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8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38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4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1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0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4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709F-E28F-4813-859E-035C18CB65D2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1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6FC664-D581-4F96-B96A-25B65BCFCF63}"/>
              </a:ext>
            </a:extLst>
          </p:cNvPr>
          <p:cNvSpPr/>
          <p:nvPr/>
        </p:nvSpPr>
        <p:spPr>
          <a:xfrm>
            <a:off x="-4" y="23908"/>
            <a:ext cx="8831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835" indent="-203835" algn="just">
              <a:spcAft>
                <a:spcPts val="0"/>
              </a:spcAft>
            </a:pP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</a:t>
            </a:r>
            <a:r>
              <a:rPr lang="en-US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No.18 </a:t>
            </a:r>
            <a:r>
              <a:rPr lang="ja-JP" altLang="en-US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原子の相対質量</a:t>
            </a: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＞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61474C-33AA-4469-A830-A9D422DC40CC}"/>
              </a:ext>
            </a:extLst>
          </p:cNvPr>
          <p:cNvSpPr/>
          <p:nvPr/>
        </p:nvSpPr>
        <p:spPr>
          <a:xfrm>
            <a:off x="102684" y="2449106"/>
            <a:ext cx="90352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■ポイント１．実際に測定した原子の質量を（①　　　　）質量という。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95D440-9FA8-480E-873D-11EF28E49BFE}"/>
              </a:ext>
            </a:extLst>
          </p:cNvPr>
          <p:cNvSpPr txBox="1"/>
          <p:nvPr/>
        </p:nvSpPr>
        <p:spPr>
          <a:xfrm>
            <a:off x="173255" y="378672"/>
            <a:ext cx="8593027" cy="196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☝本時のポイント</a:t>
            </a:r>
            <a:r>
              <a:rPr kumimoji="1" lang="en-US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r>
              <a:rPr kumimoji="1" lang="en-US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１．原子１個の（絶対）質量は、とても小さく扱いにくい。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２．そこで炭素原子の（相対）質量を１２と定め、これを基準とする。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３．　  の相対質量を１２と定めると、その他の原子の相対質量は、質量数に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ほぼ等しくなり、質量（重さ）の比較が簡単になる。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7443C76-636C-4213-BF67-52DFDC5D6027}"/>
              </a:ext>
            </a:extLst>
          </p:cNvPr>
          <p:cNvSpPr/>
          <p:nvPr/>
        </p:nvSpPr>
        <p:spPr>
          <a:xfrm>
            <a:off x="341460" y="2900509"/>
            <a:ext cx="8667960" cy="646331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152400" indent="-152400"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発問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炭素原子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(C)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１コと酸素分子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(O</a:t>
            </a:r>
            <a:r>
              <a:rPr lang="en-US" altLang="ja-JP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１コから二酸化炭素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(CO</a:t>
            </a:r>
            <a:r>
              <a:rPr lang="en-US" altLang="ja-JP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が１コ出来る時</a:t>
            </a:r>
            <a:endParaRPr lang="en-US" altLang="ja-JP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52400" indent="-152400" algn="just">
              <a:spcAft>
                <a:spcPts val="0"/>
              </a:spcAft>
            </a:pP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二酸化炭素の質量は、いくつになるのか計算してみる。</a:t>
            </a:r>
            <a:endParaRPr lang="en-US" altLang="ja-JP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D20A78-FF34-439A-A185-B760650529AD}"/>
              </a:ext>
            </a:extLst>
          </p:cNvPr>
          <p:cNvSpPr/>
          <p:nvPr/>
        </p:nvSpPr>
        <p:spPr>
          <a:xfrm>
            <a:off x="325320" y="904481"/>
            <a:ext cx="8341776" cy="137328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6BF415-4480-40BB-9F96-90A60D557D4E}"/>
              </a:ext>
            </a:extLst>
          </p:cNvPr>
          <p:cNvSpPr txBox="1"/>
          <p:nvPr/>
        </p:nvSpPr>
        <p:spPr>
          <a:xfrm>
            <a:off x="4539263" y="406993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kumimoji="1" lang="ja-JP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D387BF4-0AC4-4316-A3A3-5E915C9C56B1}"/>
              </a:ext>
            </a:extLst>
          </p:cNvPr>
          <p:cNvSpPr txBox="1"/>
          <p:nvPr/>
        </p:nvSpPr>
        <p:spPr>
          <a:xfrm>
            <a:off x="7081605" y="4080883"/>
            <a:ext cx="1377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kumimoji="1" lang="en-US" altLang="ja-JP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5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0AD0073-B56C-438B-AEEB-85B20341B616}"/>
              </a:ext>
            </a:extLst>
          </p:cNvPr>
          <p:cNvSpPr txBox="1"/>
          <p:nvPr/>
        </p:nvSpPr>
        <p:spPr>
          <a:xfrm>
            <a:off x="6401565" y="4103467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12B01EA-576A-49D9-8854-01FDAE20EAFB}"/>
              </a:ext>
            </a:extLst>
          </p:cNvPr>
          <p:cNvSpPr txBox="1"/>
          <p:nvPr/>
        </p:nvSpPr>
        <p:spPr>
          <a:xfrm>
            <a:off x="5144252" y="4139366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703709B-E881-4E5D-A719-8137979FB851}"/>
              </a:ext>
            </a:extLst>
          </p:cNvPr>
          <p:cNvSpPr txBox="1"/>
          <p:nvPr/>
        </p:nvSpPr>
        <p:spPr>
          <a:xfrm>
            <a:off x="5511579" y="4080883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ja-JP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5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FF52D46-D813-4625-A766-7EF7684F21D0}"/>
              </a:ext>
            </a:extLst>
          </p:cNvPr>
          <p:cNvSpPr txBox="1"/>
          <p:nvPr/>
        </p:nvSpPr>
        <p:spPr>
          <a:xfrm>
            <a:off x="144905" y="3432244"/>
            <a:ext cx="915318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炭素原子１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コ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 </a:t>
            </a:r>
            <a:r>
              <a:rPr kumimoji="1"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1.993 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 10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[g], 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酸素原子１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コ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 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2.656 × 10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</a:t>
            </a:r>
            <a:endParaRPr kumimoji="1" lang="ja-JP" altLang="en-US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075FFFC-34AF-45CD-A550-67A0D5B3A86A}"/>
              </a:ext>
            </a:extLst>
          </p:cNvPr>
          <p:cNvSpPr txBox="1"/>
          <p:nvPr/>
        </p:nvSpPr>
        <p:spPr>
          <a:xfrm>
            <a:off x="1743335" y="4253744"/>
            <a:ext cx="2573482" cy="93358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2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二酸化炭素が出来る</a:t>
            </a:r>
            <a:endParaRPr kumimoji="1" lang="en-US" altLang="ja-JP" sz="2800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5400" b="1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化学反応式</a:t>
            </a:r>
          </a:p>
        </p:txBody>
      </p:sp>
      <p:sp>
        <p:nvSpPr>
          <p:cNvPr id="14" name="左大かっこ 13">
            <a:extLst>
              <a:ext uri="{FF2B5EF4-FFF2-40B4-BE49-F238E27FC236}">
                <a16:creationId xmlns:a16="http://schemas.microsoft.com/office/drawing/2014/main" id="{CCFFCEAB-87E3-4808-BE0A-2B252C82E168}"/>
              </a:ext>
            </a:extLst>
          </p:cNvPr>
          <p:cNvSpPr/>
          <p:nvPr/>
        </p:nvSpPr>
        <p:spPr>
          <a:xfrm flipH="1">
            <a:off x="8540227" y="4154654"/>
            <a:ext cx="186069" cy="765314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左大かっこ 43">
            <a:extLst>
              <a:ext uri="{FF2B5EF4-FFF2-40B4-BE49-F238E27FC236}">
                <a16:creationId xmlns:a16="http://schemas.microsoft.com/office/drawing/2014/main" id="{A8036847-AD10-49D2-837A-CD2E487256E1}"/>
              </a:ext>
            </a:extLst>
          </p:cNvPr>
          <p:cNvSpPr/>
          <p:nvPr/>
        </p:nvSpPr>
        <p:spPr>
          <a:xfrm>
            <a:off x="1543976" y="4154654"/>
            <a:ext cx="186069" cy="765314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5C8B4AD-5C3B-4196-81E5-AF84B3D5B47F}"/>
              </a:ext>
            </a:extLst>
          </p:cNvPr>
          <p:cNvSpPr txBox="1"/>
          <p:nvPr/>
        </p:nvSpPr>
        <p:spPr>
          <a:xfrm>
            <a:off x="317759" y="4933772"/>
            <a:ext cx="6388806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◎化学反応式をもとに二酸化炭素の質量を計算してみると</a:t>
            </a:r>
            <a:r>
              <a:rPr kumimoji="1" lang="en-US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28681B0-2FB9-4443-9325-1D160AA469BB}"/>
              </a:ext>
            </a:extLst>
          </p:cNvPr>
          <p:cNvSpPr txBox="1"/>
          <p:nvPr/>
        </p:nvSpPr>
        <p:spPr>
          <a:xfrm>
            <a:off x="853166" y="5394563"/>
            <a:ext cx="8224691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1.993 × 10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 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(2.656 × 10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)×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7.305 × 10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</a:t>
            </a:r>
            <a:endParaRPr kumimoji="1" lang="ja-JP" altLang="en-US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FD7D9F8-4B38-4B3E-8B97-0661A839EAE3}"/>
              </a:ext>
            </a:extLst>
          </p:cNvPr>
          <p:cNvCxnSpPr/>
          <p:nvPr/>
        </p:nvCxnSpPr>
        <p:spPr>
          <a:xfrm>
            <a:off x="3195085" y="5920052"/>
            <a:ext cx="23837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DDBD540-B952-4CA3-BA2E-FE335DA6D034}"/>
              </a:ext>
            </a:extLst>
          </p:cNvPr>
          <p:cNvSpPr txBox="1"/>
          <p:nvPr/>
        </p:nvSpPr>
        <p:spPr>
          <a:xfrm>
            <a:off x="3576700" y="593838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酸素原子２コ分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8E0AFE6-B6B4-4A26-98CA-AB60C0F7EDE7}"/>
              </a:ext>
            </a:extLst>
          </p:cNvPr>
          <p:cNvSpPr/>
          <p:nvPr/>
        </p:nvSpPr>
        <p:spPr>
          <a:xfrm>
            <a:off x="5864853" y="5511957"/>
            <a:ext cx="2498615" cy="48265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525CCA5-E858-4EAE-8CF1-50F9D0A629FD}"/>
              </a:ext>
            </a:extLst>
          </p:cNvPr>
          <p:cNvSpPr txBox="1"/>
          <p:nvPr/>
        </p:nvSpPr>
        <p:spPr>
          <a:xfrm>
            <a:off x="6413828" y="594724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二酸化炭素１コ分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1E400A0-4D73-4CE3-A53B-E66C2D1E0042}"/>
              </a:ext>
            </a:extLst>
          </p:cNvPr>
          <p:cNvSpPr/>
          <p:nvPr/>
        </p:nvSpPr>
        <p:spPr>
          <a:xfrm>
            <a:off x="1301932" y="6457203"/>
            <a:ext cx="7751689" cy="369332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結論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二酸化炭素の質量は求められたが、数字が複雑でが扱いにくい。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7545F97-D6F5-44E7-BA0F-4D04DD538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08" y="1413270"/>
            <a:ext cx="725808" cy="7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8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DD2289EC-EE7E-4177-B420-B0C6687F20D0}"/>
              </a:ext>
            </a:extLst>
          </p:cNvPr>
          <p:cNvCxnSpPr/>
          <p:nvPr/>
        </p:nvCxnSpPr>
        <p:spPr>
          <a:xfrm>
            <a:off x="-15257" y="6827973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AE0DDC5-FDE2-4B7F-B240-EAC3640B04A8}"/>
              </a:ext>
            </a:extLst>
          </p:cNvPr>
          <p:cNvSpPr/>
          <p:nvPr/>
        </p:nvSpPr>
        <p:spPr>
          <a:xfrm>
            <a:off x="98606" y="964649"/>
            <a:ext cx="8831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■ポイント２．炭素原子の（相対）質量を１２と定め、これを基準とする。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FD5A073C-37FD-4260-B6C0-920E05B214E3}"/>
              </a:ext>
            </a:extLst>
          </p:cNvPr>
          <p:cNvCxnSpPr/>
          <p:nvPr/>
        </p:nvCxnSpPr>
        <p:spPr>
          <a:xfrm>
            <a:off x="-15257" y="799023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4C579D1-37A7-4B56-91C1-322FF34DCB86}"/>
              </a:ext>
            </a:extLst>
          </p:cNvPr>
          <p:cNvSpPr txBox="1"/>
          <p:nvPr/>
        </p:nvSpPr>
        <p:spPr>
          <a:xfrm>
            <a:off x="252082" y="-123193"/>
            <a:ext cx="8967695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そこで！！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計算を簡単にするために、原子の質量を</a:t>
            </a:r>
            <a:r>
              <a:rPr kumimoji="1" lang="ja-JP" altLang="en-US" b="1" i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扱いやすい数字に置き換える </a:t>
            </a: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ことを考えた。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64528F6-F0E4-42BB-AB06-625A505CC910}"/>
              </a:ext>
            </a:extLst>
          </p:cNvPr>
          <p:cNvSpPr txBox="1"/>
          <p:nvPr/>
        </p:nvSpPr>
        <p:spPr>
          <a:xfrm>
            <a:off x="1252881" y="1370122"/>
            <a:ext cx="7941635" cy="44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他の原子については、相対質量の（②　　　）を考えることにした。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8ECC355-9A26-45A0-8B4E-95C1B410C6D1}"/>
              </a:ext>
            </a:extLst>
          </p:cNvPr>
          <p:cNvSpPr txBox="1"/>
          <p:nvPr/>
        </p:nvSpPr>
        <p:spPr>
          <a:xfrm>
            <a:off x="784222" y="1904321"/>
            <a:ext cx="8223382" cy="773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当初、生命にとって欠かせない物質である酸素（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）を基準にしていたが、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科学者たちの事情により炭素（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を基準とすることした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DB926C9-CDC7-4228-BEFD-89230DD212F7}"/>
              </a:ext>
            </a:extLst>
          </p:cNvPr>
          <p:cNvSpPr txBox="1"/>
          <p:nvPr/>
        </p:nvSpPr>
        <p:spPr>
          <a:xfrm>
            <a:off x="486654" y="2763736"/>
            <a:ext cx="8402165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□（③　　　　　　　　）：炭素原子（質量数１２）１個の質量を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１２として、他の原子の質量を表したもの。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C6A4939E-966A-4DD2-BDF4-6E5B07B2624E}"/>
              </a:ext>
            </a:extLst>
          </p:cNvPr>
          <p:cNvSpPr txBox="1"/>
          <p:nvPr/>
        </p:nvSpPr>
        <p:spPr>
          <a:xfrm>
            <a:off x="252735" y="3659486"/>
            <a:ext cx="8967695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◎今から、他の原子の相対質量を計算により求めていくが、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その前に、</a:t>
            </a: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炭素原子の１２という数字から（④　　　　　　）を連想してほしい。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3CBA4BA-0F8D-4248-B2E3-5993C7C6FB32}"/>
              </a:ext>
            </a:extLst>
          </p:cNvPr>
          <p:cNvSpPr txBox="1"/>
          <p:nvPr/>
        </p:nvSpPr>
        <p:spPr>
          <a:xfrm>
            <a:off x="261596" y="4403050"/>
            <a:ext cx="8967695" cy="118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⇒炭素原子の相対質量が１２であれば、酸素原子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の相対質量は（⑤　 　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くらいと大方の予想がつく。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2529E57-B56E-4A7C-AAB0-5C1AB9EB96F9}"/>
              </a:ext>
            </a:extLst>
          </p:cNvPr>
          <p:cNvSpPr txBox="1"/>
          <p:nvPr/>
        </p:nvSpPr>
        <p:spPr>
          <a:xfrm>
            <a:off x="3374388" y="5172128"/>
            <a:ext cx="5931272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b="1" i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b="1" i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このような予測が出来ると、計算ミスを防ぐことができる。</a:t>
            </a:r>
            <a:endParaRPr kumimoji="1" lang="en-US" altLang="ja-JP" sz="1600" b="1" i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5AE59BD-49D8-4B7A-A471-5F2D3D52F9C9}"/>
              </a:ext>
            </a:extLst>
          </p:cNvPr>
          <p:cNvSpPr txBox="1"/>
          <p:nvPr/>
        </p:nvSpPr>
        <p:spPr>
          <a:xfrm>
            <a:off x="8334845" y="2677474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kumimoji="1" lang="ja-JP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9072DB-AD52-42EE-985D-0883842A70F9}"/>
              </a:ext>
            </a:extLst>
          </p:cNvPr>
          <p:cNvSpPr txBox="1"/>
          <p:nvPr/>
        </p:nvSpPr>
        <p:spPr>
          <a:xfrm>
            <a:off x="7982378" y="2723683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C857B9C-4235-405C-AA89-B537D698E000}"/>
              </a:ext>
            </a:extLst>
          </p:cNvPr>
          <p:cNvSpPr/>
          <p:nvPr/>
        </p:nvSpPr>
        <p:spPr>
          <a:xfrm>
            <a:off x="8018247" y="2702419"/>
            <a:ext cx="921934" cy="85837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7B13CD-5123-4C85-AB99-A00C8C3A8667}"/>
              </a:ext>
            </a:extLst>
          </p:cNvPr>
          <p:cNvSpPr txBox="1"/>
          <p:nvPr/>
        </p:nvSpPr>
        <p:spPr>
          <a:xfrm>
            <a:off x="7279834" y="3581812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これが基準⇑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65F4742-2552-4B14-876F-3326BE766037}"/>
              </a:ext>
            </a:extLst>
          </p:cNvPr>
          <p:cNvSpPr txBox="1"/>
          <p:nvPr/>
        </p:nvSpPr>
        <p:spPr>
          <a:xfrm>
            <a:off x="5745905" y="4419331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kumimoji="1" lang="ja-JP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23AF497-F895-4FE3-9376-D1A41B43B977}"/>
              </a:ext>
            </a:extLst>
          </p:cNvPr>
          <p:cNvSpPr txBox="1"/>
          <p:nvPr/>
        </p:nvSpPr>
        <p:spPr>
          <a:xfrm>
            <a:off x="5509840" y="451338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algn="ctr"/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8314907-116A-4C16-B379-51D6ACD560FF}"/>
              </a:ext>
            </a:extLst>
          </p:cNvPr>
          <p:cNvSpPr txBox="1"/>
          <p:nvPr/>
        </p:nvSpPr>
        <p:spPr>
          <a:xfrm>
            <a:off x="5130332" y="566634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kumimoji="1" lang="ja-JP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69B61B1-6DC9-4427-8C0B-429E9357D461}"/>
              </a:ext>
            </a:extLst>
          </p:cNvPr>
          <p:cNvSpPr txBox="1"/>
          <p:nvPr/>
        </p:nvSpPr>
        <p:spPr>
          <a:xfrm>
            <a:off x="7409970" y="5677288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kumimoji="1" lang="en-US" altLang="ja-JP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D4B37E-B417-4128-BF76-E820B33EAA69}"/>
              </a:ext>
            </a:extLst>
          </p:cNvPr>
          <p:cNvSpPr txBox="1"/>
          <p:nvPr/>
        </p:nvSpPr>
        <p:spPr>
          <a:xfrm>
            <a:off x="6684462" y="569987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57646C-6D43-4229-B2AD-9711D0931270}"/>
              </a:ext>
            </a:extLst>
          </p:cNvPr>
          <p:cNvSpPr txBox="1"/>
          <p:nvPr/>
        </p:nvSpPr>
        <p:spPr>
          <a:xfrm>
            <a:off x="5593865" y="573577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F6631DD-21F1-4FB5-8DEB-93C2ADC252E4}"/>
              </a:ext>
            </a:extLst>
          </p:cNvPr>
          <p:cNvSpPr txBox="1"/>
          <p:nvPr/>
        </p:nvSpPr>
        <p:spPr>
          <a:xfrm>
            <a:off x="5925828" y="5677288"/>
            <a:ext cx="726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ja-JP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4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936CEE-5973-436B-9C6A-4F1D17DEE1DA}"/>
              </a:ext>
            </a:extLst>
          </p:cNvPr>
          <p:cNvSpPr txBox="1"/>
          <p:nvPr/>
        </p:nvSpPr>
        <p:spPr>
          <a:xfrm>
            <a:off x="5173177" y="6284134"/>
            <a:ext cx="656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876FD83-04FE-49EE-8AD2-C0E4643E3112}"/>
              </a:ext>
            </a:extLst>
          </p:cNvPr>
          <p:cNvSpPr txBox="1"/>
          <p:nvPr/>
        </p:nvSpPr>
        <p:spPr>
          <a:xfrm>
            <a:off x="5906547" y="6295078"/>
            <a:ext cx="179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kumimoji="1" lang="en-US" altLang="ja-JP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(=16×2)</a:t>
            </a:r>
            <a:endParaRPr kumimoji="1" lang="ja-JP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0BCE474-D4D5-4548-BC4E-0963742E3C60}"/>
              </a:ext>
            </a:extLst>
          </p:cNvPr>
          <p:cNvSpPr txBox="1"/>
          <p:nvPr/>
        </p:nvSpPr>
        <p:spPr>
          <a:xfrm>
            <a:off x="7498743" y="6306022"/>
            <a:ext cx="179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kumimoji="1" lang="en-US" altLang="ja-JP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(=12+32)</a:t>
            </a:r>
            <a:endParaRPr kumimoji="1" lang="ja-JP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4E53F2C-3247-45F3-A151-F7CDF3388156}"/>
              </a:ext>
            </a:extLst>
          </p:cNvPr>
          <p:cNvSpPr/>
          <p:nvPr/>
        </p:nvSpPr>
        <p:spPr>
          <a:xfrm>
            <a:off x="5081473" y="5749685"/>
            <a:ext cx="3891500" cy="93797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6FBF5C-4935-4477-9E07-2174E16A68F1}"/>
              </a:ext>
            </a:extLst>
          </p:cNvPr>
          <p:cNvSpPr txBox="1"/>
          <p:nvPr/>
        </p:nvSpPr>
        <p:spPr>
          <a:xfrm>
            <a:off x="576483" y="5632699"/>
            <a:ext cx="4569720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 i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☝相対質量を定めておくと、我々にとって</a:t>
            </a:r>
            <a:endParaRPr kumimoji="1" lang="en-US" altLang="ja-JP" sz="1600" b="1" i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i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常識的な数字で、それぞれの物質の大小関係</a:t>
            </a:r>
            <a:endParaRPr kumimoji="1" lang="en-US" altLang="ja-JP" sz="1600" b="1" i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i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を比較できるから便利！！</a:t>
            </a:r>
            <a:endParaRPr kumimoji="1" lang="en-US" altLang="ja-JP" sz="1600" b="1" i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28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A1A4E12F-5263-4546-8E23-A80E10076C58}"/>
              </a:ext>
            </a:extLst>
          </p:cNvPr>
          <p:cNvCxnSpPr/>
          <p:nvPr/>
        </p:nvCxnSpPr>
        <p:spPr>
          <a:xfrm>
            <a:off x="-15257" y="31675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3CD4F37-6506-4833-AF87-029D4E6A92AA}"/>
              </a:ext>
            </a:extLst>
          </p:cNvPr>
          <p:cNvSpPr/>
          <p:nvPr/>
        </p:nvSpPr>
        <p:spPr>
          <a:xfrm>
            <a:off x="98606" y="66327"/>
            <a:ext cx="8831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■ポイント３．他の原子の相対質量を求めてみる。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3084BE-D3A8-4549-ADAA-7046A1C3CCC7}"/>
              </a:ext>
            </a:extLst>
          </p:cNvPr>
          <p:cNvSpPr/>
          <p:nvPr/>
        </p:nvSpPr>
        <p:spPr>
          <a:xfrm>
            <a:off x="341460" y="508855"/>
            <a:ext cx="8667960" cy="923330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152400" indent="-152400"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例題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炭素原子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(C)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の相対質量を１２としたとき、酸素原子の相対質量を求めよ。</a:t>
            </a:r>
            <a:endParaRPr lang="en-US" altLang="ja-JP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52400" indent="-152400" algn="just">
              <a:spcAft>
                <a:spcPts val="0"/>
              </a:spcAft>
            </a:pP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ただし、炭素原子１コの質量は、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1.993 × 10</a:t>
            </a:r>
            <a:r>
              <a:rPr lang="ja-JP" altLang="en-US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 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[g]</a:t>
            </a:r>
          </a:p>
          <a:p>
            <a:pPr marL="152400" indent="-152400" algn="just">
              <a:spcAft>
                <a:spcPts val="0"/>
              </a:spcAft>
            </a:pP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酸素原子１コの質量は、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2.656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× 10</a:t>
            </a:r>
            <a:r>
              <a:rPr lang="ja-JP" altLang="en-US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 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[g] 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69D9E7-4330-4F79-995C-9476A59CC48C}"/>
              </a:ext>
            </a:extLst>
          </p:cNvPr>
          <p:cNvSpPr txBox="1"/>
          <p:nvPr/>
        </p:nvSpPr>
        <p:spPr>
          <a:xfrm>
            <a:off x="65670" y="1454951"/>
            <a:ext cx="4633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酸素原子の相対質量を </a:t>
            </a:r>
            <a:r>
              <a:rPr kumimoji="1" lang="en-US" altLang="ja-JP" sz="28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72AB52-D61F-4095-A2A1-B23BCC0C65FE}"/>
              </a:ext>
            </a:extLst>
          </p:cNvPr>
          <p:cNvSpPr txBox="1"/>
          <p:nvPr/>
        </p:nvSpPr>
        <p:spPr>
          <a:xfrm>
            <a:off x="341460" y="1983910"/>
            <a:ext cx="8263801" cy="1273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酸素原子の相対質量を求めるというのは、炭素原子を基準とした酸素原子の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（⑥　　　　）を求めることである。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⇒割合とは、基準となるものに対して、着目する量は何倍なるかということ。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06161C-CE65-41CA-83D4-2B704BA110FD}"/>
              </a:ext>
            </a:extLst>
          </p:cNvPr>
          <p:cNvSpPr txBox="1"/>
          <p:nvPr/>
        </p:nvSpPr>
        <p:spPr>
          <a:xfrm>
            <a:off x="247538" y="4218261"/>
            <a:ext cx="8065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６５６ 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× 10</a:t>
            </a:r>
            <a:r>
              <a:rPr lang="ja-JP" altLang="en-US" sz="2400" b="1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400" b="1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b="1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÷ (</a:t>
            </a:r>
            <a:r>
              <a:rPr lang="ja-JP" altLang="en-US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９９３ 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× 10</a:t>
            </a:r>
            <a:r>
              <a:rPr lang="ja-JP" altLang="en-US" sz="2400" b="1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400" b="1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</a:t>
            </a:r>
            <a:r>
              <a:rPr lang="en-US" altLang="ja-JP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 =  </a:t>
            </a:r>
            <a:r>
              <a:rPr lang="en-US" altLang="ja-JP" sz="3600" b="1" i="1" u="sng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="1" i="1" u="sng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b="1" i="1" u="sng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u="sng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÷</a:t>
            </a:r>
            <a:r>
              <a:rPr lang="ja-JP" altLang="en-US" sz="2400" b="1" u="sng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１２</a:t>
            </a:r>
            <a:endParaRPr kumimoji="1" lang="ja-JP" altLang="en-US" sz="2400" b="1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2FDC6F-CE9E-4631-B334-F77CD6265E72}"/>
              </a:ext>
            </a:extLst>
          </p:cNvPr>
          <p:cNvSpPr txBox="1"/>
          <p:nvPr/>
        </p:nvSpPr>
        <p:spPr>
          <a:xfrm>
            <a:off x="577180" y="4842251"/>
            <a:ext cx="1923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酸素原子１コの質量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1B66FD-7779-439A-8F3F-93BE0B01617E}"/>
              </a:ext>
            </a:extLst>
          </p:cNvPr>
          <p:cNvSpPr txBox="1"/>
          <p:nvPr/>
        </p:nvSpPr>
        <p:spPr>
          <a:xfrm>
            <a:off x="3991533" y="4842251"/>
            <a:ext cx="1923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炭素原子１コの質量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5240A7-7BB1-463A-9DD2-4827AB9C9598}"/>
              </a:ext>
            </a:extLst>
          </p:cNvPr>
          <p:cNvSpPr txBox="1"/>
          <p:nvPr/>
        </p:nvSpPr>
        <p:spPr>
          <a:xfrm>
            <a:off x="7947163" y="4719141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炭素原子の</a:t>
            </a:r>
            <a:endParaRPr kumimoji="1"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相対質量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8C700D6-2093-4DFD-8F93-254F1BF1BDB3}"/>
              </a:ext>
            </a:extLst>
          </p:cNvPr>
          <p:cNvSpPr txBox="1"/>
          <p:nvPr/>
        </p:nvSpPr>
        <p:spPr>
          <a:xfrm>
            <a:off x="7241120" y="5305278"/>
            <a:ext cx="1196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酸素原子の</a:t>
            </a:r>
            <a:endParaRPr kumimoji="1"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相対質量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6CF6EB-F762-4EBE-A8FA-5F608D2A7D85}"/>
              </a:ext>
            </a:extLst>
          </p:cNvPr>
          <p:cNvSpPr txBox="1"/>
          <p:nvPr/>
        </p:nvSpPr>
        <p:spPr>
          <a:xfrm>
            <a:off x="3051070" y="6196245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=</a:t>
            </a:r>
            <a:endParaRPr kumimoji="1" lang="ja-JP" altLang="en-US" sz="3200" b="1" dirty="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DED638E-9308-4489-A9EC-0357BCFBF7B4}"/>
              </a:ext>
            </a:extLst>
          </p:cNvPr>
          <p:cNvSpPr/>
          <p:nvPr/>
        </p:nvSpPr>
        <p:spPr>
          <a:xfrm>
            <a:off x="6841343" y="4719142"/>
            <a:ext cx="395666" cy="850974"/>
          </a:xfrm>
          <a:custGeom>
            <a:avLst/>
            <a:gdLst>
              <a:gd name="connsiteX0" fmla="*/ 0 w 313219"/>
              <a:gd name="connsiteY0" fmla="*/ 0 h 697167"/>
              <a:gd name="connsiteX1" fmla="*/ 166713 w 313219"/>
              <a:gd name="connsiteY1" fmla="*/ 697167 h 697167"/>
              <a:gd name="connsiteX2" fmla="*/ 166713 w 313219"/>
              <a:gd name="connsiteY2" fmla="*/ 697167 h 697167"/>
              <a:gd name="connsiteX3" fmla="*/ 313219 w 313219"/>
              <a:gd name="connsiteY3" fmla="*/ 697167 h 6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19" h="697167">
                <a:moveTo>
                  <a:pt x="0" y="0"/>
                </a:moveTo>
                <a:lnTo>
                  <a:pt x="166713" y="697167"/>
                </a:lnTo>
                <a:lnTo>
                  <a:pt x="166713" y="697167"/>
                </a:lnTo>
                <a:lnTo>
                  <a:pt x="313219" y="69716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D040DB5-DE03-4553-89F1-56C6C290E22E}"/>
              </a:ext>
            </a:extLst>
          </p:cNvPr>
          <p:cNvSpPr/>
          <p:nvPr/>
        </p:nvSpPr>
        <p:spPr>
          <a:xfrm>
            <a:off x="7740152" y="4806129"/>
            <a:ext cx="273338" cy="244086"/>
          </a:xfrm>
          <a:custGeom>
            <a:avLst/>
            <a:gdLst>
              <a:gd name="connsiteX0" fmla="*/ 0 w 575921"/>
              <a:gd name="connsiteY0" fmla="*/ 0 h 641596"/>
              <a:gd name="connsiteX1" fmla="*/ 409207 w 575921"/>
              <a:gd name="connsiteY1" fmla="*/ 641596 h 641596"/>
              <a:gd name="connsiteX2" fmla="*/ 409207 w 575921"/>
              <a:gd name="connsiteY2" fmla="*/ 641596 h 641596"/>
              <a:gd name="connsiteX3" fmla="*/ 575921 w 575921"/>
              <a:gd name="connsiteY3" fmla="*/ 641596 h 64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921" h="641596">
                <a:moveTo>
                  <a:pt x="0" y="0"/>
                </a:moveTo>
                <a:lnTo>
                  <a:pt x="409207" y="641596"/>
                </a:lnTo>
                <a:lnTo>
                  <a:pt x="409207" y="641596"/>
                </a:lnTo>
                <a:lnTo>
                  <a:pt x="575921" y="64159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3EBDD42-D3DD-4651-A604-AB5285928F71}"/>
              </a:ext>
            </a:extLst>
          </p:cNvPr>
          <p:cNvSpPr txBox="1"/>
          <p:nvPr/>
        </p:nvSpPr>
        <p:spPr>
          <a:xfrm>
            <a:off x="578439" y="6466795"/>
            <a:ext cx="259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１．９９３</a:t>
            </a:r>
            <a:r>
              <a:rPr lang="en-US" altLang="ja-JP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× 10</a:t>
            </a:r>
            <a:r>
              <a:rPr lang="ja-JP" altLang="en-US" sz="2000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000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</a:t>
            </a:r>
            <a:r>
              <a:rPr lang="en-US" altLang="ja-JP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sz="2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7D367E9-E9F1-4AC5-A7D5-F365F2919828}"/>
              </a:ext>
            </a:extLst>
          </p:cNvPr>
          <p:cNvSpPr txBox="1"/>
          <p:nvPr/>
        </p:nvSpPr>
        <p:spPr>
          <a:xfrm>
            <a:off x="279776" y="6082834"/>
            <a:ext cx="3183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 ２．６５６</a:t>
            </a:r>
            <a:r>
              <a:rPr lang="en-US" altLang="ja-JP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× 10</a:t>
            </a:r>
            <a:r>
              <a:rPr lang="ja-JP" altLang="en-US" sz="2000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2000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</a:t>
            </a:r>
            <a:r>
              <a:rPr lang="en-US" altLang="ja-JP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sz="2000" b="1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CB39585F-A907-4DEF-94AD-2F29AD6C7926}"/>
              </a:ext>
            </a:extLst>
          </p:cNvPr>
          <p:cNvCxnSpPr/>
          <p:nvPr/>
        </p:nvCxnSpPr>
        <p:spPr>
          <a:xfrm>
            <a:off x="573924" y="6453032"/>
            <a:ext cx="22773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8800CD6-F63C-4AE2-8A78-E3AEDBAFEDBD}"/>
              </a:ext>
            </a:extLst>
          </p:cNvPr>
          <p:cNvCxnSpPr/>
          <p:nvPr/>
        </p:nvCxnSpPr>
        <p:spPr>
          <a:xfrm>
            <a:off x="3495305" y="6448820"/>
            <a:ext cx="6596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22B10C1-52AD-4F8C-8A3C-E0313C793758}"/>
              </a:ext>
            </a:extLst>
          </p:cNvPr>
          <p:cNvSpPr txBox="1"/>
          <p:nvPr/>
        </p:nvSpPr>
        <p:spPr>
          <a:xfrm>
            <a:off x="3643038" y="594357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i="1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endParaRPr kumimoji="1" lang="ja-JP" altLang="en-US" sz="20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85462AB-9F49-4BF4-9C6A-43E933916D6C}"/>
              </a:ext>
            </a:extLst>
          </p:cNvPr>
          <p:cNvSpPr txBox="1"/>
          <p:nvPr/>
        </p:nvSpPr>
        <p:spPr>
          <a:xfrm>
            <a:off x="3472110" y="644961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１２</a:t>
            </a:r>
            <a:endParaRPr kumimoji="1" lang="ja-JP" altLang="en-US" sz="14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78DB865-2EF4-4F8B-8D88-9EB5E14F7D6F}"/>
              </a:ext>
            </a:extLst>
          </p:cNvPr>
          <p:cNvSpPr txBox="1"/>
          <p:nvPr/>
        </p:nvSpPr>
        <p:spPr>
          <a:xfrm>
            <a:off x="270740" y="35395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□計算式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B9ED16B-3086-444E-A3F3-8E90EB24DA90}"/>
              </a:ext>
            </a:extLst>
          </p:cNvPr>
          <p:cNvSpPr txBox="1"/>
          <p:nvPr/>
        </p:nvSpPr>
        <p:spPr>
          <a:xfrm>
            <a:off x="5806740" y="4029732"/>
            <a:ext cx="2762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（右辺）相対質量から立てた式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9E41FB5-B7D0-40DC-925B-2FCEC77C5C0F}"/>
              </a:ext>
            </a:extLst>
          </p:cNvPr>
          <p:cNvSpPr txBox="1"/>
          <p:nvPr/>
        </p:nvSpPr>
        <p:spPr>
          <a:xfrm>
            <a:off x="239537" y="4029732"/>
            <a:ext cx="2762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（左辺）絶対質量から立てた式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ED2C17B-1909-42BC-9C40-453D923ED667}"/>
              </a:ext>
            </a:extLst>
          </p:cNvPr>
          <p:cNvSpPr txBox="1"/>
          <p:nvPr/>
        </p:nvSpPr>
        <p:spPr>
          <a:xfrm>
            <a:off x="276632" y="562687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分数に書き換えると、</a:t>
            </a:r>
          </a:p>
        </p:txBody>
      </p:sp>
    </p:spTree>
    <p:extLst>
      <p:ext uri="{BB962C8B-B14F-4D97-AF65-F5344CB8AC3E}">
        <p14:creationId xmlns:p14="http://schemas.microsoft.com/office/powerpoint/2010/main" val="66175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DD2289EC-EE7E-4177-B420-B0C6687F20D0}"/>
              </a:ext>
            </a:extLst>
          </p:cNvPr>
          <p:cNvCxnSpPr/>
          <p:nvPr/>
        </p:nvCxnSpPr>
        <p:spPr>
          <a:xfrm>
            <a:off x="-15257" y="6832872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31DF0A8-23F5-457E-B068-B3DA1EF07BEF}"/>
              </a:ext>
            </a:extLst>
          </p:cNvPr>
          <p:cNvSpPr txBox="1"/>
          <p:nvPr/>
        </p:nvSpPr>
        <p:spPr>
          <a:xfrm>
            <a:off x="173255" y="5581575"/>
            <a:ext cx="8593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☝これだけは出来るようになっておこう。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１．相対質量を定めた経緯（本時のポイント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）を理解しよう。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A483637-3F7A-4169-B036-5A4DC18660D6}"/>
              </a:ext>
            </a:extLst>
          </p:cNvPr>
          <p:cNvSpPr txBox="1"/>
          <p:nvPr/>
        </p:nvSpPr>
        <p:spPr>
          <a:xfrm>
            <a:off x="6754969" y="3286627"/>
            <a:ext cx="2257688" cy="596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グループ課題</a:t>
            </a:r>
            <a:endParaRPr kumimoji="1" lang="en-US" altLang="ja-JP" b="1" dirty="0"/>
          </a:p>
          <a:p>
            <a:r>
              <a:rPr kumimoji="1" lang="ja-JP" altLang="en-US" b="1" dirty="0"/>
              <a:t>標準時間５～１０分</a:t>
            </a: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4E40A2EE-ACB0-4E0D-89EF-35FED7AA00F7}"/>
              </a:ext>
            </a:extLst>
          </p:cNvPr>
          <p:cNvCxnSpPr/>
          <p:nvPr/>
        </p:nvCxnSpPr>
        <p:spPr>
          <a:xfrm>
            <a:off x="-15257" y="5644648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69D1052-F081-4235-8FFC-1141A4208ABA}"/>
              </a:ext>
            </a:extLst>
          </p:cNvPr>
          <p:cNvSpPr/>
          <p:nvPr/>
        </p:nvSpPr>
        <p:spPr>
          <a:xfrm>
            <a:off x="191967" y="1465141"/>
            <a:ext cx="8906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 algn="just">
              <a:spcAft>
                <a:spcPts val="0"/>
              </a:spcAft>
            </a:pPr>
            <a:r>
              <a:rPr lang="ja-JP" altLang="en-US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課題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上の計算問題について、（</a:t>
            </a:r>
            <a:r>
              <a:rPr lang="en-US" altLang="ja-JP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X=…</a:t>
            </a:r>
            <a:r>
              <a:rPr lang="ja-JP" altLang="en-US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）に続く計算式を実際に計算して、</a:t>
            </a:r>
            <a:endParaRPr lang="en-US" altLang="ja-JP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52400" indent="-152400" algn="just">
              <a:spcAft>
                <a:spcPts val="0"/>
              </a:spcAft>
            </a:pP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酸素</a:t>
            </a:r>
            <a:r>
              <a:rPr lang="ja-JP" altLang="en-US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原子の相対質量が</a:t>
            </a:r>
            <a:r>
              <a:rPr lang="en-US" altLang="ja-JP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15.99</a:t>
            </a:r>
            <a:r>
              <a:rPr lang="ja-JP" altLang="en-US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２になることを確認せよ。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（←電卓利用可↓）</a:t>
            </a:r>
            <a:endParaRPr lang="en-US" altLang="ja-JP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23E46A0-578A-44B3-89C9-EFF72DF091E9}"/>
              </a:ext>
            </a:extLst>
          </p:cNvPr>
          <p:cNvCxnSpPr/>
          <p:nvPr/>
        </p:nvCxnSpPr>
        <p:spPr>
          <a:xfrm>
            <a:off x="-15257" y="2228730"/>
            <a:ext cx="91531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013F3E5-BEBC-441C-8F8A-65E8BEE71004}"/>
              </a:ext>
            </a:extLst>
          </p:cNvPr>
          <p:cNvSpPr/>
          <p:nvPr/>
        </p:nvSpPr>
        <p:spPr>
          <a:xfrm>
            <a:off x="111974" y="2309659"/>
            <a:ext cx="9102751" cy="827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問題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炭素原子</a:t>
            </a: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(C)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の相対質量を１２としたとき、水素原子の相対質量を求めよ。</a:t>
            </a:r>
            <a:endParaRPr lang="en-US" altLang="ja-JP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52400" indent="-15240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16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炭素原子１</a:t>
            </a:r>
            <a:r>
              <a:rPr lang="ja-JP" altLang="en-US" sz="12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コ</a:t>
            </a:r>
            <a:r>
              <a:rPr lang="ja-JP" altLang="en-US" sz="16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の質量：</a:t>
            </a:r>
            <a:r>
              <a:rPr lang="en-US" altLang="ja-JP" sz="16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1.9926×10</a:t>
            </a:r>
            <a:r>
              <a:rPr lang="ja-JP" altLang="en-US" sz="1600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600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 </a:t>
            </a:r>
            <a:r>
              <a:rPr lang="en-US" altLang="ja-JP" sz="16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[g]</a:t>
            </a:r>
            <a:r>
              <a:rPr lang="ja-JP" altLang="en-US" sz="12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水素原子１</a:t>
            </a:r>
            <a:r>
              <a:rPr lang="ja-JP" altLang="en-US" sz="12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コ</a:t>
            </a:r>
            <a:r>
              <a:rPr lang="ja-JP" altLang="en-US" sz="16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の質量：</a:t>
            </a:r>
            <a:r>
              <a:rPr kumimoji="1" lang="en-US" altLang="ja-JP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0.16735×10</a:t>
            </a:r>
            <a:r>
              <a:rPr kumimoji="1" lang="ja-JP" altLang="en-US" sz="1600" u="sng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1600" u="sng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en-US" altLang="ja-JP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[g] </a:t>
            </a:r>
            <a:r>
              <a:rPr kumimoji="1"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とする。</a:t>
            </a:r>
            <a:endParaRPr lang="en-US" altLang="ja-JP" sz="1600" b="1" u="sng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C00C924D-D3B4-4E3D-960B-94067C229EC7}"/>
              </a:ext>
            </a:extLst>
          </p:cNvPr>
          <p:cNvCxnSpPr/>
          <p:nvPr/>
        </p:nvCxnSpPr>
        <p:spPr>
          <a:xfrm>
            <a:off x="-15257" y="1374950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B963D30-04AC-44BE-8667-D6CD0F8685A1}"/>
              </a:ext>
            </a:extLst>
          </p:cNvPr>
          <p:cNvSpPr txBox="1"/>
          <p:nvPr/>
        </p:nvSpPr>
        <p:spPr>
          <a:xfrm>
            <a:off x="191967" y="22231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これより、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7771E14-85F5-4E5C-B385-C3A2F89A6038}"/>
              </a:ext>
            </a:extLst>
          </p:cNvPr>
          <p:cNvSpPr txBox="1"/>
          <p:nvPr/>
        </p:nvSpPr>
        <p:spPr>
          <a:xfrm>
            <a:off x="1476843" y="129116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kern="1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= </a:t>
            </a:r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CA5088E-5D02-4F7B-8CAF-8D4B9F712123}"/>
              </a:ext>
            </a:extLst>
          </p:cNvPr>
          <p:cNvSpPr txBox="1"/>
          <p:nvPr/>
        </p:nvSpPr>
        <p:spPr>
          <a:xfrm>
            <a:off x="2745721" y="404489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９９３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× 10</a:t>
            </a:r>
            <a:r>
              <a:rPr lang="ja-JP" altLang="en-US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CA24FBF-7098-4949-99A7-936FF06DA07E}"/>
              </a:ext>
            </a:extLst>
          </p:cNvPr>
          <p:cNvSpPr txBox="1"/>
          <p:nvPr/>
        </p:nvSpPr>
        <p:spPr>
          <a:xfrm>
            <a:off x="2275290" y="20528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１２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×</a:t>
            </a:r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２．６５６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× 10</a:t>
            </a:r>
            <a:r>
              <a:rPr lang="ja-JP" altLang="en-US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b="1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23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b="1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8A0B8103-8495-4F6E-A4BE-F9DBB4967B31}"/>
              </a:ext>
            </a:extLst>
          </p:cNvPr>
          <p:cNvCxnSpPr/>
          <p:nvPr/>
        </p:nvCxnSpPr>
        <p:spPr>
          <a:xfrm>
            <a:off x="2364305" y="390726"/>
            <a:ext cx="33342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1C9F9B7-1B84-492D-998F-35492E771CA3}"/>
              </a:ext>
            </a:extLst>
          </p:cNvPr>
          <p:cNvSpPr txBox="1"/>
          <p:nvPr/>
        </p:nvSpPr>
        <p:spPr>
          <a:xfrm>
            <a:off x="5862742" y="22089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=</a:t>
            </a:r>
            <a:r>
              <a:rPr lang="ja-JP" altLang="en-US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b="1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54A4B5C-C091-42C3-8B4A-8A51C6193A31}"/>
              </a:ext>
            </a:extLst>
          </p:cNvPr>
          <p:cNvCxnSpPr>
            <a:cxnSpLocks/>
          </p:cNvCxnSpPr>
          <p:nvPr/>
        </p:nvCxnSpPr>
        <p:spPr>
          <a:xfrm>
            <a:off x="6178301" y="590224"/>
            <a:ext cx="21521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F2669F7-E7CD-4E65-9F40-FE486C7B4AA1}"/>
              </a:ext>
            </a:extLst>
          </p:cNvPr>
          <p:cNvSpPr txBox="1"/>
          <p:nvPr/>
        </p:nvSpPr>
        <p:spPr>
          <a:xfrm>
            <a:off x="6160594" y="652336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⇑ほぼ１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　　の質量数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とほぼ同じ。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D0FDBA85-5988-48CF-8671-F01E0497C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462" y="509665"/>
            <a:ext cx="671059" cy="72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</TotalTime>
  <Words>927</Words>
  <Application>Microsoft Office PowerPoint</Application>
  <PresentationFormat>画面に合わせる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HGPｺﾞｼｯｸE</vt:lpstr>
      <vt:lpstr>HGP創英角ｺﾞｼｯｸUB</vt:lpstr>
      <vt:lpstr>HG丸ｺﾞｼｯｸM-PRO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正則 古野</dc:creator>
  <cp:lastModifiedBy>古野 正則</cp:lastModifiedBy>
  <cp:revision>131</cp:revision>
  <dcterms:created xsi:type="dcterms:W3CDTF">2019-06-08T05:30:07Z</dcterms:created>
  <dcterms:modified xsi:type="dcterms:W3CDTF">2020-01-11T00:07:59Z</dcterms:modified>
</cp:coreProperties>
</file>