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40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38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84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10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47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6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205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71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30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0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84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73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709F-E28F-4813-859E-035C18CB65D2}" type="datetimeFigureOut">
              <a:rPr kumimoji="1" lang="ja-JP" altLang="en-US" smtClean="0"/>
              <a:t>2019/9/7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886E2-28EF-4662-98FA-606AC14126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51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C560B49-5175-49A9-B85A-D593787A0D41}"/>
              </a:ext>
            </a:extLst>
          </p:cNvPr>
          <p:cNvSpPr/>
          <p:nvPr/>
        </p:nvSpPr>
        <p:spPr>
          <a:xfrm>
            <a:off x="-4" y="23908"/>
            <a:ext cx="88310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3835" indent="-203835" algn="just">
              <a:spcAft>
                <a:spcPts val="0"/>
              </a:spcAft>
            </a:pPr>
            <a:r>
              <a:rPr lang="ja-JP" altLang="ja-JP" sz="28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＜</a:t>
            </a:r>
            <a:r>
              <a:rPr lang="en-US" altLang="ja-JP" sz="28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No.17 </a:t>
            </a:r>
            <a:r>
              <a:rPr lang="ja-JP" altLang="en-US" sz="28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基本的な指数計算について</a:t>
            </a:r>
            <a:r>
              <a:rPr lang="ja-JP" altLang="ja-JP" sz="28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＞</a:t>
            </a:r>
            <a:endParaRPr lang="ja-JP" altLang="ja-JP" sz="16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F681211-6706-4567-A196-022CC53EE543}"/>
              </a:ext>
            </a:extLst>
          </p:cNvPr>
          <p:cNvSpPr txBox="1"/>
          <p:nvPr/>
        </p:nvSpPr>
        <p:spPr>
          <a:xfrm>
            <a:off x="173255" y="366593"/>
            <a:ext cx="8593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☝本時のポイント</a:t>
            </a:r>
            <a:endParaRPr kumimoji="1" lang="en-US" altLang="ja-JP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１．莫大な数や微小な量を数値で表現する時は、指数を使う。　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30B88CF-D929-4889-8EB4-AC7D9019AB8F}"/>
              </a:ext>
            </a:extLst>
          </p:cNvPr>
          <p:cNvSpPr/>
          <p:nvPr/>
        </p:nvSpPr>
        <p:spPr>
          <a:xfrm>
            <a:off x="325320" y="912995"/>
            <a:ext cx="8341776" cy="38643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CBB052-661D-434B-AFA2-7B4F99D59054}"/>
              </a:ext>
            </a:extLst>
          </p:cNvPr>
          <p:cNvSpPr txBox="1"/>
          <p:nvPr/>
        </p:nvSpPr>
        <p:spPr>
          <a:xfrm>
            <a:off x="4826248" y="1508290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9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140A928F-D749-4FB8-880A-8723A88C173E}"/>
              </a:ext>
            </a:extLst>
          </p:cNvPr>
          <p:cNvSpPr txBox="1"/>
          <p:nvPr/>
        </p:nvSpPr>
        <p:spPr>
          <a:xfrm>
            <a:off x="5624110" y="1430927"/>
            <a:ext cx="5597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1" lang="ja-JP" altLang="en-US" sz="6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F7D0AC32-CFE1-4F24-B5D0-87DA68B97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123" y="2063012"/>
            <a:ext cx="845474" cy="80131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F841C2D6-722A-4615-9B43-0981BD9D4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075" y="1853858"/>
            <a:ext cx="477248" cy="4975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59278C7D-4FFE-4830-8857-24BEC97731ED}"/>
              </a:ext>
            </a:extLst>
          </p:cNvPr>
          <p:cNvSpPr/>
          <p:nvPr/>
        </p:nvSpPr>
        <p:spPr>
          <a:xfrm>
            <a:off x="5615146" y="2506767"/>
            <a:ext cx="1272975" cy="235124"/>
          </a:xfrm>
          <a:custGeom>
            <a:avLst/>
            <a:gdLst>
              <a:gd name="connsiteX0" fmla="*/ 0 w 1540300"/>
              <a:gd name="connsiteY0" fmla="*/ 0 h 312950"/>
              <a:gd name="connsiteX1" fmla="*/ 381408 w 1540300"/>
              <a:gd name="connsiteY1" fmla="*/ 312950 h 312950"/>
              <a:gd name="connsiteX2" fmla="*/ 381408 w 1540300"/>
              <a:gd name="connsiteY2" fmla="*/ 312950 h 312950"/>
              <a:gd name="connsiteX3" fmla="*/ 1540300 w 1540300"/>
              <a:gd name="connsiteY3" fmla="*/ 293390 h 31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0300" h="312950">
                <a:moveTo>
                  <a:pt x="0" y="0"/>
                </a:moveTo>
                <a:lnTo>
                  <a:pt x="381408" y="312950"/>
                </a:lnTo>
                <a:lnTo>
                  <a:pt x="381408" y="312950"/>
                </a:lnTo>
                <a:lnTo>
                  <a:pt x="1540300" y="29339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DC1D23-90FB-461A-8372-4E347982DD5B}"/>
              </a:ext>
            </a:extLst>
          </p:cNvPr>
          <p:cNvSpPr txBox="1"/>
          <p:nvPr/>
        </p:nvSpPr>
        <p:spPr>
          <a:xfrm>
            <a:off x="6806630" y="2499803"/>
            <a:ext cx="1595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正数 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9E55FB5-8380-4451-9C39-B5D96FF9C0FA}"/>
              </a:ext>
            </a:extLst>
          </p:cNvPr>
          <p:cNvCxnSpPr/>
          <p:nvPr/>
        </p:nvCxnSpPr>
        <p:spPr>
          <a:xfrm>
            <a:off x="6151678" y="2102633"/>
            <a:ext cx="5026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F4B2193-262D-4226-BDBC-0A92FEA4B20E}"/>
              </a:ext>
            </a:extLst>
          </p:cNvPr>
          <p:cNvSpPr txBox="1"/>
          <p:nvPr/>
        </p:nvSpPr>
        <p:spPr>
          <a:xfrm>
            <a:off x="6391799" y="1855155"/>
            <a:ext cx="2826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（①　　　）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7D10DCAA-BBB7-48F8-8485-7B3A9672D5F1}"/>
              </a:ext>
            </a:extLst>
          </p:cNvPr>
          <p:cNvSpPr/>
          <p:nvPr/>
        </p:nvSpPr>
        <p:spPr>
          <a:xfrm>
            <a:off x="102684" y="1372464"/>
            <a:ext cx="62854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335" indent="-140335" algn="just">
              <a:spcAft>
                <a:spcPts val="0"/>
              </a:spcAft>
            </a:pPr>
            <a:r>
              <a:rPr lang="ja-JP" altLang="en-US" sz="20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■ポイント１．指数とは・・・？</a:t>
            </a: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73B948CC-4E5C-4BC8-88A0-7454CE03AECF}"/>
              </a:ext>
            </a:extLst>
          </p:cNvPr>
          <p:cNvCxnSpPr/>
          <p:nvPr/>
        </p:nvCxnSpPr>
        <p:spPr>
          <a:xfrm>
            <a:off x="4106362" y="1657276"/>
            <a:ext cx="505701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3EAA6622-401D-4A19-BC0F-A188045AC8A4}"/>
              </a:ext>
            </a:extLst>
          </p:cNvPr>
          <p:cNvSpPr/>
          <p:nvPr/>
        </p:nvSpPr>
        <p:spPr>
          <a:xfrm>
            <a:off x="358816" y="1725405"/>
            <a:ext cx="4299067" cy="1178267"/>
          </a:xfrm>
          <a:prstGeom prst="rect">
            <a:avLst/>
          </a:prstGeom>
          <a:ln w="38100">
            <a:noFill/>
          </a:ln>
        </p:spPr>
        <p:txBody>
          <a:bodyPr wrap="square" tIns="0" bIns="0" anchor="t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2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正数</a:t>
            </a:r>
            <a:r>
              <a:rPr lang="en-US" altLang="ja-JP" sz="2800" i="1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a</a:t>
            </a:r>
            <a:r>
              <a:rPr lang="ja-JP" altLang="en-US" sz="2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をとり，その</a:t>
            </a:r>
            <a:r>
              <a:rPr lang="en-US" altLang="ja-JP" sz="3200" i="1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x</a:t>
            </a:r>
            <a:r>
              <a:rPr lang="ja-JP" altLang="en-US" sz="2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乗</a:t>
            </a:r>
            <a:r>
              <a:rPr lang="en-US" altLang="ja-JP" sz="2800" i="1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a</a:t>
            </a:r>
            <a:r>
              <a:rPr lang="ja-JP" altLang="en-US" sz="600" i="1" baseline="30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800" i="1" baseline="30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x</a:t>
            </a:r>
            <a:r>
              <a:rPr lang="ja-JP" altLang="en-US" sz="2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を考えるとき，</a:t>
            </a:r>
            <a:r>
              <a:rPr lang="en-US" altLang="ja-JP" sz="2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x</a:t>
            </a:r>
            <a:r>
              <a:rPr lang="ja-JP" altLang="en-US" sz="2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のことを指数と呼ぶ。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BDAD806-8BCF-4E0F-9211-EAFE070FF07D}"/>
              </a:ext>
            </a:extLst>
          </p:cNvPr>
          <p:cNvSpPr/>
          <p:nvPr/>
        </p:nvSpPr>
        <p:spPr>
          <a:xfrm>
            <a:off x="325320" y="1902334"/>
            <a:ext cx="4293008" cy="1066709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02668F1A-37B4-4EB7-9F91-EB30DADDBD67}"/>
              </a:ext>
            </a:extLst>
          </p:cNvPr>
          <p:cNvSpPr/>
          <p:nvPr/>
        </p:nvSpPr>
        <p:spPr>
          <a:xfrm>
            <a:off x="103524" y="3075800"/>
            <a:ext cx="62854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335" indent="-140335" algn="just">
              <a:spcAft>
                <a:spcPts val="0"/>
              </a:spcAft>
            </a:pPr>
            <a:r>
              <a:rPr lang="ja-JP" altLang="en-US" sz="20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■ポイント２．指数計算のルール</a:t>
            </a: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391BB4A-A0E2-4613-ACDB-DE4D905DB977}"/>
              </a:ext>
            </a:extLst>
          </p:cNvPr>
          <p:cNvCxnSpPr/>
          <p:nvPr/>
        </p:nvCxnSpPr>
        <p:spPr>
          <a:xfrm>
            <a:off x="4107202" y="3360612"/>
            <a:ext cx="505701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A1A5246-A809-4629-9FA2-DE8BDFF3C187}"/>
              </a:ext>
            </a:extLst>
          </p:cNvPr>
          <p:cNvSpPr txBox="1"/>
          <p:nvPr/>
        </p:nvSpPr>
        <p:spPr>
          <a:xfrm>
            <a:off x="1674691" y="4000352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6E97C22-AC00-4CAD-AF3D-85A21CD69E09}"/>
              </a:ext>
            </a:extLst>
          </p:cNvPr>
          <p:cNvSpPr txBox="1"/>
          <p:nvPr/>
        </p:nvSpPr>
        <p:spPr>
          <a:xfrm>
            <a:off x="2260369" y="3902005"/>
            <a:ext cx="457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D6E72E-E167-4BE8-BE9C-49CA365BA624}"/>
              </a:ext>
            </a:extLst>
          </p:cNvPr>
          <p:cNvSpPr txBox="1"/>
          <p:nvPr/>
        </p:nvSpPr>
        <p:spPr>
          <a:xfrm>
            <a:off x="201555" y="3527867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ルール１．同じ正数の掛け算の時、指数は足し算する。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AA1F2B9-4859-416A-B4FA-A5D3BCA1C5F4}"/>
              </a:ext>
            </a:extLst>
          </p:cNvPr>
          <p:cNvSpPr txBox="1"/>
          <p:nvPr/>
        </p:nvSpPr>
        <p:spPr>
          <a:xfrm>
            <a:off x="1088231" y="444450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endParaRPr kumimoji="1" lang="ja-JP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62CCD55-98DE-46A3-8AD3-4157950DDA37}"/>
              </a:ext>
            </a:extLst>
          </p:cNvPr>
          <p:cNvSpPr txBox="1"/>
          <p:nvPr/>
        </p:nvSpPr>
        <p:spPr>
          <a:xfrm>
            <a:off x="406664" y="3995300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A3D0E715-B62E-4371-A3A0-CA5C9FC0EE9C}"/>
              </a:ext>
            </a:extLst>
          </p:cNvPr>
          <p:cNvSpPr txBox="1"/>
          <p:nvPr/>
        </p:nvSpPr>
        <p:spPr>
          <a:xfrm>
            <a:off x="931718" y="3896953"/>
            <a:ext cx="457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3F687F3-6FB0-4AD9-B063-E74A4AC73D96}"/>
              </a:ext>
            </a:extLst>
          </p:cNvPr>
          <p:cNvSpPr txBox="1"/>
          <p:nvPr/>
        </p:nvSpPr>
        <p:spPr>
          <a:xfrm>
            <a:off x="2538972" y="4399874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1" lang="ja-JP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D0FC37C-BDEB-4B76-9A73-DACC0E119B77}"/>
              </a:ext>
            </a:extLst>
          </p:cNvPr>
          <p:cNvSpPr txBox="1"/>
          <p:nvPr/>
        </p:nvSpPr>
        <p:spPr>
          <a:xfrm>
            <a:off x="2973866" y="3980984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0BC9841-6E9A-453E-8850-C9B37D22C45E}"/>
              </a:ext>
            </a:extLst>
          </p:cNvPr>
          <p:cNvSpPr txBox="1"/>
          <p:nvPr/>
        </p:nvSpPr>
        <p:spPr>
          <a:xfrm>
            <a:off x="3584804" y="3882637"/>
            <a:ext cx="114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x+y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C016888E-9B7A-484D-B46D-74D52EA92A09}"/>
              </a:ext>
            </a:extLst>
          </p:cNvPr>
          <p:cNvSpPr/>
          <p:nvPr/>
        </p:nvSpPr>
        <p:spPr>
          <a:xfrm>
            <a:off x="329940" y="4025611"/>
            <a:ext cx="4467321" cy="1014936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AC6F5AF4-3D30-4F7F-9505-30DE0C4DF37F}"/>
              </a:ext>
            </a:extLst>
          </p:cNvPr>
          <p:cNvSpPr txBox="1"/>
          <p:nvPr/>
        </p:nvSpPr>
        <p:spPr>
          <a:xfrm>
            <a:off x="5102304" y="385899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例）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0737698-CEEB-4633-992D-08309BDE1050}"/>
              </a:ext>
            </a:extLst>
          </p:cNvPr>
          <p:cNvSpPr txBox="1"/>
          <p:nvPr/>
        </p:nvSpPr>
        <p:spPr>
          <a:xfrm>
            <a:off x="5810029" y="3784026"/>
            <a:ext cx="3448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 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1" lang="ja-JP" altLang="en-US" sz="7200" u="sng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5D59F6E8-6BED-4A14-9F13-0517BB9F6AE0}"/>
              </a:ext>
            </a:extLst>
          </p:cNvPr>
          <p:cNvSpPr txBox="1"/>
          <p:nvPr/>
        </p:nvSpPr>
        <p:spPr>
          <a:xfrm>
            <a:off x="4901064" y="42791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練習１）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F2163D3-2555-410F-92D4-BC6AC68A5034}"/>
              </a:ext>
            </a:extLst>
          </p:cNvPr>
          <p:cNvSpPr txBox="1"/>
          <p:nvPr/>
        </p:nvSpPr>
        <p:spPr>
          <a:xfrm>
            <a:off x="4901904" y="47750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練習２）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15E3E57-0259-48DC-986F-83815E787047}"/>
              </a:ext>
            </a:extLst>
          </p:cNvPr>
          <p:cNvSpPr txBox="1"/>
          <p:nvPr/>
        </p:nvSpPr>
        <p:spPr>
          <a:xfrm>
            <a:off x="5800765" y="4254702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kumimoji="1" lang="ja-JP" altLang="en-US" sz="6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05C3093-C9E5-4623-9805-9FE530EB3207}"/>
              </a:ext>
            </a:extLst>
          </p:cNvPr>
          <p:cNvSpPr txBox="1"/>
          <p:nvPr/>
        </p:nvSpPr>
        <p:spPr>
          <a:xfrm>
            <a:off x="5801605" y="4740534"/>
            <a:ext cx="2409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kumimoji="1" lang="ja-JP" altLang="en-US" sz="6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5B2E43E2-1ED8-48C7-88C5-926DDB1FBA48}"/>
              </a:ext>
            </a:extLst>
          </p:cNvPr>
          <p:cNvCxnSpPr/>
          <p:nvPr/>
        </p:nvCxnSpPr>
        <p:spPr>
          <a:xfrm>
            <a:off x="5877071" y="5124518"/>
            <a:ext cx="307437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2660F4B0-00BD-402A-9CE0-59BCFED8621D}"/>
              </a:ext>
            </a:extLst>
          </p:cNvPr>
          <p:cNvCxnSpPr/>
          <p:nvPr/>
        </p:nvCxnSpPr>
        <p:spPr>
          <a:xfrm>
            <a:off x="5877071" y="4654684"/>
            <a:ext cx="307437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9771969-70AB-45CD-94C1-8533636B4D4C}"/>
              </a:ext>
            </a:extLst>
          </p:cNvPr>
          <p:cNvSpPr txBox="1"/>
          <p:nvPr/>
        </p:nvSpPr>
        <p:spPr>
          <a:xfrm>
            <a:off x="1674691" y="5677592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1C12F09-EDEA-4A42-80EE-BA918E5752C8}"/>
              </a:ext>
            </a:extLst>
          </p:cNvPr>
          <p:cNvSpPr txBox="1"/>
          <p:nvPr/>
        </p:nvSpPr>
        <p:spPr>
          <a:xfrm>
            <a:off x="2260369" y="5579245"/>
            <a:ext cx="457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7A57E47-6393-4B41-8592-A23F12287B88}"/>
              </a:ext>
            </a:extLst>
          </p:cNvPr>
          <p:cNvSpPr txBox="1"/>
          <p:nvPr/>
        </p:nvSpPr>
        <p:spPr>
          <a:xfrm>
            <a:off x="201555" y="5225315"/>
            <a:ext cx="5896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ルール</a:t>
            </a:r>
            <a:r>
              <a:rPr kumimoji="1" lang="en-US" altLang="ja-JP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．同じ正数の割り算の時、指数は引き算する。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EA3AADF-D475-4515-95AB-3B558068C075}"/>
              </a:ext>
            </a:extLst>
          </p:cNvPr>
          <p:cNvSpPr txBox="1"/>
          <p:nvPr/>
        </p:nvSpPr>
        <p:spPr>
          <a:xfrm>
            <a:off x="1088231" y="612174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÷</a:t>
            </a:r>
            <a:endParaRPr kumimoji="1" lang="ja-JP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79ADA1C-2619-4A5C-BB1A-86BE774609AB}"/>
              </a:ext>
            </a:extLst>
          </p:cNvPr>
          <p:cNvSpPr txBox="1"/>
          <p:nvPr/>
        </p:nvSpPr>
        <p:spPr>
          <a:xfrm>
            <a:off x="406664" y="5672540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4DC49BA-D42A-416C-8F1A-37953AA38954}"/>
              </a:ext>
            </a:extLst>
          </p:cNvPr>
          <p:cNvSpPr txBox="1"/>
          <p:nvPr/>
        </p:nvSpPr>
        <p:spPr>
          <a:xfrm>
            <a:off x="931718" y="5574193"/>
            <a:ext cx="457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C80994C-2625-453F-9E55-73D8DE2C02ED}"/>
              </a:ext>
            </a:extLst>
          </p:cNvPr>
          <p:cNvSpPr txBox="1"/>
          <p:nvPr/>
        </p:nvSpPr>
        <p:spPr>
          <a:xfrm>
            <a:off x="2538972" y="6077114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1" lang="ja-JP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3197D90-CD64-42BA-82EC-CA549440FC3A}"/>
              </a:ext>
            </a:extLst>
          </p:cNvPr>
          <p:cNvSpPr txBox="1"/>
          <p:nvPr/>
        </p:nvSpPr>
        <p:spPr>
          <a:xfrm>
            <a:off x="2973866" y="5658224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B9B3BFA-10D6-4FBA-BD5B-5BA8EFB7EB74}"/>
              </a:ext>
            </a:extLst>
          </p:cNvPr>
          <p:cNvSpPr txBox="1"/>
          <p:nvPr/>
        </p:nvSpPr>
        <p:spPr>
          <a:xfrm>
            <a:off x="3584804" y="5559877"/>
            <a:ext cx="9348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x-y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07A8683-01E8-4881-A015-BD7E126F6197}"/>
              </a:ext>
            </a:extLst>
          </p:cNvPr>
          <p:cNvSpPr/>
          <p:nvPr/>
        </p:nvSpPr>
        <p:spPr>
          <a:xfrm>
            <a:off x="329940" y="5824098"/>
            <a:ext cx="4467321" cy="1014938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E8235BD-E0DD-4027-A0C3-C14E4BFAC6EB}"/>
              </a:ext>
            </a:extLst>
          </p:cNvPr>
          <p:cNvSpPr txBox="1"/>
          <p:nvPr/>
        </p:nvSpPr>
        <p:spPr>
          <a:xfrm>
            <a:off x="5102304" y="560191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例）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93D7E9A-9B54-4A51-80D6-10C3FB3B4790}"/>
              </a:ext>
            </a:extLst>
          </p:cNvPr>
          <p:cNvSpPr txBox="1"/>
          <p:nvPr/>
        </p:nvSpPr>
        <p:spPr>
          <a:xfrm>
            <a:off x="5779717" y="5531994"/>
            <a:ext cx="3393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÷10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4-2 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1" lang="ja-JP" altLang="en-US" sz="7200" u="sng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B4DEB915-4BBB-4432-A578-6A6FBA96EB26}"/>
              </a:ext>
            </a:extLst>
          </p:cNvPr>
          <p:cNvSpPr txBox="1"/>
          <p:nvPr/>
        </p:nvSpPr>
        <p:spPr>
          <a:xfrm>
            <a:off x="4901064" y="602712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練習１）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8B4498A-5B23-4796-8212-AE77BDDB8B07}"/>
              </a:ext>
            </a:extLst>
          </p:cNvPr>
          <p:cNvSpPr txBox="1"/>
          <p:nvPr/>
        </p:nvSpPr>
        <p:spPr>
          <a:xfrm>
            <a:off x="4901904" y="64775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練習２）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026A769-3FD5-41DE-8E4D-21C24A6DE49F}"/>
              </a:ext>
            </a:extLst>
          </p:cNvPr>
          <p:cNvSpPr txBox="1"/>
          <p:nvPr/>
        </p:nvSpPr>
        <p:spPr>
          <a:xfrm>
            <a:off x="5800765" y="6012774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÷10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kumimoji="1" lang="ja-JP" altLang="en-US" sz="6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CDB62470-2BA8-4393-886E-2C6298402174}"/>
              </a:ext>
            </a:extLst>
          </p:cNvPr>
          <p:cNvSpPr txBox="1"/>
          <p:nvPr/>
        </p:nvSpPr>
        <p:spPr>
          <a:xfrm>
            <a:off x="5801605" y="6432930"/>
            <a:ext cx="2537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÷10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÷10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kumimoji="1" lang="ja-JP" altLang="en-US" sz="6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3280A66-8DE5-4875-8BAB-C59D154C1EA6}"/>
              </a:ext>
            </a:extLst>
          </p:cNvPr>
          <p:cNvCxnSpPr/>
          <p:nvPr/>
        </p:nvCxnSpPr>
        <p:spPr>
          <a:xfrm>
            <a:off x="5877071" y="6847226"/>
            <a:ext cx="307437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070A5FD3-2B9E-4462-B3D0-5C479A5A8A0E}"/>
              </a:ext>
            </a:extLst>
          </p:cNvPr>
          <p:cNvCxnSpPr/>
          <p:nvPr/>
        </p:nvCxnSpPr>
        <p:spPr>
          <a:xfrm>
            <a:off x="5877071" y="6372340"/>
            <a:ext cx="307437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75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DD2289EC-EE7E-4177-B420-B0C6687F20D0}"/>
              </a:ext>
            </a:extLst>
          </p:cNvPr>
          <p:cNvCxnSpPr/>
          <p:nvPr/>
        </p:nvCxnSpPr>
        <p:spPr>
          <a:xfrm>
            <a:off x="-15257" y="6832872"/>
            <a:ext cx="91531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CC137E-A09D-4BD6-A8E1-936DD902382F}"/>
              </a:ext>
            </a:extLst>
          </p:cNvPr>
          <p:cNvSpPr txBox="1"/>
          <p:nvPr/>
        </p:nvSpPr>
        <p:spPr>
          <a:xfrm>
            <a:off x="2104597" y="396842"/>
            <a:ext cx="457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7B9CE84-FD7F-4A1D-B2AF-24ECC146BB59}"/>
              </a:ext>
            </a:extLst>
          </p:cNvPr>
          <p:cNvSpPr txBox="1"/>
          <p:nvPr/>
        </p:nvSpPr>
        <p:spPr>
          <a:xfrm>
            <a:off x="197343" y="22704"/>
            <a:ext cx="5569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ルール</a:t>
            </a:r>
            <a:r>
              <a:rPr kumimoji="1" lang="en-US" altLang="ja-JP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</a:t>
            </a:r>
            <a:r>
              <a:rPr kumimoji="1" lang="ja-JP" altLang="en-US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．</a:t>
            </a:r>
            <a:r>
              <a:rPr kumimoji="1" lang="en-US" altLang="ja-JP" sz="2400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400" i="1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a </a:t>
            </a:r>
            <a:r>
              <a:rPr kumimoji="1" lang="en-US" altLang="ja-JP" sz="2400" i="1" u="sng" baseline="30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sz="2400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  <a:r>
              <a:rPr kumimoji="1" lang="en-US" altLang="ja-JP" sz="2400" u="sng" baseline="300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の計算は、</a:t>
            </a:r>
            <a:r>
              <a:rPr kumimoji="1" lang="en-US" altLang="ja-JP" sz="2400" i="1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x</a:t>
            </a:r>
            <a:r>
              <a:rPr kumimoji="1" lang="ja-JP" altLang="en-US" sz="2400" i="1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</a:t>
            </a:r>
            <a:r>
              <a:rPr kumimoji="1" lang="en-US" altLang="ja-JP" sz="2400" i="1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y </a:t>
            </a:r>
            <a:r>
              <a:rPr kumimoji="1" lang="ja-JP" altLang="en-US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の掛け算になる。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3C8332B-1DEB-4B60-BF85-DB75A2720959}"/>
              </a:ext>
            </a:extLst>
          </p:cNvPr>
          <p:cNvSpPr txBox="1"/>
          <p:nvPr/>
        </p:nvSpPr>
        <p:spPr>
          <a:xfrm>
            <a:off x="442868" y="490137"/>
            <a:ext cx="17235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ja-JP" alt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8405AF3-23E4-433C-830E-EF5B6FAC03DC}"/>
              </a:ext>
            </a:extLst>
          </p:cNvPr>
          <p:cNvSpPr txBox="1"/>
          <p:nvPr/>
        </p:nvSpPr>
        <p:spPr>
          <a:xfrm>
            <a:off x="1291250" y="391790"/>
            <a:ext cx="457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5DE60E6-6799-4C05-AAE4-D8B23F4EBD10}"/>
              </a:ext>
            </a:extLst>
          </p:cNvPr>
          <p:cNvSpPr txBox="1"/>
          <p:nvPr/>
        </p:nvSpPr>
        <p:spPr>
          <a:xfrm>
            <a:off x="2676216" y="894711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1" lang="ja-JP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FB41992-6E79-4D3B-8B0E-821D631E90A8}"/>
              </a:ext>
            </a:extLst>
          </p:cNvPr>
          <p:cNvSpPr txBox="1"/>
          <p:nvPr/>
        </p:nvSpPr>
        <p:spPr>
          <a:xfrm>
            <a:off x="3171734" y="490977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E8B7FF6-6828-4CB5-A4FC-2713DF6F1A71}"/>
              </a:ext>
            </a:extLst>
          </p:cNvPr>
          <p:cNvSpPr txBox="1"/>
          <p:nvPr/>
        </p:nvSpPr>
        <p:spPr>
          <a:xfrm>
            <a:off x="3782672" y="397682"/>
            <a:ext cx="7296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47E1629-62F8-4503-B92A-AC2E958B1A83}"/>
              </a:ext>
            </a:extLst>
          </p:cNvPr>
          <p:cNvSpPr/>
          <p:nvPr/>
        </p:nvSpPr>
        <p:spPr>
          <a:xfrm>
            <a:off x="325728" y="600654"/>
            <a:ext cx="4467321" cy="1066709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062D755-45DA-458C-96AB-D164F21FD9C9}"/>
              </a:ext>
            </a:extLst>
          </p:cNvPr>
          <p:cNvSpPr txBox="1"/>
          <p:nvPr/>
        </p:nvSpPr>
        <p:spPr>
          <a:xfrm>
            <a:off x="5098092" y="47508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例）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81AF651-EC3B-4F9F-8D71-EED86A10E01A}"/>
              </a:ext>
            </a:extLst>
          </p:cNvPr>
          <p:cNvSpPr txBox="1"/>
          <p:nvPr/>
        </p:nvSpPr>
        <p:spPr>
          <a:xfrm>
            <a:off x="5613841" y="344539"/>
            <a:ext cx="3195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4×2 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kumimoji="1" lang="ja-JP" altLang="en-US" sz="7200" u="sng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505BDAD-D3E2-4610-8838-88270EB250BA}"/>
              </a:ext>
            </a:extLst>
          </p:cNvPr>
          <p:cNvSpPr txBox="1"/>
          <p:nvPr/>
        </p:nvSpPr>
        <p:spPr>
          <a:xfrm>
            <a:off x="4896852" y="95080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練習１）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173CA72-43E4-402C-9770-9B087355F60E}"/>
              </a:ext>
            </a:extLst>
          </p:cNvPr>
          <p:cNvSpPr txBox="1"/>
          <p:nvPr/>
        </p:nvSpPr>
        <p:spPr>
          <a:xfrm>
            <a:off x="4897692" y="138106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練習２）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6EF5BD4-404D-42A4-B871-11DCEC26D267}"/>
              </a:ext>
            </a:extLst>
          </p:cNvPr>
          <p:cNvSpPr txBox="1"/>
          <p:nvPr/>
        </p:nvSpPr>
        <p:spPr>
          <a:xfrm>
            <a:off x="5836969" y="820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kumimoji="1" lang="ja-JP" altLang="en-US" sz="6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4B3FE52-64F5-4D21-97CD-46102D0182A1}"/>
              </a:ext>
            </a:extLst>
          </p:cNvPr>
          <p:cNvSpPr txBox="1"/>
          <p:nvPr/>
        </p:nvSpPr>
        <p:spPr>
          <a:xfrm>
            <a:off x="5797393" y="1270735"/>
            <a:ext cx="1550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{(10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kumimoji="1" lang="ja-JP" altLang="en-US" sz="6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CBA98948-4EAF-4413-805E-8F27FF6597A2}"/>
              </a:ext>
            </a:extLst>
          </p:cNvPr>
          <p:cNvCxnSpPr/>
          <p:nvPr/>
        </p:nvCxnSpPr>
        <p:spPr>
          <a:xfrm>
            <a:off x="5872859" y="1649667"/>
            <a:ext cx="3074379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34BAC85-5FAD-41EE-85EA-DF22A9A4F199}"/>
              </a:ext>
            </a:extLst>
          </p:cNvPr>
          <p:cNvCxnSpPr/>
          <p:nvPr/>
        </p:nvCxnSpPr>
        <p:spPr>
          <a:xfrm>
            <a:off x="5872859" y="1260665"/>
            <a:ext cx="3074379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24C34F5-0489-42CF-B472-5F61510065CA}"/>
              </a:ext>
            </a:extLst>
          </p:cNvPr>
          <p:cNvSpPr txBox="1"/>
          <p:nvPr/>
        </p:nvSpPr>
        <p:spPr>
          <a:xfrm>
            <a:off x="198183" y="1857397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ルール</a:t>
            </a:r>
            <a:r>
              <a:rPr kumimoji="1" lang="en-US" altLang="ja-JP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kumimoji="1" lang="ja-JP" altLang="en-US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．負の指数は、分母に配置する。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8799E25-7368-413D-A4E2-F656C359E474}"/>
              </a:ext>
            </a:extLst>
          </p:cNvPr>
          <p:cNvSpPr txBox="1"/>
          <p:nvPr/>
        </p:nvSpPr>
        <p:spPr>
          <a:xfrm>
            <a:off x="885552" y="2367759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ja-JP" alt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ja-JP" alt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7B6E08B-FB56-4487-9336-9C62FE474584}"/>
              </a:ext>
            </a:extLst>
          </p:cNvPr>
          <p:cNvSpPr txBox="1"/>
          <p:nvPr/>
        </p:nvSpPr>
        <p:spPr>
          <a:xfrm>
            <a:off x="1452601" y="2244152"/>
            <a:ext cx="662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‐x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DA6C73A-3C2A-4502-8A8B-2D69CE714307}"/>
              </a:ext>
            </a:extLst>
          </p:cNvPr>
          <p:cNvSpPr txBox="1"/>
          <p:nvPr/>
        </p:nvSpPr>
        <p:spPr>
          <a:xfrm>
            <a:off x="2224348" y="2637141"/>
            <a:ext cx="5325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1" lang="ja-JP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F1F5B9F-1A7B-472D-87BA-40FC33264DE5}"/>
              </a:ext>
            </a:extLst>
          </p:cNvPr>
          <p:cNvSpPr txBox="1"/>
          <p:nvPr/>
        </p:nvSpPr>
        <p:spPr>
          <a:xfrm>
            <a:off x="3172574" y="2604890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0C07876-AF42-486C-A71E-599E289D4DDF}"/>
              </a:ext>
            </a:extLst>
          </p:cNvPr>
          <p:cNvSpPr txBox="1"/>
          <p:nvPr/>
        </p:nvSpPr>
        <p:spPr>
          <a:xfrm>
            <a:off x="3719079" y="2688894"/>
            <a:ext cx="457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1" lang="ja-JP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79118BFA-53C5-495A-8AF3-B7467D477A28}"/>
              </a:ext>
            </a:extLst>
          </p:cNvPr>
          <p:cNvSpPr/>
          <p:nvPr/>
        </p:nvSpPr>
        <p:spPr>
          <a:xfrm>
            <a:off x="315618" y="2244443"/>
            <a:ext cx="4467321" cy="1419790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95354A-CDFB-432B-A59A-A9CF28124234}"/>
              </a:ext>
            </a:extLst>
          </p:cNvPr>
          <p:cNvSpPr txBox="1"/>
          <p:nvPr/>
        </p:nvSpPr>
        <p:spPr>
          <a:xfrm>
            <a:off x="5098932" y="203191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例）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CF144F6-95AA-4388-831A-D615D047996D}"/>
              </a:ext>
            </a:extLst>
          </p:cNvPr>
          <p:cNvSpPr txBox="1"/>
          <p:nvPr/>
        </p:nvSpPr>
        <p:spPr>
          <a:xfrm>
            <a:off x="5948113" y="2007464"/>
            <a:ext cx="3122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1" lang="en-US" altLang="ja-JP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kumimoji="1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0.0001</a:t>
            </a:r>
            <a:endParaRPr kumimoji="1" lang="ja-JP" altLang="en-US" sz="7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30F2A60-D9D1-46EA-B917-6B9A55CB1B8C}"/>
              </a:ext>
            </a:extLst>
          </p:cNvPr>
          <p:cNvSpPr txBox="1"/>
          <p:nvPr/>
        </p:nvSpPr>
        <p:spPr>
          <a:xfrm>
            <a:off x="4897692" y="273498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練習３）</a:t>
            </a:r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61D059E5-47BC-426A-9E49-62199543904E}"/>
              </a:ext>
            </a:extLst>
          </p:cNvPr>
          <p:cNvCxnSpPr/>
          <p:nvPr/>
        </p:nvCxnSpPr>
        <p:spPr>
          <a:xfrm>
            <a:off x="5873699" y="3600556"/>
            <a:ext cx="3074379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117D3CF-7650-4754-AE23-E4AB1B7C6542}"/>
              </a:ext>
            </a:extLst>
          </p:cNvPr>
          <p:cNvCxnSpPr/>
          <p:nvPr/>
        </p:nvCxnSpPr>
        <p:spPr>
          <a:xfrm>
            <a:off x="3067611" y="2955049"/>
            <a:ext cx="10531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1DE789C-62A2-4BA0-8A8E-D35DAD2578F2}"/>
              </a:ext>
            </a:extLst>
          </p:cNvPr>
          <p:cNvSpPr txBox="1"/>
          <p:nvPr/>
        </p:nvSpPr>
        <p:spPr>
          <a:xfrm>
            <a:off x="3245642" y="2065485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DF702512-11DA-4A52-AA48-226093CE8E45}"/>
              </a:ext>
            </a:extLst>
          </p:cNvPr>
          <p:cNvSpPr txBox="1"/>
          <p:nvPr/>
        </p:nvSpPr>
        <p:spPr>
          <a:xfrm>
            <a:off x="6977521" y="214095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kumimoji="1" lang="ja-JP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06649C-61C8-4F2F-B560-AEB5E75BC325}"/>
              </a:ext>
            </a:extLst>
          </p:cNvPr>
          <p:cNvSpPr txBox="1"/>
          <p:nvPr/>
        </p:nvSpPr>
        <p:spPr>
          <a:xfrm>
            <a:off x="7281540" y="2123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33D36B06-785F-4D42-A801-802C1E059E55}"/>
              </a:ext>
            </a:extLst>
          </p:cNvPr>
          <p:cNvCxnSpPr/>
          <p:nvPr/>
        </p:nvCxnSpPr>
        <p:spPr>
          <a:xfrm>
            <a:off x="7055625" y="2177897"/>
            <a:ext cx="41419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90166C59-2FC0-44FE-A7C5-6FF6E2D9B713}"/>
              </a:ext>
            </a:extLst>
          </p:cNvPr>
          <p:cNvSpPr txBox="1"/>
          <p:nvPr/>
        </p:nvSpPr>
        <p:spPr>
          <a:xfrm>
            <a:off x="7070796" y="179352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3F92F0E-E620-46E9-A828-E97C2F2926C1}"/>
              </a:ext>
            </a:extLst>
          </p:cNvPr>
          <p:cNvCxnSpPr/>
          <p:nvPr/>
        </p:nvCxnSpPr>
        <p:spPr>
          <a:xfrm>
            <a:off x="5864436" y="2530383"/>
            <a:ext cx="307437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949042B-B7D4-4B09-943A-35A5D7711F49}"/>
              </a:ext>
            </a:extLst>
          </p:cNvPr>
          <p:cNvSpPr txBox="1"/>
          <p:nvPr/>
        </p:nvSpPr>
        <p:spPr>
          <a:xfrm>
            <a:off x="5787290" y="2725683"/>
            <a:ext cx="2324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×10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1"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endParaRPr kumimoji="1" lang="ja-JP" altLang="en-US" sz="6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D8AC008F-281B-408E-9C8A-DFA917BE1DEB}"/>
              </a:ext>
            </a:extLst>
          </p:cNvPr>
          <p:cNvCxnSpPr/>
          <p:nvPr/>
        </p:nvCxnSpPr>
        <p:spPr>
          <a:xfrm>
            <a:off x="5869488" y="3166929"/>
            <a:ext cx="3074379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5C6ECE7A-A170-45A2-8E7B-DBAC77A8CF66}"/>
              </a:ext>
            </a:extLst>
          </p:cNvPr>
          <p:cNvSpPr txBox="1"/>
          <p:nvPr/>
        </p:nvSpPr>
        <p:spPr>
          <a:xfrm>
            <a:off x="198183" y="3751862"/>
            <a:ext cx="630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ルール</a:t>
            </a:r>
            <a:r>
              <a:rPr kumimoji="1" lang="en-US" altLang="ja-JP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5</a:t>
            </a:r>
            <a:r>
              <a:rPr kumimoji="1" lang="ja-JP" altLang="en-US" u="sng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．指数が０の時は、どんな正数であっても結果は１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33B2137D-641F-4D00-959D-1D4135DDEF23}"/>
              </a:ext>
            </a:extLst>
          </p:cNvPr>
          <p:cNvSpPr txBox="1"/>
          <p:nvPr/>
        </p:nvSpPr>
        <p:spPr>
          <a:xfrm>
            <a:off x="580109" y="3986903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ja-JP" alt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ja-JP" alt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C2CD05F-9886-46E0-A0F4-4E36B7AA2065}"/>
              </a:ext>
            </a:extLst>
          </p:cNvPr>
          <p:cNvSpPr txBox="1"/>
          <p:nvPr/>
        </p:nvSpPr>
        <p:spPr>
          <a:xfrm>
            <a:off x="1135482" y="400980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1" lang="ja-JP" altLang="en-US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AC0766AA-EA09-4B8D-BEDC-744D0DF8D881}"/>
              </a:ext>
            </a:extLst>
          </p:cNvPr>
          <p:cNvSpPr txBox="1"/>
          <p:nvPr/>
        </p:nvSpPr>
        <p:spPr>
          <a:xfrm>
            <a:off x="1535318" y="4275281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1" lang="ja-JP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FD6C3364-1491-4B91-95C8-4EDD51948EB3}"/>
              </a:ext>
            </a:extLst>
          </p:cNvPr>
          <p:cNvSpPr txBox="1"/>
          <p:nvPr/>
        </p:nvSpPr>
        <p:spPr>
          <a:xfrm>
            <a:off x="2020733" y="4018055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15F07CD-CDBB-4603-B796-3688DC7D1E09}"/>
              </a:ext>
            </a:extLst>
          </p:cNvPr>
          <p:cNvSpPr/>
          <p:nvPr/>
        </p:nvSpPr>
        <p:spPr>
          <a:xfrm>
            <a:off x="324354" y="4134075"/>
            <a:ext cx="2521686" cy="922671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A4B2ECCB-3DB7-4A0C-8E9C-EE40DF5DAE75}"/>
              </a:ext>
            </a:extLst>
          </p:cNvPr>
          <p:cNvSpPr txBox="1"/>
          <p:nvPr/>
        </p:nvSpPr>
        <p:spPr>
          <a:xfrm>
            <a:off x="3441904" y="414361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例）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A623647-0AA6-4A08-8C3E-1201FEEC7F73}"/>
              </a:ext>
            </a:extLst>
          </p:cNvPr>
          <p:cNvSpPr txBox="1"/>
          <p:nvPr/>
        </p:nvSpPr>
        <p:spPr>
          <a:xfrm>
            <a:off x="3881875" y="4104009"/>
            <a:ext cx="3186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19830411</a:t>
            </a:r>
            <a:r>
              <a:rPr kumimoji="1" lang="en-US" altLang="ja-JP" sz="28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1" lang="en-US" altLang="ja-JP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kumimoji="1" lang="ja-JP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 </a:t>
            </a:r>
            <a:endParaRPr kumimoji="1" lang="ja-JP" altLang="en-US" sz="7200" u="sng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7A002DB1-5562-4E26-8D21-2F80DA7DC21E}"/>
              </a:ext>
            </a:extLst>
          </p:cNvPr>
          <p:cNvSpPr txBox="1"/>
          <p:nvPr/>
        </p:nvSpPr>
        <p:spPr>
          <a:xfrm>
            <a:off x="2962807" y="464965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練習４）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DB39468A-1485-4D9A-8E2D-0E7F847F34F9}"/>
              </a:ext>
            </a:extLst>
          </p:cNvPr>
          <p:cNvSpPr txBox="1"/>
          <p:nvPr/>
        </p:nvSpPr>
        <p:spPr>
          <a:xfrm>
            <a:off x="3887767" y="4604997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kumimoji="1"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 </a:t>
            </a:r>
            <a:endParaRPr kumimoji="1" lang="ja-JP" altLang="en-US" sz="6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3D79835-163D-4A01-BED9-00055068E42E}"/>
              </a:ext>
            </a:extLst>
          </p:cNvPr>
          <p:cNvCxnSpPr/>
          <p:nvPr/>
        </p:nvCxnSpPr>
        <p:spPr>
          <a:xfrm>
            <a:off x="3946353" y="4995740"/>
            <a:ext cx="97959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E57D1E8-28DC-43FB-B597-66EFFF57AEC1}"/>
              </a:ext>
            </a:extLst>
          </p:cNvPr>
          <p:cNvSpPr txBox="1"/>
          <p:nvPr/>
        </p:nvSpPr>
        <p:spPr>
          <a:xfrm>
            <a:off x="5009676" y="463533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練習５）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9C3638E-CF7E-4531-85D5-2A4F1BCD647C}"/>
              </a:ext>
            </a:extLst>
          </p:cNvPr>
          <p:cNvSpPr txBox="1"/>
          <p:nvPr/>
        </p:nvSpPr>
        <p:spPr>
          <a:xfrm>
            <a:off x="5914428" y="4605837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1"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1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kumimoji="1"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 </a:t>
            </a:r>
            <a:endParaRPr kumimoji="1" lang="ja-JP" altLang="en-US" sz="6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6A816733-BC16-47D5-BEA3-8FDEBFE171BC}"/>
              </a:ext>
            </a:extLst>
          </p:cNvPr>
          <p:cNvCxnSpPr/>
          <p:nvPr/>
        </p:nvCxnSpPr>
        <p:spPr>
          <a:xfrm>
            <a:off x="5993222" y="4996580"/>
            <a:ext cx="97959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5895112A-D507-4EA1-B353-3DB469EEC1BD}"/>
              </a:ext>
            </a:extLst>
          </p:cNvPr>
          <p:cNvSpPr txBox="1"/>
          <p:nvPr/>
        </p:nvSpPr>
        <p:spPr>
          <a:xfrm>
            <a:off x="89108" y="514054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応用問題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46743CF-8D1F-46C4-9A37-27B53D62D9A2}"/>
              </a:ext>
            </a:extLst>
          </p:cNvPr>
          <p:cNvSpPr/>
          <p:nvPr/>
        </p:nvSpPr>
        <p:spPr>
          <a:xfrm>
            <a:off x="145396" y="5454216"/>
            <a:ext cx="2723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3.2×10</a:t>
            </a:r>
            <a:r>
              <a:rPr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×2.0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6CC1A987-087B-4102-9CC1-C9FABF1F4AFD}"/>
              </a:ext>
            </a:extLst>
          </p:cNvPr>
          <p:cNvSpPr/>
          <p:nvPr/>
        </p:nvSpPr>
        <p:spPr>
          <a:xfrm>
            <a:off x="4733382" y="5455056"/>
            <a:ext cx="2723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3.2×10</a:t>
            </a:r>
            <a:r>
              <a:rPr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×2.0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</a:p>
        </p:txBody>
      </p: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19193534-5DCB-4882-AA17-754BD9E0EEF0}"/>
              </a:ext>
            </a:extLst>
          </p:cNvPr>
          <p:cNvCxnSpPr/>
          <p:nvPr/>
        </p:nvCxnSpPr>
        <p:spPr>
          <a:xfrm>
            <a:off x="4766301" y="5869709"/>
            <a:ext cx="4300732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13E6B6B8-C616-447E-BE11-B7552D47F42E}"/>
              </a:ext>
            </a:extLst>
          </p:cNvPr>
          <p:cNvCxnSpPr/>
          <p:nvPr/>
        </p:nvCxnSpPr>
        <p:spPr>
          <a:xfrm>
            <a:off x="179159" y="5869709"/>
            <a:ext cx="4300732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FAE1C80D-577D-4F1E-A1D2-EE50C43AE7FB}"/>
              </a:ext>
            </a:extLst>
          </p:cNvPr>
          <p:cNvSpPr/>
          <p:nvPr/>
        </p:nvSpPr>
        <p:spPr>
          <a:xfrm>
            <a:off x="146236" y="5929944"/>
            <a:ext cx="3544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6.0×10</a:t>
            </a:r>
            <a:r>
              <a:rPr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×5.0×10</a:t>
            </a:r>
            <a:r>
              <a:rPr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7DB2BD99-6CDE-4B1A-98CB-4F11FB17093D}"/>
              </a:ext>
            </a:extLst>
          </p:cNvPr>
          <p:cNvSpPr/>
          <p:nvPr/>
        </p:nvSpPr>
        <p:spPr>
          <a:xfrm>
            <a:off x="147076" y="6380412"/>
            <a:ext cx="3852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9.6×10</a:t>
            </a:r>
            <a:r>
              <a:rPr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÷(1.6×10</a:t>
            </a:r>
            <a:r>
              <a:rPr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</a:p>
        </p:txBody>
      </p: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DB1A4661-45B7-4856-81CB-B64F9E4BE1D0}"/>
              </a:ext>
            </a:extLst>
          </p:cNvPr>
          <p:cNvCxnSpPr/>
          <p:nvPr/>
        </p:nvCxnSpPr>
        <p:spPr>
          <a:xfrm>
            <a:off x="184215" y="6340385"/>
            <a:ext cx="8859279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37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1430</TotalTime>
  <Words>288</Words>
  <Application>Microsoft Office PowerPoint</Application>
  <PresentationFormat>画面に合わせる (4:3)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正則 古野</dc:creator>
  <cp:lastModifiedBy>古野 正則</cp:lastModifiedBy>
  <cp:revision>122</cp:revision>
  <dcterms:created xsi:type="dcterms:W3CDTF">2019-06-08T05:30:07Z</dcterms:created>
  <dcterms:modified xsi:type="dcterms:W3CDTF">2019-09-06T23:01:11Z</dcterms:modified>
</cp:coreProperties>
</file>