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63" d="100"/>
          <a:sy n="63" d="100"/>
        </p:scale>
        <p:origin x="1340" y="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709F-E28F-4813-859E-035C18CB65D2}" type="datetimeFigureOut">
              <a:rPr kumimoji="1" lang="ja-JP" altLang="en-US" smtClean="0"/>
              <a:t>2019/8/13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86E2-28EF-4662-98FA-606AC14126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8383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709F-E28F-4813-859E-035C18CB65D2}" type="datetimeFigureOut">
              <a:rPr kumimoji="1" lang="ja-JP" altLang="en-US" smtClean="0"/>
              <a:t>2019/8/13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86E2-28EF-4662-98FA-606AC14126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2842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709F-E28F-4813-859E-035C18CB65D2}" type="datetimeFigureOut">
              <a:rPr kumimoji="1" lang="ja-JP" altLang="en-US" smtClean="0"/>
              <a:t>2019/8/13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86E2-28EF-4662-98FA-606AC14126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0109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709F-E28F-4813-859E-035C18CB65D2}" type="datetimeFigureOut">
              <a:rPr kumimoji="1" lang="ja-JP" altLang="en-US" smtClean="0"/>
              <a:t>2019/8/13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86E2-28EF-4662-98FA-606AC14126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2470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709F-E28F-4813-859E-035C18CB65D2}" type="datetimeFigureOut">
              <a:rPr kumimoji="1" lang="ja-JP" altLang="en-US" smtClean="0"/>
              <a:t>2019/8/13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86E2-28EF-4662-98FA-606AC14126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9691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709F-E28F-4813-859E-035C18CB65D2}" type="datetimeFigureOut">
              <a:rPr kumimoji="1" lang="ja-JP" altLang="en-US" smtClean="0"/>
              <a:t>2019/8/13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86E2-28EF-4662-98FA-606AC14126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8205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709F-E28F-4813-859E-035C18CB65D2}" type="datetimeFigureOut">
              <a:rPr kumimoji="1" lang="ja-JP" altLang="en-US" smtClean="0"/>
              <a:t>2019/8/13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86E2-28EF-4662-98FA-606AC14126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4710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709F-E28F-4813-859E-035C18CB65D2}" type="datetimeFigureOut">
              <a:rPr kumimoji="1" lang="ja-JP" altLang="en-US" smtClean="0"/>
              <a:t>2019/8/13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86E2-28EF-4662-98FA-606AC14126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5309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709F-E28F-4813-859E-035C18CB65D2}" type="datetimeFigureOut">
              <a:rPr kumimoji="1" lang="ja-JP" altLang="en-US" smtClean="0"/>
              <a:t>2019/8/13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86E2-28EF-4662-98FA-606AC14126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704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709F-E28F-4813-859E-035C18CB65D2}" type="datetimeFigureOut">
              <a:rPr kumimoji="1" lang="ja-JP" altLang="en-US" smtClean="0"/>
              <a:t>2019/8/13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86E2-28EF-4662-98FA-606AC14126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4842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4709F-E28F-4813-859E-035C18CB65D2}" type="datetimeFigureOut">
              <a:rPr kumimoji="1" lang="ja-JP" altLang="en-US" smtClean="0"/>
              <a:t>2019/8/13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886E2-28EF-4662-98FA-606AC14126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8732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4709F-E28F-4813-859E-035C18CB65D2}" type="datetimeFigureOut">
              <a:rPr kumimoji="1" lang="ja-JP" altLang="en-US" smtClean="0"/>
              <a:t>2019/8/13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886E2-28EF-4662-98FA-606AC14126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7519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D6FC664-D581-4F96-B96A-25B65BCFCF63}"/>
              </a:ext>
            </a:extLst>
          </p:cNvPr>
          <p:cNvSpPr/>
          <p:nvPr/>
        </p:nvSpPr>
        <p:spPr>
          <a:xfrm>
            <a:off x="-4" y="23908"/>
            <a:ext cx="88310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03835" indent="-203835" algn="just">
              <a:spcAft>
                <a:spcPts val="0"/>
              </a:spcAft>
            </a:pPr>
            <a:r>
              <a:rPr lang="ja-JP" altLang="ja-JP" sz="2800" b="1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＜</a:t>
            </a:r>
            <a:r>
              <a:rPr lang="en-US" altLang="ja-JP" sz="2800" b="1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No.13 </a:t>
            </a:r>
            <a:r>
              <a:rPr lang="ja-JP" altLang="en-US" sz="2800" b="1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配位結合と特別なイオン</a:t>
            </a:r>
            <a:r>
              <a:rPr lang="ja-JP" altLang="ja-JP" sz="2800" b="1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＞</a:t>
            </a:r>
            <a:endParaRPr lang="ja-JP" altLang="ja-JP" sz="16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C61474C-33AA-4469-A830-A9D422DC40CC}"/>
              </a:ext>
            </a:extLst>
          </p:cNvPr>
          <p:cNvSpPr/>
          <p:nvPr/>
        </p:nvSpPr>
        <p:spPr>
          <a:xfrm>
            <a:off x="102684" y="1933236"/>
            <a:ext cx="628540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0335" indent="-140335" algn="just">
              <a:spcAft>
                <a:spcPts val="0"/>
              </a:spcAft>
            </a:pPr>
            <a:r>
              <a:rPr lang="ja-JP" altLang="en-US" sz="2000" b="1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■ポイント１．（①　　　　　　　）とは・・・？</a:t>
            </a:r>
          </a:p>
        </p:txBody>
      </p:sp>
      <p:cxnSp>
        <p:nvCxnSpPr>
          <p:cNvPr id="87" name="直線コネクタ 86">
            <a:extLst>
              <a:ext uri="{FF2B5EF4-FFF2-40B4-BE49-F238E27FC236}">
                <a16:creationId xmlns:a16="http://schemas.microsoft.com/office/drawing/2014/main" id="{A173F005-2209-4560-942D-063A6F5A5A36}"/>
              </a:ext>
            </a:extLst>
          </p:cNvPr>
          <p:cNvCxnSpPr/>
          <p:nvPr/>
        </p:nvCxnSpPr>
        <p:spPr>
          <a:xfrm>
            <a:off x="6103676" y="2218048"/>
            <a:ext cx="3047658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C95D440-9FA8-480E-873D-11EF28E49BFE}"/>
              </a:ext>
            </a:extLst>
          </p:cNvPr>
          <p:cNvSpPr txBox="1"/>
          <p:nvPr/>
        </p:nvSpPr>
        <p:spPr>
          <a:xfrm>
            <a:off x="173255" y="442374"/>
            <a:ext cx="85930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kumimoji="1" lang="ja-JP" altLang="en-US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☝本時のポイント</a:t>
            </a:r>
            <a:endParaRPr kumimoji="1" lang="en-US" altLang="ja-JP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１．非共有電子対を利用して、共有結合が形成されることがある。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２．酢酸イオンからなる物質の組成式の書き方は、通常のルールと異なる。</a:t>
            </a:r>
            <a:endParaRPr kumimoji="1"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57443C76-636C-4213-BF67-52DFDC5D6027}"/>
              </a:ext>
            </a:extLst>
          </p:cNvPr>
          <p:cNvSpPr/>
          <p:nvPr/>
        </p:nvSpPr>
        <p:spPr>
          <a:xfrm>
            <a:off x="412606" y="2446145"/>
            <a:ext cx="6320703" cy="442878"/>
          </a:xfrm>
          <a:prstGeom prst="rect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txBody>
          <a:bodyPr wrap="square" anchor="ctr">
            <a:spAutoFit/>
          </a:bodyPr>
          <a:lstStyle/>
          <a:p>
            <a:pPr marL="140335" indent="-140335" algn="just">
              <a:lnSpc>
                <a:spcPct val="150000"/>
              </a:lnSpc>
              <a:spcAft>
                <a:spcPts val="0"/>
              </a:spcAft>
            </a:pP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電子対が、一方の原子だけから提供されてできる共有結合</a:t>
            </a:r>
            <a:endParaRPr lang="ja-JP" altLang="en-US" b="1" u="sng" kern="100" dirty="0"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ED20A78-FF34-439A-A185-B760650529AD}"/>
              </a:ext>
            </a:extLst>
          </p:cNvPr>
          <p:cNvSpPr/>
          <p:nvPr/>
        </p:nvSpPr>
        <p:spPr>
          <a:xfrm>
            <a:off x="325320" y="996739"/>
            <a:ext cx="8341776" cy="669796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AA9EE2C7-D195-4727-BBC0-49138F335788}"/>
              </a:ext>
            </a:extLst>
          </p:cNvPr>
          <p:cNvSpPr txBox="1"/>
          <p:nvPr/>
        </p:nvSpPr>
        <p:spPr>
          <a:xfrm>
            <a:off x="4475039" y="3325456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38D4FB39-4A9B-4917-AB56-55692F58BD38}"/>
              </a:ext>
            </a:extLst>
          </p:cNvPr>
          <p:cNvSpPr txBox="1"/>
          <p:nvPr/>
        </p:nvSpPr>
        <p:spPr>
          <a:xfrm>
            <a:off x="4910302" y="3773605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F1CDEDB9-15DE-4FBA-95CE-75DB4CB74920}"/>
              </a:ext>
            </a:extLst>
          </p:cNvPr>
          <p:cNvSpPr txBox="1"/>
          <p:nvPr/>
        </p:nvSpPr>
        <p:spPr>
          <a:xfrm>
            <a:off x="4465855" y="3739919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kumimoji="1" lang="en-US" altLang="ja-JP" sz="32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F0B69E89-985F-4E32-9616-17515A60ECE0}"/>
              </a:ext>
            </a:extLst>
          </p:cNvPr>
          <p:cNvSpPr txBox="1"/>
          <p:nvPr/>
        </p:nvSpPr>
        <p:spPr>
          <a:xfrm>
            <a:off x="4475493" y="4252345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2ECECA60-426B-4198-A055-93C4C8DC0101}"/>
              </a:ext>
            </a:extLst>
          </p:cNvPr>
          <p:cNvSpPr txBox="1"/>
          <p:nvPr/>
        </p:nvSpPr>
        <p:spPr>
          <a:xfrm>
            <a:off x="2215735" y="3775579"/>
            <a:ext cx="6832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kumimoji="1" lang="ja-JP" alt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endParaRPr kumimoji="1" lang="en-US" altLang="ja-JP" sz="28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D7ED7B29-C38D-4E41-9452-F0322ECF030A}"/>
              </a:ext>
            </a:extLst>
          </p:cNvPr>
          <p:cNvSpPr txBox="1"/>
          <p:nvPr/>
        </p:nvSpPr>
        <p:spPr>
          <a:xfrm>
            <a:off x="1686815" y="3768338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endParaRPr kumimoji="1" lang="en-US" altLang="ja-JP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左大かっこ 3">
            <a:extLst>
              <a:ext uri="{FF2B5EF4-FFF2-40B4-BE49-F238E27FC236}">
                <a16:creationId xmlns:a16="http://schemas.microsoft.com/office/drawing/2014/main" id="{38E02723-0463-4651-8427-B5903FE5800F}"/>
              </a:ext>
            </a:extLst>
          </p:cNvPr>
          <p:cNvSpPr/>
          <p:nvPr/>
        </p:nvSpPr>
        <p:spPr>
          <a:xfrm>
            <a:off x="3855702" y="3370445"/>
            <a:ext cx="148856" cy="1340570"/>
          </a:xfrm>
          <a:prstGeom prst="leftBracket">
            <a:avLst>
              <a:gd name="adj" fmla="val 0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右矢印 1">
            <a:extLst>
              <a:ext uri="{FF2B5EF4-FFF2-40B4-BE49-F238E27FC236}">
                <a16:creationId xmlns:a16="http://schemas.microsoft.com/office/drawing/2014/main" id="{7D30F218-6A31-4635-B021-E4CE20C11D4D}"/>
              </a:ext>
            </a:extLst>
          </p:cNvPr>
          <p:cNvSpPr/>
          <p:nvPr/>
        </p:nvSpPr>
        <p:spPr>
          <a:xfrm>
            <a:off x="2976091" y="3719835"/>
            <a:ext cx="647450" cy="634625"/>
          </a:xfrm>
          <a:prstGeom prst="rightArrow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左大かっこ 42">
            <a:extLst>
              <a:ext uri="{FF2B5EF4-FFF2-40B4-BE49-F238E27FC236}">
                <a16:creationId xmlns:a16="http://schemas.microsoft.com/office/drawing/2014/main" id="{9C425241-BF16-41B8-B90D-11C01E4F240E}"/>
              </a:ext>
            </a:extLst>
          </p:cNvPr>
          <p:cNvSpPr/>
          <p:nvPr/>
        </p:nvSpPr>
        <p:spPr>
          <a:xfrm flipH="1">
            <a:off x="5333253" y="3381040"/>
            <a:ext cx="148856" cy="1340570"/>
          </a:xfrm>
          <a:prstGeom prst="leftBracket">
            <a:avLst>
              <a:gd name="adj" fmla="val 0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54AD92B9-CA42-4DD5-9A00-56344E97F3A7}"/>
              </a:ext>
            </a:extLst>
          </p:cNvPr>
          <p:cNvSpPr txBox="1"/>
          <p:nvPr/>
        </p:nvSpPr>
        <p:spPr>
          <a:xfrm>
            <a:off x="926930" y="3346366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52437490-733E-482D-9C8A-B91C481B7145}"/>
              </a:ext>
            </a:extLst>
          </p:cNvPr>
          <p:cNvSpPr txBox="1"/>
          <p:nvPr/>
        </p:nvSpPr>
        <p:spPr>
          <a:xfrm>
            <a:off x="485013" y="3773605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38CAFE8A-6EA6-43DA-8AD3-311F092A324D}"/>
              </a:ext>
            </a:extLst>
          </p:cNvPr>
          <p:cNvSpPr txBox="1"/>
          <p:nvPr/>
        </p:nvSpPr>
        <p:spPr>
          <a:xfrm>
            <a:off x="891398" y="3739919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kumimoji="1" lang="en-US" altLang="ja-JP" sz="32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6A622B69-4A90-4A5F-8F01-7D509E090A7F}"/>
              </a:ext>
            </a:extLst>
          </p:cNvPr>
          <p:cNvSpPr txBox="1"/>
          <p:nvPr/>
        </p:nvSpPr>
        <p:spPr>
          <a:xfrm>
            <a:off x="922677" y="4221712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76348F4-A90F-4A5A-8315-67BA42704BE2}"/>
              </a:ext>
            </a:extLst>
          </p:cNvPr>
          <p:cNvSpPr txBox="1"/>
          <p:nvPr/>
        </p:nvSpPr>
        <p:spPr>
          <a:xfrm>
            <a:off x="4059470" y="3773605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74956694-01EB-4768-830D-3C22E610C079}"/>
              </a:ext>
            </a:extLst>
          </p:cNvPr>
          <p:cNvSpPr txBox="1"/>
          <p:nvPr/>
        </p:nvSpPr>
        <p:spPr>
          <a:xfrm>
            <a:off x="5448457" y="3211720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endParaRPr kumimoji="1" lang="en-US" altLang="ja-JP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E3B09671-70D5-4777-83AC-7B938CC896F1}"/>
              </a:ext>
            </a:extLst>
          </p:cNvPr>
          <p:cNvSpPr/>
          <p:nvPr/>
        </p:nvSpPr>
        <p:spPr>
          <a:xfrm>
            <a:off x="5853917" y="3845971"/>
            <a:ext cx="35981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0335" indent="-140335" algn="just">
              <a:spcAft>
                <a:spcPts val="0"/>
              </a:spcAft>
            </a:pPr>
            <a:r>
              <a:rPr lang="ja-JP" altLang="en-US" sz="2000" b="1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（②　　　　　　　　　）</a:t>
            </a: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312CEEB4-9E4B-4B23-9617-488BA7B0F756}"/>
              </a:ext>
            </a:extLst>
          </p:cNvPr>
          <p:cNvSpPr/>
          <p:nvPr/>
        </p:nvSpPr>
        <p:spPr>
          <a:xfrm>
            <a:off x="505512" y="3003080"/>
            <a:ext cx="16493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0335" indent="-140335" algn="just">
              <a:spcAft>
                <a:spcPts val="0"/>
              </a:spcAft>
            </a:pPr>
            <a:r>
              <a:rPr lang="ja-JP" altLang="en-US" sz="1600" b="1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アンモニア</a:t>
            </a: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AB83AA41-749A-4C39-9704-CAD565C608F5}"/>
              </a:ext>
            </a:extLst>
          </p:cNvPr>
          <p:cNvSpPr/>
          <p:nvPr/>
        </p:nvSpPr>
        <p:spPr>
          <a:xfrm>
            <a:off x="2022183" y="2964775"/>
            <a:ext cx="16493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0335" indent="-140335" algn="just">
              <a:spcAft>
                <a:spcPts val="0"/>
              </a:spcAft>
            </a:pPr>
            <a:r>
              <a:rPr lang="ja-JP" altLang="en-US" sz="1600" b="1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水素イオン</a:t>
            </a: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65EF616F-36C1-4DA4-A5F4-9353E6234DA6}"/>
              </a:ext>
            </a:extLst>
          </p:cNvPr>
          <p:cNvSpPr txBox="1"/>
          <p:nvPr/>
        </p:nvSpPr>
        <p:spPr>
          <a:xfrm>
            <a:off x="1434458" y="5461416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EF0E4382-5265-4C84-9A8B-BCF9C5F581ED}"/>
              </a:ext>
            </a:extLst>
          </p:cNvPr>
          <p:cNvSpPr txBox="1"/>
          <p:nvPr/>
        </p:nvSpPr>
        <p:spPr>
          <a:xfrm>
            <a:off x="985121" y="5427730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42C90AE8-3399-4B82-9629-3FF645FA7DAA}"/>
              </a:ext>
            </a:extLst>
          </p:cNvPr>
          <p:cNvSpPr txBox="1"/>
          <p:nvPr/>
        </p:nvSpPr>
        <p:spPr>
          <a:xfrm>
            <a:off x="583626" y="5461416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F88B2F73-113B-42F4-97C0-2486C94601AB}"/>
              </a:ext>
            </a:extLst>
          </p:cNvPr>
          <p:cNvSpPr txBox="1"/>
          <p:nvPr/>
        </p:nvSpPr>
        <p:spPr>
          <a:xfrm>
            <a:off x="2294785" y="5453604"/>
            <a:ext cx="6832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kumimoji="1" lang="ja-JP" alt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endParaRPr kumimoji="1" lang="en-US" altLang="ja-JP" sz="2800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7988E909-5712-4B72-8D51-F69E56F7A061}"/>
              </a:ext>
            </a:extLst>
          </p:cNvPr>
          <p:cNvSpPr txBox="1"/>
          <p:nvPr/>
        </p:nvSpPr>
        <p:spPr>
          <a:xfrm>
            <a:off x="1839215" y="5470808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endParaRPr kumimoji="1" lang="en-US" altLang="ja-JP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右矢印 1">
            <a:extLst>
              <a:ext uri="{FF2B5EF4-FFF2-40B4-BE49-F238E27FC236}">
                <a16:creationId xmlns:a16="http://schemas.microsoft.com/office/drawing/2014/main" id="{89B86FD0-D5D4-4EFA-8A4B-25A888C12B8C}"/>
              </a:ext>
            </a:extLst>
          </p:cNvPr>
          <p:cNvSpPr/>
          <p:nvPr/>
        </p:nvSpPr>
        <p:spPr>
          <a:xfrm>
            <a:off x="3011132" y="5427201"/>
            <a:ext cx="647450" cy="634625"/>
          </a:xfrm>
          <a:prstGeom prst="rightArrow">
            <a:avLst/>
          </a:prstGeom>
          <a:solidFill>
            <a:srgbClr val="FF0000"/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24DDDE1F-0680-4AFF-B4C5-B0B407D725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5144" y="5206014"/>
            <a:ext cx="1682645" cy="1073451"/>
          </a:xfrm>
          <a:prstGeom prst="rect">
            <a:avLst/>
          </a:prstGeom>
        </p:spPr>
      </p:pic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E335CD5C-3AD4-4207-A781-7F477D7288BB}"/>
              </a:ext>
            </a:extLst>
          </p:cNvPr>
          <p:cNvSpPr txBox="1"/>
          <p:nvPr/>
        </p:nvSpPr>
        <p:spPr>
          <a:xfrm>
            <a:off x="4902152" y="5349761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8071B4F7-1DBF-4C51-9EFF-03535368F396}"/>
              </a:ext>
            </a:extLst>
          </p:cNvPr>
          <p:cNvSpPr txBox="1"/>
          <p:nvPr/>
        </p:nvSpPr>
        <p:spPr>
          <a:xfrm>
            <a:off x="4452815" y="5316075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671FADD0-96D6-4A73-AD8D-9CBDB7E4230D}"/>
              </a:ext>
            </a:extLst>
          </p:cNvPr>
          <p:cNvSpPr txBox="1"/>
          <p:nvPr/>
        </p:nvSpPr>
        <p:spPr>
          <a:xfrm>
            <a:off x="4051320" y="5349761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64585433-472A-4AE9-A414-EDB5B939CDE9}"/>
              </a:ext>
            </a:extLst>
          </p:cNvPr>
          <p:cNvSpPr txBox="1"/>
          <p:nvPr/>
        </p:nvSpPr>
        <p:spPr>
          <a:xfrm>
            <a:off x="5459049" y="5075552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endParaRPr kumimoji="1" lang="en-US" altLang="ja-JP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BFAD2598-7A99-4D37-A3EC-F3C8432870D6}"/>
              </a:ext>
            </a:extLst>
          </p:cNvPr>
          <p:cNvSpPr txBox="1"/>
          <p:nvPr/>
        </p:nvSpPr>
        <p:spPr>
          <a:xfrm>
            <a:off x="4476741" y="5824082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523D81EB-2DAC-42C4-8AF0-3004F24093A0}"/>
              </a:ext>
            </a:extLst>
          </p:cNvPr>
          <p:cNvSpPr/>
          <p:nvPr/>
        </p:nvSpPr>
        <p:spPr>
          <a:xfrm>
            <a:off x="5859618" y="5660917"/>
            <a:ext cx="359814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0335" indent="-140335" algn="just">
              <a:spcAft>
                <a:spcPts val="0"/>
              </a:spcAft>
            </a:pPr>
            <a:r>
              <a:rPr lang="ja-JP" altLang="en-US" sz="2000" b="1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（③　　　　　　　　　）</a:t>
            </a:r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906FE375-1E05-4F16-B7A4-6217CA68BE32}"/>
              </a:ext>
            </a:extLst>
          </p:cNvPr>
          <p:cNvSpPr/>
          <p:nvPr/>
        </p:nvSpPr>
        <p:spPr>
          <a:xfrm>
            <a:off x="1019342" y="5024928"/>
            <a:ext cx="52553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0335" indent="-140335" algn="just">
              <a:spcAft>
                <a:spcPts val="0"/>
              </a:spcAft>
            </a:pPr>
            <a:r>
              <a:rPr lang="ja-JP" altLang="en-US" sz="1600" b="1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水</a:t>
            </a:r>
          </a:p>
        </p:txBody>
      </p: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617C39CE-9839-4630-89BF-956DE8675F43}"/>
              </a:ext>
            </a:extLst>
          </p:cNvPr>
          <p:cNvSpPr/>
          <p:nvPr/>
        </p:nvSpPr>
        <p:spPr>
          <a:xfrm>
            <a:off x="2062113" y="5006183"/>
            <a:ext cx="16493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0335" indent="-140335" algn="just">
              <a:spcAft>
                <a:spcPts val="0"/>
              </a:spcAft>
            </a:pPr>
            <a:r>
              <a:rPr lang="ja-JP" altLang="en-US" sz="1600" b="1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水素イオン</a:t>
            </a:r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6BA3D6AF-38F6-45F5-B1AD-89843AB7A573}"/>
              </a:ext>
            </a:extLst>
          </p:cNvPr>
          <p:cNvSpPr/>
          <p:nvPr/>
        </p:nvSpPr>
        <p:spPr>
          <a:xfrm>
            <a:off x="102684" y="6495420"/>
            <a:ext cx="628540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40335" indent="-140335" algn="just">
              <a:spcAft>
                <a:spcPts val="0"/>
              </a:spcAft>
            </a:pPr>
            <a:r>
              <a:rPr lang="ja-JP" altLang="en-US" sz="2000" b="1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■ポイント２．特別なイオンについて</a:t>
            </a:r>
          </a:p>
        </p:txBody>
      </p:sp>
      <p:cxnSp>
        <p:nvCxnSpPr>
          <p:cNvPr id="68" name="直線コネクタ 67">
            <a:extLst>
              <a:ext uri="{FF2B5EF4-FFF2-40B4-BE49-F238E27FC236}">
                <a16:creationId xmlns:a16="http://schemas.microsoft.com/office/drawing/2014/main" id="{90C79666-FEDC-4CA8-B6EF-6324F3D7AB56}"/>
              </a:ext>
            </a:extLst>
          </p:cNvPr>
          <p:cNvCxnSpPr/>
          <p:nvPr/>
        </p:nvCxnSpPr>
        <p:spPr>
          <a:xfrm>
            <a:off x="4672766" y="6741110"/>
            <a:ext cx="4462075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6483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1" name="直線コネクタ 120">
            <a:extLst>
              <a:ext uri="{FF2B5EF4-FFF2-40B4-BE49-F238E27FC236}">
                <a16:creationId xmlns:a16="http://schemas.microsoft.com/office/drawing/2014/main" id="{DD2289EC-EE7E-4177-B420-B0C6687F20D0}"/>
              </a:ext>
            </a:extLst>
          </p:cNvPr>
          <p:cNvCxnSpPr/>
          <p:nvPr/>
        </p:nvCxnSpPr>
        <p:spPr>
          <a:xfrm>
            <a:off x="-15257" y="6835785"/>
            <a:ext cx="915318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C56F52BF-59A1-4345-8D7E-691526AF9527}"/>
              </a:ext>
            </a:extLst>
          </p:cNvPr>
          <p:cNvSpPr/>
          <p:nvPr/>
        </p:nvSpPr>
        <p:spPr>
          <a:xfrm>
            <a:off x="401782" y="30204"/>
            <a:ext cx="660861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ja-JP" sz="2000" u="sng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注意</a:t>
            </a:r>
            <a:r>
              <a:rPr lang="ja-JP" altLang="en-US" sz="2000" u="sng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１：</a:t>
            </a:r>
            <a:r>
              <a:rPr lang="en-US" altLang="ja-JP" sz="2000" u="sng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CH</a:t>
            </a:r>
            <a:r>
              <a:rPr lang="en-US" altLang="ja-JP" sz="2000" u="sng" kern="100" baseline="-250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3</a:t>
            </a:r>
            <a:r>
              <a:rPr lang="en-US" altLang="ja-JP" sz="2000" u="sng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COO</a:t>
            </a:r>
            <a:r>
              <a:rPr lang="ja-JP" altLang="ja-JP" sz="2000" u="sng" kern="100" baseline="300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―</a:t>
            </a:r>
            <a:r>
              <a:rPr lang="ja-JP" altLang="ja-JP" sz="2000" u="sng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の組成式（例外）</a:t>
            </a:r>
            <a:endParaRPr lang="ja-JP" altLang="ja-JP" sz="1400" u="sng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ja-JP" sz="20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酢酸イオンには、陽イオンが結合する反応部位がある。</a:t>
            </a:r>
            <a:endParaRPr lang="ja-JP" altLang="ja-JP" sz="14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50" name="テキスト ボックス 2">
            <a:extLst>
              <a:ext uri="{FF2B5EF4-FFF2-40B4-BE49-F238E27FC236}">
                <a16:creationId xmlns:a16="http://schemas.microsoft.com/office/drawing/2014/main" id="{7A85F7F4-8F5B-40E5-BE67-FBA407EEFE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0685" y="1424896"/>
            <a:ext cx="46080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</a:t>
            </a:r>
            <a:endParaRPr kumimoji="0" lang="ja-JP" altLang="ja-JP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7" name="Rectangle 3">
            <a:extLst>
              <a:ext uri="{FF2B5EF4-FFF2-40B4-BE49-F238E27FC236}">
                <a16:creationId xmlns:a16="http://schemas.microsoft.com/office/drawing/2014/main" id="{9C582DFF-1EDD-4C77-AFDA-64FA8BE313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2899" y="882480"/>
            <a:ext cx="1237857" cy="156152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DC43B218-EC29-47D2-8BEA-8D59395B0A19}"/>
              </a:ext>
            </a:extLst>
          </p:cNvPr>
          <p:cNvSpPr txBox="1"/>
          <p:nvPr/>
        </p:nvSpPr>
        <p:spPr>
          <a:xfrm>
            <a:off x="3144929" y="946503"/>
            <a:ext cx="650349" cy="646331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反応</a:t>
            </a:r>
            <a:endParaRPr kumimoji="1" lang="en-US" altLang="ja-JP" dirty="0"/>
          </a:p>
          <a:p>
            <a:r>
              <a:rPr kumimoji="1" lang="ja-JP" altLang="en-US" dirty="0"/>
              <a:t>部位</a:t>
            </a:r>
          </a:p>
        </p:txBody>
      </p:sp>
      <p:cxnSp>
        <p:nvCxnSpPr>
          <p:cNvPr id="59" name="直線矢印コネクタ 58">
            <a:extLst>
              <a:ext uri="{FF2B5EF4-FFF2-40B4-BE49-F238E27FC236}">
                <a16:creationId xmlns:a16="http://schemas.microsoft.com/office/drawing/2014/main" id="{A069194D-9460-45B2-8811-EED9E5EEC2B7}"/>
              </a:ext>
            </a:extLst>
          </p:cNvPr>
          <p:cNvCxnSpPr>
            <a:cxnSpLocks/>
          </p:cNvCxnSpPr>
          <p:nvPr/>
        </p:nvCxnSpPr>
        <p:spPr>
          <a:xfrm flipH="1" flipV="1">
            <a:off x="3925623" y="1225347"/>
            <a:ext cx="829763" cy="590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7F59371B-A821-476D-90D5-1662268E0F90}"/>
              </a:ext>
            </a:extLst>
          </p:cNvPr>
          <p:cNvSpPr txBox="1"/>
          <p:nvPr/>
        </p:nvSpPr>
        <p:spPr>
          <a:xfrm>
            <a:off x="4856992" y="1065131"/>
            <a:ext cx="1102327" cy="369332"/>
          </a:xfrm>
          <a:prstGeom prst="rect">
            <a:avLst/>
          </a:prstGeom>
          <a:noFill/>
          <a:ln w="28575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陽イオン</a:t>
            </a: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2745832C-34FF-4CE5-8E75-1C248EB70B96}"/>
              </a:ext>
            </a:extLst>
          </p:cNvPr>
          <p:cNvSpPr txBox="1"/>
          <p:nvPr/>
        </p:nvSpPr>
        <p:spPr>
          <a:xfrm>
            <a:off x="4067295" y="864869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結合</a:t>
            </a:r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F8B8AE21-7CEB-492B-8EA9-D5CDF6F3FFDD}"/>
              </a:ext>
            </a:extLst>
          </p:cNvPr>
          <p:cNvSpPr/>
          <p:nvPr/>
        </p:nvSpPr>
        <p:spPr>
          <a:xfrm>
            <a:off x="498925" y="2642327"/>
            <a:ext cx="7828472" cy="4918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ja-JP" altLang="en-US" sz="20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20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例</a:t>
            </a:r>
            <a:r>
              <a:rPr lang="ja-JP" altLang="en-US" sz="20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）</a:t>
            </a:r>
            <a:r>
              <a:rPr lang="en-US" altLang="ja-JP" sz="20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	Na</a:t>
            </a:r>
            <a:r>
              <a:rPr lang="ja-JP" altLang="ja-JP" sz="2000" kern="100" baseline="300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＋</a:t>
            </a:r>
            <a:r>
              <a:rPr lang="ja-JP" altLang="ja-JP" sz="20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と</a:t>
            </a:r>
            <a:r>
              <a:rPr lang="en-US" altLang="ja-JP" sz="20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CH</a:t>
            </a:r>
            <a:r>
              <a:rPr lang="en-US" altLang="ja-JP" sz="2000" kern="100" baseline="-250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3</a:t>
            </a:r>
            <a:r>
              <a:rPr lang="en-US" altLang="ja-JP" sz="20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COO</a:t>
            </a:r>
            <a:r>
              <a:rPr lang="ja-JP" altLang="ja-JP" sz="2000" kern="100" baseline="300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―　</a:t>
            </a:r>
            <a:r>
              <a:rPr lang="ja-JP" altLang="ja-JP" sz="20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20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			Ca</a:t>
            </a:r>
            <a:r>
              <a:rPr lang="en-US" altLang="ja-JP" sz="2000" kern="100" baseline="300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2</a:t>
            </a:r>
            <a:r>
              <a:rPr lang="ja-JP" altLang="ja-JP" sz="2000" kern="100" baseline="300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＋</a:t>
            </a:r>
            <a:r>
              <a:rPr lang="ja-JP" altLang="ja-JP" sz="20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と</a:t>
            </a:r>
            <a:r>
              <a:rPr lang="en-US" altLang="ja-JP" sz="20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CH</a:t>
            </a:r>
            <a:r>
              <a:rPr lang="en-US" altLang="ja-JP" sz="2000" kern="100" baseline="-250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3</a:t>
            </a:r>
            <a:r>
              <a:rPr lang="en-US" altLang="ja-JP" sz="20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COO</a:t>
            </a:r>
            <a:r>
              <a:rPr lang="ja-JP" altLang="ja-JP" sz="2000" kern="100" baseline="300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―　</a:t>
            </a:r>
            <a:endParaRPr lang="ja-JP" altLang="ja-JP" sz="14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33C768D2-2CC8-4F38-9DB5-AC770F018F20}"/>
              </a:ext>
            </a:extLst>
          </p:cNvPr>
          <p:cNvCxnSpPr/>
          <p:nvPr/>
        </p:nvCxnSpPr>
        <p:spPr>
          <a:xfrm>
            <a:off x="1687000" y="1867924"/>
            <a:ext cx="0" cy="1907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>
            <a:extLst>
              <a:ext uri="{FF2B5EF4-FFF2-40B4-BE49-F238E27FC236}">
                <a16:creationId xmlns:a16="http://schemas.microsoft.com/office/drawing/2014/main" id="{07E490E4-35E6-42E9-AF75-BF6903AAAB47}"/>
              </a:ext>
            </a:extLst>
          </p:cNvPr>
          <p:cNvCxnSpPr/>
          <p:nvPr/>
        </p:nvCxnSpPr>
        <p:spPr>
          <a:xfrm>
            <a:off x="1691890" y="1320259"/>
            <a:ext cx="0" cy="1907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>
            <a:extLst>
              <a:ext uri="{FF2B5EF4-FFF2-40B4-BE49-F238E27FC236}">
                <a16:creationId xmlns:a16="http://schemas.microsoft.com/office/drawing/2014/main" id="{0EDE978F-7ED4-4DC8-BD29-E78E139149C0}"/>
              </a:ext>
            </a:extLst>
          </p:cNvPr>
          <p:cNvCxnSpPr>
            <a:cxnSpLocks/>
          </p:cNvCxnSpPr>
          <p:nvPr/>
        </p:nvCxnSpPr>
        <p:spPr>
          <a:xfrm rot="16200000">
            <a:off x="1956757" y="1604689"/>
            <a:ext cx="0" cy="1907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テキスト ボックス 2">
            <a:extLst>
              <a:ext uri="{FF2B5EF4-FFF2-40B4-BE49-F238E27FC236}">
                <a16:creationId xmlns:a16="http://schemas.microsoft.com/office/drawing/2014/main" id="{1357E313-D61D-4ADC-819C-1844345C51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87" y="946503"/>
            <a:ext cx="4608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</a:t>
            </a:r>
            <a:endParaRPr kumimoji="0" lang="ja-JP" altLang="ja-JP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8" name="テキスト ボックス 2">
            <a:extLst>
              <a:ext uri="{FF2B5EF4-FFF2-40B4-BE49-F238E27FC236}">
                <a16:creationId xmlns:a16="http://schemas.microsoft.com/office/drawing/2014/main" id="{709763B2-A14D-4551-A3AE-87C937199B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4500" y="1435488"/>
            <a:ext cx="46080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C</a:t>
            </a:r>
            <a:endParaRPr kumimoji="0" lang="ja-JP" altLang="ja-JP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9" name="テキスト ボックス 2">
            <a:extLst>
              <a:ext uri="{FF2B5EF4-FFF2-40B4-BE49-F238E27FC236}">
                <a16:creationId xmlns:a16="http://schemas.microsoft.com/office/drawing/2014/main" id="{AFCDC611-A3E9-46F1-8A09-5536BD59BC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8872" y="1455868"/>
            <a:ext cx="4608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</a:t>
            </a:r>
            <a:endParaRPr kumimoji="0" lang="ja-JP" altLang="ja-JP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70" name="直線コネクタ 69">
            <a:extLst>
              <a:ext uri="{FF2B5EF4-FFF2-40B4-BE49-F238E27FC236}">
                <a16:creationId xmlns:a16="http://schemas.microsoft.com/office/drawing/2014/main" id="{97057AFB-BFB6-4424-A35F-8729AF8EB651}"/>
              </a:ext>
            </a:extLst>
          </p:cNvPr>
          <p:cNvCxnSpPr>
            <a:cxnSpLocks/>
          </p:cNvCxnSpPr>
          <p:nvPr/>
        </p:nvCxnSpPr>
        <p:spPr>
          <a:xfrm rot="16200000">
            <a:off x="1423759" y="1604689"/>
            <a:ext cx="0" cy="1907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>
            <a:extLst>
              <a:ext uri="{FF2B5EF4-FFF2-40B4-BE49-F238E27FC236}">
                <a16:creationId xmlns:a16="http://schemas.microsoft.com/office/drawing/2014/main" id="{8F73AB53-90A2-42C9-930A-28459275081F}"/>
              </a:ext>
            </a:extLst>
          </p:cNvPr>
          <p:cNvCxnSpPr>
            <a:cxnSpLocks/>
          </p:cNvCxnSpPr>
          <p:nvPr/>
        </p:nvCxnSpPr>
        <p:spPr>
          <a:xfrm>
            <a:off x="2388132" y="1814500"/>
            <a:ext cx="183695" cy="225016"/>
          </a:xfrm>
          <a:prstGeom prst="line">
            <a:avLst/>
          </a:prstGeom>
          <a:ln w="5715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テキスト ボックス 2">
            <a:extLst>
              <a:ext uri="{FF2B5EF4-FFF2-40B4-BE49-F238E27FC236}">
                <a16:creationId xmlns:a16="http://schemas.microsoft.com/office/drawing/2014/main" id="{7BAE56F7-6322-4B66-A94B-DCAA12056A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7794" y="1965230"/>
            <a:ext cx="4608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</a:t>
            </a:r>
            <a:endParaRPr kumimoji="0" lang="ja-JP" altLang="ja-JP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3" name="テキスト ボックス 2">
            <a:extLst>
              <a:ext uri="{FF2B5EF4-FFF2-40B4-BE49-F238E27FC236}">
                <a16:creationId xmlns:a16="http://schemas.microsoft.com/office/drawing/2014/main" id="{FF18F22F-479D-41DE-8D90-6F683448A1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0513" y="986434"/>
            <a:ext cx="7562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O</a:t>
            </a:r>
            <a:r>
              <a:rPr lang="ja-JP" altLang="en-US" sz="2400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－</a:t>
            </a:r>
            <a:endParaRPr kumimoji="0" lang="ja-JP" altLang="ja-JP" b="0" i="0" u="none" strike="noStrike" cap="none" normalizeH="0" baseline="3000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4" name="テキスト ボックス 2">
            <a:extLst>
              <a:ext uri="{FF2B5EF4-FFF2-40B4-BE49-F238E27FC236}">
                <a16:creationId xmlns:a16="http://schemas.microsoft.com/office/drawing/2014/main" id="{7DB11032-6840-4E27-A7B8-BE71B4E71D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5183" y="1930182"/>
            <a:ext cx="4608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O</a:t>
            </a:r>
            <a:endParaRPr kumimoji="0" lang="ja-JP" altLang="ja-JP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75" name="直線コネクタ 74">
            <a:extLst>
              <a:ext uri="{FF2B5EF4-FFF2-40B4-BE49-F238E27FC236}">
                <a16:creationId xmlns:a16="http://schemas.microsoft.com/office/drawing/2014/main" id="{7E979AE2-FF25-458A-B259-A5398A338D51}"/>
              </a:ext>
            </a:extLst>
          </p:cNvPr>
          <p:cNvCxnSpPr>
            <a:cxnSpLocks/>
          </p:cNvCxnSpPr>
          <p:nvPr/>
        </p:nvCxnSpPr>
        <p:spPr>
          <a:xfrm flipV="1">
            <a:off x="2354716" y="1345885"/>
            <a:ext cx="183695" cy="225016"/>
          </a:xfrm>
          <a:prstGeom prst="line">
            <a:avLst/>
          </a:prstGeom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正方形/長方形 80">
            <a:extLst>
              <a:ext uri="{FF2B5EF4-FFF2-40B4-BE49-F238E27FC236}">
                <a16:creationId xmlns:a16="http://schemas.microsoft.com/office/drawing/2014/main" id="{2391ABC8-0990-4898-BC2B-70DBB812ECC6}"/>
              </a:ext>
            </a:extLst>
          </p:cNvPr>
          <p:cNvSpPr/>
          <p:nvPr/>
        </p:nvSpPr>
        <p:spPr>
          <a:xfrm>
            <a:off x="5124712" y="3282895"/>
            <a:ext cx="8800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×</a:t>
            </a:r>
            <a:r>
              <a:rPr lang="ja-JP" altLang="en-US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⇒</a:t>
            </a:r>
            <a:endParaRPr lang="ja-JP" altLang="ja-JP" sz="12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82" name="正方形/長方形 81">
            <a:extLst>
              <a:ext uri="{FF2B5EF4-FFF2-40B4-BE49-F238E27FC236}">
                <a16:creationId xmlns:a16="http://schemas.microsoft.com/office/drawing/2014/main" id="{C5600F1D-92F2-48E7-93C3-F9B668585D0C}"/>
              </a:ext>
            </a:extLst>
          </p:cNvPr>
          <p:cNvSpPr/>
          <p:nvPr/>
        </p:nvSpPr>
        <p:spPr>
          <a:xfrm>
            <a:off x="5095363" y="3708312"/>
            <a:ext cx="333227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20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〇⇒（⑤　　　　　　　）</a:t>
            </a:r>
            <a:endParaRPr lang="ja-JP" altLang="ja-JP" sz="1400" kern="100" dirty="0"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83" name="正方形/長方形 82">
            <a:extLst>
              <a:ext uri="{FF2B5EF4-FFF2-40B4-BE49-F238E27FC236}">
                <a16:creationId xmlns:a16="http://schemas.microsoft.com/office/drawing/2014/main" id="{AD68AE55-A454-4DF8-930C-34915FC55B2A}"/>
              </a:ext>
            </a:extLst>
          </p:cNvPr>
          <p:cNvSpPr/>
          <p:nvPr/>
        </p:nvSpPr>
        <p:spPr>
          <a:xfrm>
            <a:off x="1423117" y="3219325"/>
            <a:ext cx="8800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20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×</a:t>
            </a:r>
            <a:r>
              <a:rPr lang="ja-JP" altLang="en-US" sz="20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⇒</a:t>
            </a:r>
            <a:endParaRPr lang="ja-JP" altLang="ja-JP" sz="1400" kern="100" dirty="0"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cxnSp>
        <p:nvCxnSpPr>
          <p:cNvPr id="85" name="直線コネクタ 84">
            <a:extLst>
              <a:ext uri="{FF2B5EF4-FFF2-40B4-BE49-F238E27FC236}">
                <a16:creationId xmlns:a16="http://schemas.microsoft.com/office/drawing/2014/main" id="{E03B3109-8DEF-4BD0-B834-3338AC06639D}"/>
              </a:ext>
            </a:extLst>
          </p:cNvPr>
          <p:cNvCxnSpPr/>
          <p:nvPr/>
        </p:nvCxnSpPr>
        <p:spPr>
          <a:xfrm>
            <a:off x="1482303" y="3642913"/>
            <a:ext cx="294723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線コネクタ 85">
            <a:extLst>
              <a:ext uri="{FF2B5EF4-FFF2-40B4-BE49-F238E27FC236}">
                <a16:creationId xmlns:a16="http://schemas.microsoft.com/office/drawing/2014/main" id="{383B9445-5112-4450-9B11-02E510697575}"/>
              </a:ext>
            </a:extLst>
          </p:cNvPr>
          <p:cNvCxnSpPr/>
          <p:nvPr/>
        </p:nvCxnSpPr>
        <p:spPr>
          <a:xfrm>
            <a:off x="5193673" y="3642913"/>
            <a:ext cx="294723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正方形/長方形 87">
            <a:extLst>
              <a:ext uri="{FF2B5EF4-FFF2-40B4-BE49-F238E27FC236}">
                <a16:creationId xmlns:a16="http://schemas.microsoft.com/office/drawing/2014/main" id="{255D9BFE-A0EF-4E1E-BE6D-19E5941C8C4C}"/>
              </a:ext>
            </a:extLst>
          </p:cNvPr>
          <p:cNvSpPr/>
          <p:nvPr/>
        </p:nvSpPr>
        <p:spPr>
          <a:xfrm>
            <a:off x="5726890" y="3198366"/>
            <a:ext cx="23145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24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Ca(CH</a:t>
            </a:r>
            <a:r>
              <a:rPr lang="en-US" altLang="ja-JP" sz="2400" kern="100" baseline="-250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3</a:t>
            </a:r>
            <a:r>
              <a:rPr lang="en-US" altLang="ja-JP" sz="24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COO)</a:t>
            </a:r>
            <a:r>
              <a:rPr lang="en-US" altLang="ja-JP" sz="2400" kern="100" baseline="-250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2</a:t>
            </a:r>
            <a:r>
              <a:rPr lang="ja-JP" altLang="ja-JP" sz="2400" kern="100" baseline="300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endParaRPr lang="ja-JP" altLang="ja-JP" sz="16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89" name="正方形/長方形 88">
            <a:extLst>
              <a:ext uri="{FF2B5EF4-FFF2-40B4-BE49-F238E27FC236}">
                <a16:creationId xmlns:a16="http://schemas.microsoft.com/office/drawing/2014/main" id="{9318F4C8-916A-4F20-827B-0AC8629F4DD8}"/>
              </a:ext>
            </a:extLst>
          </p:cNvPr>
          <p:cNvSpPr/>
          <p:nvPr/>
        </p:nvSpPr>
        <p:spPr>
          <a:xfrm>
            <a:off x="2114858" y="3205628"/>
            <a:ext cx="19897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24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NaCH</a:t>
            </a:r>
            <a:r>
              <a:rPr lang="en-US" altLang="ja-JP" sz="2400" kern="100" baseline="-250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3</a:t>
            </a:r>
            <a:r>
              <a:rPr lang="en-US" altLang="ja-JP" sz="24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COO</a:t>
            </a:r>
            <a:r>
              <a:rPr lang="ja-JP" altLang="ja-JP" sz="2400" kern="100" baseline="300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endParaRPr lang="ja-JP" altLang="ja-JP" sz="16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cxnSp>
        <p:nvCxnSpPr>
          <p:cNvPr id="90" name="直線コネクタ 89">
            <a:extLst>
              <a:ext uri="{FF2B5EF4-FFF2-40B4-BE49-F238E27FC236}">
                <a16:creationId xmlns:a16="http://schemas.microsoft.com/office/drawing/2014/main" id="{DC6249B4-E4E0-4B58-B33F-C0E69DD2748B}"/>
              </a:ext>
            </a:extLst>
          </p:cNvPr>
          <p:cNvCxnSpPr/>
          <p:nvPr/>
        </p:nvCxnSpPr>
        <p:spPr>
          <a:xfrm>
            <a:off x="1483112" y="4127825"/>
            <a:ext cx="294723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コネクタ 90">
            <a:extLst>
              <a:ext uri="{FF2B5EF4-FFF2-40B4-BE49-F238E27FC236}">
                <a16:creationId xmlns:a16="http://schemas.microsoft.com/office/drawing/2014/main" id="{5C193216-7CEB-4EF1-A05E-33A66EDC2046}"/>
              </a:ext>
            </a:extLst>
          </p:cNvPr>
          <p:cNvCxnSpPr/>
          <p:nvPr/>
        </p:nvCxnSpPr>
        <p:spPr>
          <a:xfrm>
            <a:off x="5184707" y="4127825"/>
            <a:ext cx="294723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正方形/長方形 91">
            <a:extLst>
              <a:ext uri="{FF2B5EF4-FFF2-40B4-BE49-F238E27FC236}">
                <a16:creationId xmlns:a16="http://schemas.microsoft.com/office/drawing/2014/main" id="{740174F1-17B4-4915-A951-4F77EC0A991F}"/>
              </a:ext>
            </a:extLst>
          </p:cNvPr>
          <p:cNvSpPr/>
          <p:nvPr/>
        </p:nvSpPr>
        <p:spPr>
          <a:xfrm>
            <a:off x="407485" y="4319374"/>
            <a:ext cx="53194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ja-JP" sz="2000" u="sng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注意</a:t>
            </a:r>
            <a:r>
              <a:rPr lang="ja-JP" altLang="en-US" sz="2000" u="sng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２：水素は陰イオンになることがある。</a:t>
            </a:r>
            <a:endParaRPr lang="ja-JP" altLang="ja-JP" sz="1400" u="sng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0A57E7D0-926B-421E-A501-648DABF574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565" y="4927687"/>
            <a:ext cx="1016851" cy="1012271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1558A95-5A82-476E-A9DE-EEA46F6E8BD1}"/>
              </a:ext>
            </a:extLst>
          </p:cNvPr>
          <p:cNvSpPr txBox="1"/>
          <p:nvPr/>
        </p:nvSpPr>
        <p:spPr>
          <a:xfrm>
            <a:off x="1765437" y="5148680"/>
            <a:ext cx="6463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</a:t>
            </a:r>
          </a:p>
          <a:p>
            <a:pPr algn="ctr"/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水素</a:t>
            </a:r>
          </a:p>
        </p:txBody>
      </p:sp>
      <p:pic>
        <p:nvPicPr>
          <p:cNvPr id="94" name="図 93">
            <a:extLst>
              <a:ext uri="{FF2B5EF4-FFF2-40B4-BE49-F238E27FC236}">
                <a16:creationId xmlns:a16="http://schemas.microsoft.com/office/drawing/2014/main" id="{AADECA80-947E-40E9-ADAE-CDD7123E30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7883" y="4928502"/>
            <a:ext cx="1016851" cy="1012271"/>
          </a:xfrm>
          <a:prstGeom prst="rect">
            <a:avLst/>
          </a:prstGeom>
        </p:spPr>
      </p:pic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81634217-8B1A-40EB-99D6-ED60438D687D}"/>
              </a:ext>
            </a:extLst>
          </p:cNvPr>
          <p:cNvSpPr txBox="1"/>
          <p:nvPr/>
        </p:nvSpPr>
        <p:spPr>
          <a:xfrm>
            <a:off x="4164726" y="5149495"/>
            <a:ext cx="13388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</a:t>
            </a:r>
            <a:r>
              <a:rPr kumimoji="1" lang="ja-JP" altLang="en-US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＋</a:t>
            </a:r>
            <a:endParaRPr kumimoji="1" lang="en-US" altLang="ja-JP" baseline="30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水素イオン</a:t>
            </a:r>
          </a:p>
        </p:txBody>
      </p:sp>
      <p:sp>
        <p:nvSpPr>
          <p:cNvPr id="97" name="左大かっこ 96">
            <a:extLst>
              <a:ext uri="{FF2B5EF4-FFF2-40B4-BE49-F238E27FC236}">
                <a16:creationId xmlns:a16="http://schemas.microsoft.com/office/drawing/2014/main" id="{2AB7573D-EC74-4F9E-AAAC-2E92459C351B}"/>
              </a:ext>
            </a:extLst>
          </p:cNvPr>
          <p:cNvSpPr/>
          <p:nvPr/>
        </p:nvSpPr>
        <p:spPr>
          <a:xfrm>
            <a:off x="2722985" y="4950294"/>
            <a:ext cx="148856" cy="1007190"/>
          </a:xfrm>
          <a:prstGeom prst="leftBracket">
            <a:avLst>
              <a:gd name="adj" fmla="val 0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左大かっこ 97">
            <a:extLst>
              <a:ext uri="{FF2B5EF4-FFF2-40B4-BE49-F238E27FC236}">
                <a16:creationId xmlns:a16="http://schemas.microsoft.com/office/drawing/2014/main" id="{B67F7FBF-EC81-4906-BA20-94EEF964D6AA}"/>
              </a:ext>
            </a:extLst>
          </p:cNvPr>
          <p:cNvSpPr/>
          <p:nvPr/>
        </p:nvSpPr>
        <p:spPr>
          <a:xfrm flipH="1">
            <a:off x="3843570" y="4946072"/>
            <a:ext cx="148856" cy="1017262"/>
          </a:xfrm>
          <a:prstGeom prst="leftBracket">
            <a:avLst>
              <a:gd name="adj" fmla="val 0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テキスト ボックス 98">
            <a:extLst>
              <a:ext uri="{FF2B5EF4-FFF2-40B4-BE49-F238E27FC236}">
                <a16:creationId xmlns:a16="http://schemas.microsoft.com/office/drawing/2014/main" id="{9885F9BA-E45D-423B-9BD4-DD28DE171CCF}"/>
              </a:ext>
            </a:extLst>
          </p:cNvPr>
          <p:cNvSpPr txBox="1"/>
          <p:nvPr/>
        </p:nvSpPr>
        <p:spPr>
          <a:xfrm>
            <a:off x="3924553" y="4766679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＋</a:t>
            </a:r>
            <a:endParaRPr kumimoji="1" lang="en-US" altLang="ja-JP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0" name="図 99">
            <a:extLst>
              <a:ext uri="{FF2B5EF4-FFF2-40B4-BE49-F238E27FC236}">
                <a16:creationId xmlns:a16="http://schemas.microsoft.com/office/drawing/2014/main" id="{DF164486-38F7-4D08-BFA1-7BBA4604A2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3659" y="4939096"/>
            <a:ext cx="1016851" cy="1012271"/>
          </a:xfrm>
          <a:prstGeom prst="rect">
            <a:avLst/>
          </a:prstGeom>
        </p:spPr>
      </p:pic>
      <p:sp>
        <p:nvSpPr>
          <p:cNvPr id="101" name="テキスト ボックス 100">
            <a:extLst>
              <a:ext uri="{FF2B5EF4-FFF2-40B4-BE49-F238E27FC236}">
                <a16:creationId xmlns:a16="http://schemas.microsoft.com/office/drawing/2014/main" id="{060BCE40-D1F9-418A-A03A-A090A5BE783C}"/>
              </a:ext>
            </a:extLst>
          </p:cNvPr>
          <p:cNvSpPr txBox="1"/>
          <p:nvPr/>
        </p:nvSpPr>
        <p:spPr>
          <a:xfrm>
            <a:off x="7251027" y="5160089"/>
            <a:ext cx="18004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</a:t>
            </a:r>
            <a:r>
              <a:rPr kumimoji="1" lang="ja-JP" altLang="en-US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－</a:t>
            </a:r>
            <a:endParaRPr kumimoji="1" lang="en-US" altLang="ja-JP" baseline="30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水素化物イオン</a:t>
            </a:r>
          </a:p>
        </p:txBody>
      </p:sp>
      <p:sp>
        <p:nvSpPr>
          <p:cNvPr id="102" name="左大かっこ 101">
            <a:extLst>
              <a:ext uri="{FF2B5EF4-FFF2-40B4-BE49-F238E27FC236}">
                <a16:creationId xmlns:a16="http://schemas.microsoft.com/office/drawing/2014/main" id="{8FC1F629-5763-4C5B-8403-B35854151793}"/>
              </a:ext>
            </a:extLst>
          </p:cNvPr>
          <p:cNvSpPr/>
          <p:nvPr/>
        </p:nvSpPr>
        <p:spPr>
          <a:xfrm>
            <a:off x="5674971" y="4960888"/>
            <a:ext cx="148856" cy="1007190"/>
          </a:xfrm>
          <a:prstGeom prst="leftBracket">
            <a:avLst>
              <a:gd name="adj" fmla="val 0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" name="左大かっこ 102">
            <a:extLst>
              <a:ext uri="{FF2B5EF4-FFF2-40B4-BE49-F238E27FC236}">
                <a16:creationId xmlns:a16="http://schemas.microsoft.com/office/drawing/2014/main" id="{92543A79-DC2C-4A7F-BD14-14A1803E2718}"/>
              </a:ext>
            </a:extLst>
          </p:cNvPr>
          <p:cNvSpPr/>
          <p:nvPr/>
        </p:nvSpPr>
        <p:spPr>
          <a:xfrm flipH="1">
            <a:off x="6942256" y="4956666"/>
            <a:ext cx="148856" cy="1017262"/>
          </a:xfrm>
          <a:prstGeom prst="leftBracket">
            <a:avLst>
              <a:gd name="adj" fmla="val 0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テキスト ボックス 103">
            <a:extLst>
              <a:ext uri="{FF2B5EF4-FFF2-40B4-BE49-F238E27FC236}">
                <a16:creationId xmlns:a16="http://schemas.microsoft.com/office/drawing/2014/main" id="{7E96A037-202E-44BE-996B-4F1EC58853B6}"/>
              </a:ext>
            </a:extLst>
          </p:cNvPr>
          <p:cNvSpPr txBox="1"/>
          <p:nvPr/>
        </p:nvSpPr>
        <p:spPr>
          <a:xfrm>
            <a:off x="7013459" y="4777273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－</a:t>
            </a:r>
            <a:endParaRPr kumimoji="1" lang="en-US" altLang="ja-JP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5" name="楕円 104">
            <a:extLst>
              <a:ext uri="{FF2B5EF4-FFF2-40B4-BE49-F238E27FC236}">
                <a16:creationId xmlns:a16="http://schemas.microsoft.com/office/drawing/2014/main" id="{D8103457-845E-4179-8179-CED9EDDDBBC8}"/>
              </a:ext>
            </a:extLst>
          </p:cNvPr>
          <p:cNvSpPr/>
          <p:nvPr/>
        </p:nvSpPr>
        <p:spPr>
          <a:xfrm>
            <a:off x="6838218" y="5369730"/>
            <a:ext cx="123564" cy="123564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楕円 106">
            <a:extLst>
              <a:ext uri="{FF2B5EF4-FFF2-40B4-BE49-F238E27FC236}">
                <a16:creationId xmlns:a16="http://schemas.microsoft.com/office/drawing/2014/main" id="{07475646-F304-44B0-BB0D-5A8277900B6E}"/>
              </a:ext>
            </a:extLst>
          </p:cNvPr>
          <p:cNvSpPr/>
          <p:nvPr/>
        </p:nvSpPr>
        <p:spPr>
          <a:xfrm>
            <a:off x="1605818" y="5369730"/>
            <a:ext cx="123564" cy="123564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楕円 92">
            <a:extLst>
              <a:ext uri="{FF2B5EF4-FFF2-40B4-BE49-F238E27FC236}">
                <a16:creationId xmlns:a16="http://schemas.microsoft.com/office/drawing/2014/main" id="{E892A040-BC19-4AC2-A47A-48BD6A75B26C}"/>
              </a:ext>
            </a:extLst>
          </p:cNvPr>
          <p:cNvSpPr/>
          <p:nvPr/>
        </p:nvSpPr>
        <p:spPr>
          <a:xfrm>
            <a:off x="5841268" y="5369730"/>
            <a:ext cx="123564" cy="123564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正方形/長方形 107">
            <a:extLst>
              <a:ext uri="{FF2B5EF4-FFF2-40B4-BE49-F238E27FC236}">
                <a16:creationId xmlns:a16="http://schemas.microsoft.com/office/drawing/2014/main" id="{1CA260FE-EBDD-4F38-8E86-D423B3F9CD6C}"/>
              </a:ext>
            </a:extLst>
          </p:cNvPr>
          <p:cNvSpPr/>
          <p:nvPr/>
        </p:nvSpPr>
        <p:spPr>
          <a:xfrm>
            <a:off x="4372892" y="1608661"/>
            <a:ext cx="4130344" cy="953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ja-JP" sz="20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※</a:t>
            </a:r>
            <a:r>
              <a:rPr lang="ja-JP" altLang="ja-JP" sz="20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この反応部位を強調するために以下のように組成式を作成する！</a:t>
            </a:r>
            <a:endParaRPr lang="ja-JP" altLang="ja-JP" sz="14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09" name="正方形/長方形 108">
            <a:extLst>
              <a:ext uri="{FF2B5EF4-FFF2-40B4-BE49-F238E27FC236}">
                <a16:creationId xmlns:a16="http://schemas.microsoft.com/office/drawing/2014/main" id="{D7FEA3E4-2F7A-45E2-98A2-75FD090CF2DE}"/>
              </a:ext>
            </a:extLst>
          </p:cNvPr>
          <p:cNvSpPr/>
          <p:nvPr/>
        </p:nvSpPr>
        <p:spPr>
          <a:xfrm>
            <a:off x="670883" y="6105131"/>
            <a:ext cx="7622287" cy="5716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altLang="ja-JP" sz="24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Na</a:t>
            </a:r>
            <a:r>
              <a:rPr lang="ja-JP" altLang="ja-JP" sz="2400" kern="100" baseline="300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＋</a:t>
            </a:r>
            <a:r>
              <a:rPr lang="ja-JP" altLang="en-US" sz="24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＋　</a:t>
            </a:r>
            <a:r>
              <a:rPr lang="en-US" altLang="ja-JP" sz="24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H</a:t>
            </a:r>
            <a:r>
              <a:rPr lang="ja-JP" altLang="ja-JP" sz="2400" kern="100" baseline="300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―　</a:t>
            </a:r>
            <a:r>
              <a:rPr lang="en-US" altLang="ja-JP" sz="24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	</a:t>
            </a:r>
            <a:r>
              <a:rPr lang="ja-JP" altLang="en-US" sz="24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⇒　</a:t>
            </a:r>
            <a:r>
              <a:rPr lang="en-US" altLang="ja-JP" sz="2400" kern="100" dirty="0" err="1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NaH</a:t>
            </a:r>
            <a:r>
              <a:rPr lang="ja-JP" altLang="en-US" sz="2400" kern="1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（⑥　　　　　　　　）</a:t>
            </a:r>
            <a:r>
              <a:rPr lang="ja-JP" altLang="ja-JP" sz="2400" kern="100" baseline="30000" dirty="0">
                <a:latin typeface="Century" panose="02040604050505020304" pitchFamily="18" charset="0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</a:t>
            </a:r>
            <a:endParaRPr lang="ja-JP" altLang="ja-JP" sz="16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10" name="正方形/長方形 109">
            <a:extLst>
              <a:ext uri="{FF2B5EF4-FFF2-40B4-BE49-F238E27FC236}">
                <a16:creationId xmlns:a16="http://schemas.microsoft.com/office/drawing/2014/main" id="{B322DB98-DDB8-473B-B270-EE01279E131B}"/>
              </a:ext>
            </a:extLst>
          </p:cNvPr>
          <p:cNvSpPr/>
          <p:nvPr/>
        </p:nvSpPr>
        <p:spPr>
          <a:xfrm>
            <a:off x="1423116" y="3708312"/>
            <a:ext cx="333227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2000" kern="1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〇⇒（④　　　　　　　）</a:t>
            </a:r>
            <a:endParaRPr lang="ja-JP" altLang="ja-JP" sz="1400" kern="100" dirty="0"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C2AEAEA-0C9C-4C2E-B20C-51AEFC2867FD}"/>
              </a:ext>
            </a:extLst>
          </p:cNvPr>
          <p:cNvSpPr txBox="1"/>
          <p:nvPr/>
        </p:nvSpPr>
        <p:spPr>
          <a:xfrm>
            <a:off x="7989051" y="6105131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/>
              <a:t>危険物</a:t>
            </a:r>
            <a:endParaRPr kumimoji="1" lang="en-US" altLang="ja-JP" b="1" dirty="0"/>
          </a:p>
          <a:p>
            <a:r>
              <a:rPr kumimoji="1" lang="ja-JP" altLang="en-US" b="1" dirty="0"/>
              <a:t>第３類</a:t>
            </a:r>
            <a:endParaRPr kumimoji="1" lang="en-US" altLang="ja-JP" b="1" dirty="0"/>
          </a:p>
        </p:txBody>
      </p:sp>
    </p:spTree>
    <p:extLst>
      <p:ext uri="{BB962C8B-B14F-4D97-AF65-F5344CB8AC3E}">
        <p14:creationId xmlns:p14="http://schemas.microsoft.com/office/powerpoint/2010/main" val="445285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1430</TotalTime>
  <Words>166</Words>
  <Application>Microsoft Office PowerPoint</Application>
  <PresentationFormat>画面に合わせる (4:3)</PresentationFormat>
  <Paragraphs>68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HGP創英角ｺﾞｼｯｸUB</vt:lpstr>
      <vt:lpstr>HG丸ｺﾞｼｯｸM-PRO</vt:lpstr>
      <vt:lpstr>Arial</vt:lpstr>
      <vt:lpstr>Calibri</vt:lpstr>
      <vt:lpstr>Calibri Light</vt:lpstr>
      <vt:lpstr>Century</vt:lpstr>
      <vt:lpstr>Times New Roman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正則 古野</dc:creator>
  <cp:lastModifiedBy>正則 古野</cp:lastModifiedBy>
  <cp:revision>122</cp:revision>
  <dcterms:created xsi:type="dcterms:W3CDTF">2019-06-08T05:30:07Z</dcterms:created>
  <dcterms:modified xsi:type="dcterms:W3CDTF">2019-08-13T01:22:56Z</dcterms:modified>
</cp:coreProperties>
</file>