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9" r:id="rId4"/>
    <p:sldId id="265"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3" d="100"/>
          <a:sy n="63" d="100"/>
        </p:scale>
        <p:origin x="1340" y="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264838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146284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96010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160247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325969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93820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352471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330530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36170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349484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64709F-E28F-4813-859E-035C18CB65D2}" type="datetimeFigureOut">
              <a:rPr kumimoji="1" lang="ja-JP" altLang="en-US" smtClean="0"/>
              <a:t>2019/7/31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50873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4709F-E28F-4813-859E-035C18CB65D2}" type="datetimeFigureOut">
              <a:rPr kumimoji="1" lang="ja-JP" altLang="en-US" smtClean="0"/>
              <a:t>2019/7/31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886E2-28EF-4662-98FA-606AC141268B}" type="slidenum">
              <a:rPr kumimoji="1" lang="ja-JP" altLang="en-US" smtClean="0"/>
              <a:t>‹#›</a:t>
            </a:fld>
            <a:endParaRPr kumimoji="1" lang="ja-JP" altLang="en-US"/>
          </a:p>
        </p:txBody>
      </p:sp>
    </p:spTree>
    <p:extLst>
      <p:ext uri="{BB962C8B-B14F-4D97-AF65-F5344CB8AC3E}">
        <p14:creationId xmlns:p14="http://schemas.microsoft.com/office/powerpoint/2010/main" val="127751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D6FC664-D581-4F96-B96A-25B65BCFCF63}"/>
              </a:ext>
            </a:extLst>
          </p:cNvPr>
          <p:cNvSpPr/>
          <p:nvPr/>
        </p:nvSpPr>
        <p:spPr>
          <a:xfrm>
            <a:off x="-4" y="23908"/>
            <a:ext cx="8831050" cy="523220"/>
          </a:xfrm>
          <a:prstGeom prst="rect">
            <a:avLst/>
          </a:prstGeom>
        </p:spPr>
        <p:txBody>
          <a:bodyPr wrap="square">
            <a:spAutoFit/>
          </a:bodyPr>
          <a:lstStyle/>
          <a:p>
            <a:pPr marL="203835" indent="-203835" algn="just">
              <a:spcAft>
                <a:spcPts val="0"/>
              </a:spcAft>
            </a:pPr>
            <a:r>
              <a:rPr lang="ja-JP" altLang="ja-JP" sz="2800" b="1"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2800" b="1" kern="100" dirty="0">
                <a:latin typeface="Century" panose="02040604050505020304" pitchFamily="18" charset="0"/>
                <a:ea typeface="HG丸ｺﾞｼｯｸM-PRO" panose="020F0600000000000000" pitchFamily="50" charset="-128"/>
                <a:cs typeface="Times New Roman" panose="02020603050405020304" pitchFamily="18" charset="0"/>
              </a:rPr>
              <a:t>No.12 </a:t>
            </a:r>
            <a:r>
              <a:rPr lang="ja-JP" altLang="en-US" sz="2800" b="1" kern="100" dirty="0">
                <a:latin typeface="Century" panose="02040604050505020304" pitchFamily="18" charset="0"/>
                <a:ea typeface="HG丸ｺﾞｼｯｸM-PRO" panose="020F0600000000000000" pitchFamily="50" charset="-128"/>
                <a:cs typeface="Times New Roman" panose="02020603050405020304" pitchFamily="18" charset="0"/>
              </a:rPr>
              <a:t>金属結合と化学結合のまとめ</a:t>
            </a:r>
            <a:r>
              <a:rPr lang="ja-JP" altLang="ja-JP" sz="2800" b="1" kern="100" dirty="0">
                <a:latin typeface="Century" panose="02040604050505020304" pitchFamily="18" charset="0"/>
                <a:ea typeface="HG丸ｺﾞｼｯｸM-PRO" panose="020F0600000000000000" pitchFamily="50" charset="-128"/>
                <a:cs typeface="Times New Roman" panose="02020603050405020304" pitchFamily="18" charset="0"/>
              </a:rPr>
              <a:t>＞</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4C61474C-33AA-4469-A830-A9D422DC40CC}"/>
              </a:ext>
            </a:extLst>
          </p:cNvPr>
          <p:cNvSpPr/>
          <p:nvPr/>
        </p:nvSpPr>
        <p:spPr>
          <a:xfrm>
            <a:off x="102684" y="2221739"/>
            <a:ext cx="6285407" cy="400110"/>
          </a:xfrm>
          <a:prstGeom prst="rect">
            <a:avLst/>
          </a:prstGeom>
        </p:spPr>
        <p:txBody>
          <a:bodyPr wrap="square">
            <a:spAutoFit/>
          </a:bodyPr>
          <a:lstStyle/>
          <a:p>
            <a:pPr marL="140335" indent="-140335" algn="just">
              <a:spcAft>
                <a:spcPts val="0"/>
              </a:spcAft>
            </a:pPr>
            <a:r>
              <a:rPr lang="ja-JP" altLang="en-US" sz="2000" b="1" kern="100" dirty="0">
                <a:latin typeface="Century" panose="02040604050505020304" pitchFamily="18" charset="0"/>
                <a:ea typeface="HG丸ｺﾞｼｯｸM-PRO" panose="020F0600000000000000" pitchFamily="50" charset="-128"/>
                <a:cs typeface="Times New Roman" panose="02020603050405020304" pitchFamily="18" charset="0"/>
              </a:rPr>
              <a:t>■ポイント１．（①　　　　　　　）とは</a:t>
            </a:r>
            <a:r>
              <a:rPr lang="en-US" altLang="ja-JP" sz="2000" b="1"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2000" b="1" kern="100" dirty="0">
                <a:latin typeface="Century" panose="02040604050505020304" pitchFamily="18" charset="0"/>
                <a:ea typeface="HG丸ｺﾞｼｯｸM-PRO" panose="020F0600000000000000" pitchFamily="50" charset="-128"/>
                <a:cs typeface="Times New Roman" panose="02020603050405020304" pitchFamily="18" charset="0"/>
              </a:rPr>
              <a:t>？</a:t>
            </a:r>
          </a:p>
        </p:txBody>
      </p:sp>
      <p:cxnSp>
        <p:nvCxnSpPr>
          <p:cNvPr id="87" name="直線コネクタ 86">
            <a:extLst>
              <a:ext uri="{FF2B5EF4-FFF2-40B4-BE49-F238E27FC236}">
                <a16:creationId xmlns:a16="http://schemas.microsoft.com/office/drawing/2014/main" id="{A173F005-2209-4560-942D-063A6F5A5A36}"/>
              </a:ext>
            </a:extLst>
          </p:cNvPr>
          <p:cNvCxnSpPr/>
          <p:nvPr/>
        </p:nvCxnSpPr>
        <p:spPr>
          <a:xfrm>
            <a:off x="5612910" y="2506551"/>
            <a:ext cx="35437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C95D440-9FA8-480E-873D-11EF28E49BFE}"/>
              </a:ext>
            </a:extLst>
          </p:cNvPr>
          <p:cNvSpPr txBox="1"/>
          <p:nvPr/>
        </p:nvSpPr>
        <p:spPr>
          <a:xfrm>
            <a:off x="173255" y="535284"/>
            <a:ext cx="8657791" cy="1477328"/>
          </a:xfrm>
          <a:prstGeom prst="rect">
            <a:avLst/>
          </a:prstGeom>
          <a:noFill/>
        </p:spPr>
        <p:txBody>
          <a:bodyPr wrap="square" rtlCol="0">
            <a:spAutoFit/>
          </a:bodyPr>
          <a:lstStyle/>
          <a:p>
            <a:pPr>
              <a:lnSpc>
                <a:spcPct val="200000"/>
              </a:lnSpc>
            </a:pPr>
            <a:r>
              <a:rPr kumimoji="1" lang="ja-JP" altLang="en-US" u="sng" dirty="0">
                <a:latin typeface="HG丸ｺﾞｼｯｸM-PRO" panose="020F0600000000000000" pitchFamily="50" charset="-128"/>
                <a:ea typeface="HG丸ｺﾞｼｯｸM-PRO" panose="020F0600000000000000" pitchFamily="50" charset="-128"/>
              </a:rPr>
              <a:t>☝本時のポイント</a:t>
            </a:r>
            <a:endParaRPr kumimoji="1" lang="en-US" altLang="ja-JP" u="sng"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１．金属をつくる原子は、金属結合によって結びついている。</a:t>
            </a:r>
          </a:p>
          <a:p>
            <a:r>
              <a:rPr kumimoji="1" lang="ja-JP" altLang="en-US" dirty="0">
                <a:latin typeface="HG丸ｺﾞｼｯｸM-PRO" panose="020F0600000000000000" pitchFamily="50" charset="-128"/>
                <a:ea typeface="HG丸ｺﾞｼｯｸM-PRO" panose="020F0600000000000000" pitchFamily="50" charset="-128"/>
              </a:rPr>
              <a:t>　２．金属をつくる元素（金属元素）には特有の性質がある。</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３．金属元素と非金属元素の組み合わせによって、結合の種類が決定する。</a:t>
            </a:r>
          </a:p>
        </p:txBody>
      </p:sp>
      <p:sp>
        <p:nvSpPr>
          <p:cNvPr id="31" name="正方形/長方形 30">
            <a:extLst>
              <a:ext uri="{FF2B5EF4-FFF2-40B4-BE49-F238E27FC236}">
                <a16:creationId xmlns:a16="http://schemas.microsoft.com/office/drawing/2014/main" id="{57443C76-636C-4213-BF67-52DFDC5D6027}"/>
              </a:ext>
            </a:extLst>
          </p:cNvPr>
          <p:cNvSpPr/>
          <p:nvPr/>
        </p:nvSpPr>
        <p:spPr>
          <a:xfrm>
            <a:off x="337963" y="2764408"/>
            <a:ext cx="6229551" cy="597279"/>
          </a:xfrm>
          <a:prstGeom prst="rect">
            <a:avLst/>
          </a:prstGeom>
          <a:ln w="38100">
            <a:solidFill>
              <a:schemeClr val="bg1">
                <a:lumMod val="65000"/>
              </a:schemeClr>
            </a:solidFill>
          </a:ln>
        </p:spPr>
        <p:txBody>
          <a:bodyPr wrap="square" anchor="ctr">
            <a:spAutoFit/>
          </a:bodyPr>
          <a:lstStyle/>
          <a:p>
            <a:pPr marL="140335" indent="-140335" algn="just">
              <a:lnSpc>
                <a:spcPct val="200000"/>
              </a:lnSpc>
              <a:spcAft>
                <a:spcPts val="0"/>
              </a:spcAft>
            </a:pPr>
            <a:r>
              <a:rPr lang="ja-JP" altLang="en-US" dirty="0">
                <a:latin typeface="HG丸ｺﾞｼｯｸM-PRO" panose="020F0600000000000000" pitchFamily="50" charset="-128"/>
                <a:ea typeface="HG丸ｺﾞｼｯｸM-PRO" panose="020F0600000000000000" pitchFamily="50" charset="-128"/>
              </a:rPr>
              <a:t> </a:t>
            </a:r>
            <a:r>
              <a:rPr lang="ja-JP" altLang="en-US" sz="2000" u="sng" dirty="0">
                <a:latin typeface="HG丸ｺﾞｼｯｸM-PRO" panose="020F0600000000000000" pitchFamily="50" charset="-128"/>
                <a:ea typeface="HG丸ｺﾞｼｯｸM-PRO" panose="020F0600000000000000" pitchFamily="50" charset="-128"/>
              </a:rPr>
              <a:t>②</a:t>
            </a:r>
            <a:r>
              <a:rPr lang="ja-JP" altLang="en-US" u="sng"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による金属の原子間の結合である。</a:t>
            </a:r>
          </a:p>
        </p:txBody>
      </p:sp>
      <p:sp>
        <p:nvSpPr>
          <p:cNvPr id="9" name="正方形/長方形 8">
            <a:extLst>
              <a:ext uri="{FF2B5EF4-FFF2-40B4-BE49-F238E27FC236}">
                <a16:creationId xmlns:a16="http://schemas.microsoft.com/office/drawing/2014/main" id="{2ED20A78-FF34-439A-A185-B760650529AD}"/>
              </a:ext>
            </a:extLst>
          </p:cNvPr>
          <p:cNvSpPr/>
          <p:nvPr/>
        </p:nvSpPr>
        <p:spPr>
          <a:xfrm>
            <a:off x="325320" y="1061094"/>
            <a:ext cx="8593026" cy="975294"/>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3CB424D-D953-4FA0-821A-002772825A23}"/>
              </a:ext>
            </a:extLst>
          </p:cNvPr>
          <p:cNvPicPr>
            <a:picLocks noChangeAspect="1"/>
          </p:cNvPicPr>
          <p:nvPr/>
        </p:nvPicPr>
        <p:blipFill>
          <a:blip r:embed="rId2"/>
          <a:stretch>
            <a:fillRect/>
          </a:stretch>
        </p:blipFill>
        <p:spPr>
          <a:xfrm>
            <a:off x="156329" y="3865893"/>
            <a:ext cx="841321" cy="847418"/>
          </a:xfrm>
          <a:prstGeom prst="rect">
            <a:avLst/>
          </a:prstGeom>
        </p:spPr>
      </p:pic>
      <p:pic>
        <p:nvPicPr>
          <p:cNvPr id="47" name="図 46">
            <a:extLst>
              <a:ext uri="{FF2B5EF4-FFF2-40B4-BE49-F238E27FC236}">
                <a16:creationId xmlns:a16="http://schemas.microsoft.com/office/drawing/2014/main" id="{4A32C895-DF4A-4B69-9AFF-E9E2A7C2AF19}"/>
              </a:ext>
            </a:extLst>
          </p:cNvPr>
          <p:cNvPicPr>
            <a:picLocks noChangeAspect="1"/>
          </p:cNvPicPr>
          <p:nvPr/>
        </p:nvPicPr>
        <p:blipFill>
          <a:blip r:embed="rId2"/>
          <a:stretch>
            <a:fillRect/>
          </a:stretch>
        </p:blipFill>
        <p:spPr>
          <a:xfrm>
            <a:off x="152251" y="4707764"/>
            <a:ext cx="841321" cy="847418"/>
          </a:xfrm>
          <a:prstGeom prst="rect">
            <a:avLst/>
          </a:prstGeom>
        </p:spPr>
      </p:pic>
      <p:pic>
        <p:nvPicPr>
          <p:cNvPr id="48" name="図 47">
            <a:extLst>
              <a:ext uri="{FF2B5EF4-FFF2-40B4-BE49-F238E27FC236}">
                <a16:creationId xmlns:a16="http://schemas.microsoft.com/office/drawing/2014/main" id="{42BAA45C-FCC0-47AE-92B0-0D9C68804CFF}"/>
              </a:ext>
            </a:extLst>
          </p:cNvPr>
          <p:cNvPicPr>
            <a:picLocks noChangeAspect="1"/>
          </p:cNvPicPr>
          <p:nvPr/>
        </p:nvPicPr>
        <p:blipFill>
          <a:blip r:embed="rId2"/>
          <a:stretch>
            <a:fillRect/>
          </a:stretch>
        </p:blipFill>
        <p:spPr>
          <a:xfrm>
            <a:off x="162845" y="5549634"/>
            <a:ext cx="841321" cy="847418"/>
          </a:xfrm>
          <a:prstGeom prst="rect">
            <a:avLst/>
          </a:prstGeom>
        </p:spPr>
      </p:pic>
      <p:pic>
        <p:nvPicPr>
          <p:cNvPr id="49" name="図 48">
            <a:extLst>
              <a:ext uri="{FF2B5EF4-FFF2-40B4-BE49-F238E27FC236}">
                <a16:creationId xmlns:a16="http://schemas.microsoft.com/office/drawing/2014/main" id="{EB4D6CD6-5AD2-408E-B556-6BF650119D41}"/>
              </a:ext>
            </a:extLst>
          </p:cNvPr>
          <p:cNvPicPr>
            <a:picLocks noChangeAspect="1"/>
          </p:cNvPicPr>
          <p:nvPr/>
        </p:nvPicPr>
        <p:blipFill>
          <a:blip r:embed="rId2"/>
          <a:stretch>
            <a:fillRect/>
          </a:stretch>
        </p:blipFill>
        <p:spPr>
          <a:xfrm>
            <a:off x="890621" y="4257897"/>
            <a:ext cx="841321" cy="847418"/>
          </a:xfrm>
          <a:prstGeom prst="rect">
            <a:avLst/>
          </a:prstGeom>
        </p:spPr>
      </p:pic>
      <p:pic>
        <p:nvPicPr>
          <p:cNvPr id="50" name="図 49">
            <a:extLst>
              <a:ext uri="{FF2B5EF4-FFF2-40B4-BE49-F238E27FC236}">
                <a16:creationId xmlns:a16="http://schemas.microsoft.com/office/drawing/2014/main" id="{3BE17471-2B6B-4D14-83D4-951F7C687DF2}"/>
              </a:ext>
            </a:extLst>
          </p:cNvPr>
          <p:cNvPicPr>
            <a:picLocks noChangeAspect="1"/>
          </p:cNvPicPr>
          <p:nvPr/>
        </p:nvPicPr>
        <p:blipFill>
          <a:blip r:embed="rId2"/>
          <a:stretch>
            <a:fillRect/>
          </a:stretch>
        </p:blipFill>
        <p:spPr>
          <a:xfrm>
            <a:off x="886543" y="5099768"/>
            <a:ext cx="841321" cy="847418"/>
          </a:xfrm>
          <a:prstGeom prst="rect">
            <a:avLst/>
          </a:prstGeom>
        </p:spPr>
      </p:pic>
      <p:pic>
        <p:nvPicPr>
          <p:cNvPr id="51" name="図 50">
            <a:extLst>
              <a:ext uri="{FF2B5EF4-FFF2-40B4-BE49-F238E27FC236}">
                <a16:creationId xmlns:a16="http://schemas.microsoft.com/office/drawing/2014/main" id="{2DEB8309-6C52-4CBA-8724-685F7528BB3D}"/>
              </a:ext>
            </a:extLst>
          </p:cNvPr>
          <p:cNvPicPr>
            <a:picLocks noChangeAspect="1"/>
          </p:cNvPicPr>
          <p:nvPr/>
        </p:nvPicPr>
        <p:blipFill>
          <a:blip r:embed="rId2"/>
          <a:stretch>
            <a:fillRect/>
          </a:stretch>
        </p:blipFill>
        <p:spPr>
          <a:xfrm>
            <a:off x="897137" y="5941638"/>
            <a:ext cx="841321" cy="847418"/>
          </a:xfrm>
          <a:prstGeom prst="rect">
            <a:avLst/>
          </a:prstGeom>
        </p:spPr>
      </p:pic>
      <p:pic>
        <p:nvPicPr>
          <p:cNvPr id="52" name="図 51">
            <a:extLst>
              <a:ext uri="{FF2B5EF4-FFF2-40B4-BE49-F238E27FC236}">
                <a16:creationId xmlns:a16="http://schemas.microsoft.com/office/drawing/2014/main" id="{B759C039-05E8-4306-B6E6-3F051B5847C3}"/>
              </a:ext>
            </a:extLst>
          </p:cNvPr>
          <p:cNvPicPr>
            <a:picLocks noChangeAspect="1"/>
          </p:cNvPicPr>
          <p:nvPr/>
        </p:nvPicPr>
        <p:blipFill>
          <a:blip r:embed="rId2"/>
          <a:stretch>
            <a:fillRect/>
          </a:stretch>
        </p:blipFill>
        <p:spPr>
          <a:xfrm>
            <a:off x="1610241" y="3833297"/>
            <a:ext cx="841321" cy="847418"/>
          </a:xfrm>
          <a:prstGeom prst="rect">
            <a:avLst/>
          </a:prstGeom>
        </p:spPr>
      </p:pic>
      <p:pic>
        <p:nvPicPr>
          <p:cNvPr id="53" name="図 52">
            <a:extLst>
              <a:ext uri="{FF2B5EF4-FFF2-40B4-BE49-F238E27FC236}">
                <a16:creationId xmlns:a16="http://schemas.microsoft.com/office/drawing/2014/main" id="{F868B858-B2B8-4EEF-9C36-1C9521C66005}"/>
              </a:ext>
            </a:extLst>
          </p:cNvPr>
          <p:cNvPicPr>
            <a:picLocks noChangeAspect="1"/>
          </p:cNvPicPr>
          <p:nvPr/>
        </p:nvPicPr>
        <p:blipFill>
          <a:blip r:embed="rId2"/>
          <a:stretch>
            <a:fillRect/>
          </a:stretch>
        </p:blipFill>
        <p:spPr>
          <a:xfrm>
            <a:off x="1606163" y="4675168"/>
            <a:ext cx="841321" cy="847418"/>
          </a:xfrm>
          <a:prstGeom prst="rect">
            <a:avLst/>
          </a:prstGeom>
        </p:spPr>
      </p:pic>
      <p:pic>
        <p:nvPicPr>
          <p:cNvPr id="54" name="図 53">
            <a:extLst>
              <a:ext uri="{FF2B5EF4-FFF2-40B4-BE49-F238E27FC236}">
                <a16:creationId xmlns:a16="http://schemas.microsoft.com/office/drawing/2014/main" id="{888ED47D-D061-4B96-8242-23355174551C}"/>
              </a:ext>
            </a:extLst>
          </p:cNvPr>
          <p:cNvPicPr>
            <a:picLocks noChangeAspect="1"/>
          </p:cNvPicPr>
          <p:nvPr/>
        </p:nvPicPr>
        <p:blipFill>
          <a:blip r:embed="rId2"/>
          <a:stretch>
            <a:fillRect/>
          </a:stretch>
        </p:blipFill>
        <p:spPr>
          <a:xfrm>
            <a:off x="1616757" y="5517038"/>
            <a:ext cx="841321" cy="847418"/>
          </a:xfrm>
          <a:prstGeom prst="rect">
            <a:avLst/>
          </a:prstGeom>
        </p:spPr>
      </p:pic>
      <p:pic>
        <p:nvPicPr>
          <p:cNvPr id="55" name="図 54">
            <a:extLst>
              <a:ext uri="{FF2B5EF4-FFF2-40B4-BE49-F238E27FC236}">
                <a16:creationId xmlns:a16="http://schemas.microsoft.com/office/drawing/2014/main" id="{708E3C89-BC4B-4C4F-9D18-3B3474027D3C}"/>
              </a:ext>
            </a:extLst>
          </p:cNvPr>
          <p:cNvPicPr>
            <a:picLocks noChangeAspect="1"/>
          </p:cNvPicPr>
          <p:nvPr/>
        </p:nvPicPr>
        <p:blipFill>
          <a:blip r:embed="rId2"/>
          <a:stretch>
            <a:fillRect/>
          </a:stretch>
        </p:blipFill>
        <p:spPr>
          <a:xfrm>
            <a:off x="2329864" y="4254639"/>
            <a:ext cx="841321" cy="847418"/>
          </a:xfrm>
          <a:prstGeom prst="rect">
            <a:avLst/>
          </a:prstGeom>
        </p:spPr>
      </p:pic>
      <p:pic>
        <p:nvPicPr>
          <p:cNvPr id="56" name="図 55">
            <a:extLst>
              <a:ext uri="{FF2B5EF4-FFF2-40B4-BE49-F238E27FC236}">
                <a16:creationId xmlns:a16="http://schemas.microsoft.com/office/drawing/2014/main" id="{6CC56AA4-CA27-445D-BAE9-53E21F4A49DB}"/>
              </a:ext>
            </a:extLst>
          </p:cNvPr>
          <p:cNvPicPr>
            <a:picLocks noChangeAspect="1"/>
          </p:cNvPicPr>
          <p:nvPr/>
        </p:nvPicPr>
        <p:blipFill>
          <a:blip r:embed="rId2"/>
          <a:stretch>
            <a:fillRect/>
          </a:stretch>
        </p:blipFill>
        <p:spPr>
          <a:xfrm>
            <a:off x="2325786" y="5096510"/>
            <a:ext cx="841321" cy="847418"/>
          </a:xfrm>
          <a:prstGeom prst="rect">
            <a:avLst/>
          </a:prstGeom>
        </p:spPr>
      </p:pic>
      <p:pic>
        <p:nvPicPr>
          <p:cNvPr id="57" name="図 56">
            <a:extLst>
              <a:ext uri="{FF2B5EF4-FFF2-40B4-BE49-F238E27FC236}">
                <a16:creationId xmlns:a16="http://schemas.microsoft.com/office/drawing/2014/main" id="{0A4E340C-B95B-4D5F-923B-694E8F32C094}"/>
              </a:ext>
            </a:extLst>
          </p:cNvPr>
          <p:cNvPicPr>
            <a:picLocks noChangeAspect="1"/>
          </p:cNvPicPr>
          <p:nvPr/>
        </p:nvPicPr>
        <p:blipFill>
          <a:blip r:embed="rId2"/>
          <a:stretch>
            <a:fillRect/>
          </a:stretch>
        </p:blipFill>
        <p:spPr>
          <a:xfrm>
            <a:off x="2336380" y="5938380"/>
            <a:ext cx="841321" cy="847418"/>
          </a:xfrm>
          <a:prstGeom prst="rect">
            <a:avLst/>
          </a:prstGeom>
        </p:spPr>
      </p:pic>
      <p:pic>
        <p:nvPicPr>
          <p:cNvPr id="58" name="図 57">
            <a:extLst>
              <a:ext uri="{FF2B5EF4-FFF2-40B4-BE49-F238E27FC236}">
                <a16:creationId xmlns:a16="http://schemas.microsoft.com/office/drawing/2014/main" id="{DDB2B20D-63D5-428A-B8FD-E1AA6241EEFA}"/>
              </a:ext>
            </a:extLst>
          </p:cNvPr>
          <p:cNvPicPr>
            <a:picLocks noChangeAspect="1"/>
          </p:cNvPicPr>
          <p:nvPr/>
        </p:nvPicPr>
        <p:blipFill>
          <a:blip r:embed="rId2"/>
          <a:stretch>
            <a:fillRect/>
          </a:stretch>
        </p:blipFill>
        <p:spPr>
          <a:xfrm>
            <a:off x="3049486" y="3844705"/>
            <a:ext cx="841321" cy="847418"/>
          </a:xfrm>
          <a:prstGeom prst="rect">
            <a:avLst/>
          </a:prstGeom>
        </p:spPr>
      </p:pic>
      <p:pic>
        <p:nvPicPr>
          <p:cNvPr id="59" name="図 58">
            <a:extLst>
              <a:ext uri="{FF2B5EF4-FFF2-40B4-BE49-F238E27FC236}">
                <a16:creationId xmlns:a16="http://schemas.microsoft.com/office/drawing/2014/main" id="{59EDD3C0-9B9D-4E80-9CC1-924DA4415DC9}"/>
              </a:ext>
            </a:extLst>
          </p:cNvPr>
          <p:cNvPicPr>
            <a:picLocks noChangeAspect="1"/>
          </p:cNvPicPr>
          <p:nvPr/>
        </p:nvPicPr>
        <p:blipFill>
          <a:blip r:embed="rId2"/>
          <a:stretch>
            <a:fillRect/>
          </a:stretch>
        </p:blipFill>
        <p:spPr>
          <a:xfrm>
            <a:off x="3045408" y="4686576"/>
            <a:ext cx="841321" cy="847418"/>
          </a:xfrm>
          <a:prstGeom prst="rect">
            <a:avLst/>
          </a:prstGeom>
        </p:spPr>
      </p:pic>
      <p:pic>
        <p:nvPicPr>
          <p:cNvPr id="60" name="図 59">
            <a:extLst>
              <a:ext uri="{FF2B5EF4-FFF2-40B4-BE49-F238E27FC236}">
                <a16:creationId xmlns:a16="http://schemas.microsoft.com/office/drawing/2014/main" id="{F18F59E7-7793-4838-B3A2-68E7ED341925}"/>
              </a:ext>
            </a:extLst>
          </p:cNvPr>
          <p:cNvPicPr>
            <a:picLocks noChangeAspect="1"/>
          </p:cNvPicPr>
          <p:nvPr/>
        </p:nvPicPr>
        <p:blipFill>
          <a:blip r:embed="rId2"/>
          <a:stretch>
            <a:fillRect/>
          </a:stretch>
        </p:blipFill>
        <p:spPr>
          <a:xfrm>
            <a:off x="3056002" y="5528446"/>
            <a:ext cx="841321" cy="847418"/>
          </a:xfrm>
          <a:prstGeom prst="rect">
            <a:avLst/>
          </a:prstGeom>
        </p:spPr>
      </p:pic>
      <p:pic>
        <p:nvPicPr>
          <p:cNvPr id="11" name="図 10">
            <a:extLst>
              <a:ext uri="{FF2B5EF4-FFF2-40B4-BE49-F238E27FC236}">
                <a16:creationId xmlns:a16="http://schemas.microsoft.com/office/drawing/2014/main" id="{1065974A-AF39-4F9A-B88E-58A79E985674}"/>
              </a:ext>
            </a:extLst>
          </p:cNvPr>
          <p:cNvPicPr>
            <a:picLocks noChangeAspect="1"/>
          </p:cNvPicPr>
          <p:nvPr/>
        </p:nvPicPr>
        <p:blipFill>
          <a:blip r:embed="rId3"/>
          <a:stretch>
            <a:fillRect/>
          </a:stretch>
        </p:blipFill>
        <p:spPr>
          <a:xfrm>
            <a:off x="768638" y="4187226"/>
            <a:ext cx="389335" cy="371014"/>
          </a:xfrm>
          <a:prstGeom prst="rect">
            <a:avLst/>
          </a:prstGeom>
        </p:spPr>
      </p:pic>
      <p:pic>
        <p:nvPicPr>
          <p:cNvPr id="61" name="図 60">
            <a:extLst>
              <a:ext uri="{FF2B5EF4-FFF2-40B4-BE49-F238E27FC236}">
                <a16:creationId xmlns:a16="http://schemas.microsoft.com/office/drawing/2014/main" id="{95F29AB2-B6B4-4BDE-912F-EF95BC911133}"/>
              </a:ext>
            </a:extLst>
          </p:cNvPr>
          <p:cNvPicPr>
            <a:picLocks noChangeAspect="1"/>
          </p:cNvPicPr>
          <p:nvPr/>
        </p:nvPicPr>
        <p:blipFill>
          <a:blip r:embed="rId3"/>
          <a:stretch>
            <a:fillRect/>
          </a:stretch>
        </p:blipFill>
        <p:spPr>
          <a:xfrm>
            <a:off x="1454035" y="4339626"/>
            <a:ext cx="389335" cy="371014"/>
          </a:xfrm>
          <a:prstGeom prst="rect">
            <a:avLst/>
          </a:prstGeom>
        </p:spPr>
      </p:pic>
      <p:pic>
        <p:nvPicPr>
          <p:cNvPr id="62" name="図 61">
            <a:extLst>
              <a:ext uri="{FF2B5EF4-FFF2-40B4-BE49-F238E27FC236}">
                <a16:creationId xmlns:a16="http://schemas.microsoft.com/office/drawing/2014/main" id="{4D35EF39-534C-45DE-B685-B6E067323397}"/>
              </a:ext>
            </a:extLst>
          </p:cNvPr>
          <p:cNvPicPr>
            <a:picLocks noChangeAspect="1"/>
          </p:cNvPicPr>
          <p:nvPr/>
        </p:nvPicPr>
        <p:blipFill>
          <a:blip r:embed="rId3"/>
          <a:stretch>
            <a:fillRect/>
          </a:stretch>
        </p:blipFill>
        <p:spPr>
          <a:xfrm>
            <a:off x="2110093" y="4364887"/>
            <a:ext cx="389335" cy="371014"/>
          </a:xfrm>
          <a:prstGeom prst="rect">
            <a:avLst/>
          </a:prstGeom>
        </p:spPr>
      </p:pic>
      <p:pic>
        <p:nvPicPr>
          <p:cNvPr id="63" name="図 62">
            <a:extLst>
              <a:ext uri="{FF2B5EF4-FFF2-40B4-BE49-F238E27FC236}">
                <a16:creationId xmlns:a16="http://schemas.microsoft.com/office/drawing/2014/main" id="{1EA2FA6F-5B6F-4062-841D-8D9E7A4AC49F}"/>
              </a:ext>
            </a:extLst>
          </p:cNvPr>
          <p:cNvPicPr>
            <a:picLocks noChangeAspect="1"/>
          </p:cNvPicPr>
          <p:nvPr/>
        </p:nvPicPr>
        <p:blipFill>
          <a:blip r:embed="rId3"/>
          <a:stretch>
            <a:fillRect/>
          </a:stretch>
        </p:blipFill>
        <p:spPr>
          <a:xfrm>
            <a:off x="2722138" y="4194556"/>
            <a:ext cx="389335" cy="371014"/>
          </a:xfrm>
          <a:prstGeom prst="rect">
            <a:avLst/>
          </a:prstGeom>
        </p:spPr>
      </p:pic>
      <p:pic>
        <p:nvPicPr>
          <p:cNvPr id="64" name="図 63">
            <a:extLst>
              <a:ext uri="{FF2B5EF4-FFF2-40B4-BE49-F238E27FC236}">
                <a16:creationId xmlns:a16="http://schemas.microsoft.com/office/drawing/2014/main" id="{2DDA1452-7407-4707-81EF-A3BC79193F43}"/>
              </a:ext>
            </a:extLst>
          </p:cNvPr>
          <p:cNvPicPr>
            <a:picLocks noChangeAspect="1"/>
          </p:cNvPicPr>
          <p:nvPr/>
        </p:nvPicPr>
        <p:blipFill>
          <a:blip r:embed="rId3"/>
          <a:stretch>
            <a:fillRect/>
          </a:stretch>
        </p:blipFill>
        <p:spPr>
          <a:xfrm>
            <a:off x="3329297" y="4469206"/>
            <a:ext cx="389335" cy="371014"/>
          </a:xfrm>
          <a:prstGeom prst="rect">
            <a:avLst/>
          </a:prstGeom>
        </p:spPr>
      </p:pic>
      <p:pic>
        <p:nvPicPr>
          <p:cNvPr id="65" name="図 64">
            <a:extLst>
              <a:ext uri="{FF2B5EF4-FFF2-40B4-BE49-F238E27FC236}">
                <a16:creationId xmlns:a16="http://schemas.microsoft.com/office/drawing/2014/main" id="{D0801AC4-2491-4943-8220-1C740C019FC3}"/>
              </a:ext>
            </a:extLst>
          </p:cNvPr>
          <p:cNvPicPr>
            <a:picLocks noChangeAspect="1"/>
          </p:cNvPicPr>
          <p:nvPr/>
        </p:nvPicPr>
        <p:blipFill>
          <a:blip r:embed="rId3"/>
          <a:stretch>
            <a:fillRect/>
          </a:stretch>
        </p:blipFill>
        <p:spPr>
          <a:xfrm>
            <a:off x="3481697" y="5242619"/>
            <a:ext cx="389335" cy="371014"/>
          </a:xfrm>
          <a:prstGeom prst="rect">
            <a:avLst/>
          </a:prstGeom>
        </p:spPr>
      </p:pic>
      <p:pic>
        <p:nvPicPr>
          <p:cNvPr id="66" name="図 65">
            <a:extLst>
              <a:ext uri="{FF2B5EF4-FFF2-40B4-BE49-F238E27FC236}">
                <a16:creationId xmlns:a16="http://schemas.microsoft.com/office/drawing/2014/main" id="{77D5CF5E-6A4A-490B-B3CA-BB266AB74F1F}"/>
              </a:ext>
            </a:extLst>
          </p:cNvPr>
          <p:cNvPicPr>
            <a:picLocks noChangeAspect="1"/>
          </p:cNvPicPr>
          <p:nvPr/>
        </p:nvPicPr>
        <p:blipFill>
          <a:blip r:embed="rId3"/>
          <a:stretch>
            <a:fillRect/>
          </a:stretch>
        </p:blipFill>
        <p:spPr>
          <a:xfrm>
            <a:off x="2910395" y="5453699"/>
            <a:ext cx="389335" cy="371014"/>
          </a:xfrm>
          <a:prstGeom prst="rect">
            <a:avLst/>
          </a:prstGeom>
        </p:spPr>
      </p:pic>
      <p:pic>
        <p:nvPicPr>
          <p:cNvPr id="67" name="図 66">
            <a:extLst>
              <a:ext uri="{FF2B5EF4-FFF2-40B4-BE49-F238E27FC236}">
                <a16:creationId xmlns:a16="http://schemas.microsoft.com/office/drawing/2014/main" id="{31450036-5FED-472E-B2A8-031109C35379}"/>
              </a:ext>
            </a:extLst>
          </p:cNvPr>
          <p:cNvPicPr>
            <a:picLocks noChangeAspect="1"/>
          </p:cNvPicPr>
          <p:nvPr/>
        </p:nvPicPr>
        <p:blipFill>
          <a:blip r:embed="rId3"/>
          <a:stretch>
            <a:fillRect/>
          </a:stretch>
        </p:blipFill>
        <p:spPr>
          <a:xfrm>
            <a:off x="3062795" y="6109756"/>
            <a:ext cx="389335" cy="371014"/>
          </a:xfrm>
          <a:prstGeom prst="rect">
            <a:avLst/>
          </a:prstGeom>
        </p:spPr>
      </p:pic>
      <p:pic>
        <p:nvPicPr>
          <p:cNvPr id="68" name="図 67">
            <a:extLst>
              <a:ext uri="{FF2B5EF4-FFF2-40B4-BE49-F238E27FC236}">
                <a16:creationId xmlns:a16="http://schemas.microsoft.com/office/drawing/2014/main" id="{E84580E2-E3CC-4D5B-8911-109A5ABA4A15}"/>
              </a:ext>
            </a:extLst>
          </p:cNvPr>
          <p:cNvPicPr>
            <a:picLocks noChangeAspect="1"/>
          </p:cNvPicPr>
          <p:nvPr/>
        </p:nvPicPr>
        <p:blipFill>
          <a:blip r:embed="rId3"/>
          <a:stretch>
            <a:fillRect/>
          </a:stretch>
        </p:blipFill>
        <p:spPr>
          <a:xfrm>
            <a:off x="2158989" y="6007879"/>
            <a:ext cx="389335" cy="371014"/>
          </a:xfrm>
          <a:prstGeom prst="rect">
            <a:avLst/>
          </a:prstGeom>
        </p:spPr>
      </p:pic>
      <p:pic>
        <p:nvPicPr>
          <p:cNvPr id="69" name="図 68">
            <a:extLst>
              <a:ext uri="{FF2B5EF4-FFF2-40B4-BE49-F238E27FC236}">
                <a16:creationId xmlns:a16="http://schemas.microsoft.com/office/drawing/2014/main" id="{F0917451-A36D-4205-8FC3-72FEACEBCE41}"/>
              </a:ext>
            </a:extLst>
          </p:cNvPr>
          <p:cNvPicPr>
            <a:picLocks noChangeAspect="1"/>
          </p:cNvPicPr>
          <p:nvPr/>
        </p:nvPicPr>
        <p:blipFill>
          <a:blip r:embed="rId3"/>
          <a:stretch>
            <a:fillRect/>
          </a:stretch>
        </p:blipFill>
        <p:spPr>
          <a:xfrm>
            <a:off x="1866411" y="5255659"/>
            <a:ext cx="389335" cy="371014"/>
          </a:xfrm>
          <a:prstGeom prst="rect">
            <a:avLst/>
          </a:prstGeom>
        </p:spPr>
      </p:pic>
      <p:pic>
        <p:nvPicPr>
          <p:cNvPr id="70" name="図 69">
            <a:extLst>
              <a:ext uri="{FF2B5EF4-FFF2-40B4-BE49-F238E27FC236}">
                <a16:creationId xmlns:a16="http://schemas.microsoft.com/office/drawing/2014/main" id="{D61EA2EA-17EE-4CA4-B000-336E8F7FF9BB}"/>
              </a:ext>
            </a:extLst>
          </p:cNvPr>
          <p:cNvPicPr>
            <a:picLocks noChangeAspect="1"/>
          </p:cNvPicPr>
          <p:nvPr/>
        </p:nvPicPr>
        <p:blipFill>
          <a:blip r:embed="rId3"/>
          <a:stretch>
            <a:fillRect/>
          </a:stretch>
        </p:blipFill>
        <p:spPr>
          <a:xfrm>
            <a:off x="1290223" y="5021758"/>
            <a:ext cx="389335" cy="371014"/>
          </a:xfrm>
          <a:prstGeom prst="rect">
            <a:avLst/>
          </a:prstGeom>
        </p:spPr>
      </p:pic>
      <p:pic>
        <p:nvPicPr>
          <p:cNvPr id="71" name="図 70">
            <a:extLst>
              <a:ext uri="{FF2B5EF4-FFF2-40B4-BE49-F238E27FC236}">
                <a16:creationId xmlns:a16="http://schemas.microsoft.com/office/drawing/2014/main" id="{E0B37523-3B83-43F0-A5D9-1B68D48BE91E}"/>
              </a:ext>
            </a:extLst>
          </p:cNvPr>
          <p:cNvPicPr>
            <a:picLocks noChangeAspect="1"/>
          </p:cNvPicPr>
          <p:nvPr/>
        </p:nvPicPr>
        <p:blipFill>
          <a:blip r:embed="rId3"/>
          <a:stretch>
            <a:fillRect/>
          </a:stretch>
        </p:blipFill>
        <p:spPr>
          <a:xfrm>
            <a:off x="582009" y="5247508"/>
            <a:ext cx="389335" cy="371014"/>
          </a:xfrm>
          <a:prstGeom prst="rect">
            <a:avLst/>
          </a:prstGeom>
        </p:spPr>
      </p:pic>
      <p:pic>
        <p:nvPicPr>
          <p:cNvPr id="72" name="図 71">
            <a:extLst>
              <a:ext uri="{FF2B5EF4-FFF2-40B4-BE49-F238E27FC236}">
                <a16:creationId xmlns:a16="http://schemas.microsoft.com/office/drawing/2014/main" id="{012008FE-706D-4BA4-9327-C906283E0D16}"/>
              </a:ext>
            </a:extLst>
          </p:cNvPr>
          <p:cNvPicPr>
            <a:picLocks noChangeAspect="1"/>
          </p:cNvPicPr>
          <p:nvPr/>
        </p:nvPicPr>
        <p:blipFill>
          <a:blip r:embed="rId3"/>
          <a:stretch>
            <a:fillRect/>
          </a:stretch>
        </p:blipFill>
        <p:spPr>
          <a:xfrm>
            <a:off x="719739" y="5786207"/>
            <a:ext cx="389335" cy="371014"/>
          </a:xfrm>
          <a:prstGeom prst="rect">
            <a:avLst/>
          </a:prstGeom>
        </p:spPr>
      </p:pic>
      <p:pic>
        <p:nvPicPr>
          <p:cNvPr id="73" name="図 72">
            <a:extLst>
              <a:ext uri="{FF2B5EF4-FFF2-40B4-BE49-F238E27FC236}">
                <a16:creationId xmlns:a16="http://schemas.microsoft.com/office/drawing/2014/main" id="{F02DFC01-1A79-4F5D-AEB8-CD298349E852}"/>
              </a:ext>
            </a:extLst>
          </p:cNvPr>
          <p:cNvPicPr>
            <a:picLocks noChangeAspect="1"/>
          </p:cNvPicPr>
          <p:nvPr/>
        </p:nvPicPr>
        <p:blipFill>
          <a:blip r:embed="rId3"/>
          <a:stretch>
            <a:fillRect/>
          </a:stretch>
        </p:blipFill>
        <p:spPr>
          <a:xfrm>
            <a:off x="1375797" y="5938607"/>
            <a:ext cx="389335" cy="371014"/>
          </a:xfrm>
          <a:prstGeom prst="rect">
            <a:avLst/>
          </a:prstGeom>
        </p:spPr>
      </p:pic>
      <p:pic>
        <p:nvPicPr>
          <p:cNvPr id="74" name="図 73">
            <a:extLst>
              <a:ext uri="{FF2B5EF4-FFF2-40B4-BE49-F238E27FC236}">
                <a16:creationId xmlns:a16="http://schemas.microsoft.com/office/drawing/2014/main" id="{A3404FF2-557A-40D0-BD7C-1E7227591A4D}"/>
              </a:ext>
            </a:extLst>
          </p:cNvPr>
          <p:cNvPicPr>
            <a:picLocks noChangeAspect="1"/>
          </p:cNvPicPr>
          <p:nvPr/>
        </p:nvPicPr>
        <p:blipFill>
          <a:blip r:embed="rId3"/>
          <a:stretch>
            <a:fillRect/>
          </a:stretch>
        </p:blipFill>
        <p:spPr>
          <a:xfrm>
            <a:off x="2569737" y="5817174"/>
            <a:ext cx="389335" cy="371014"/>
          </a:xfrm>
          <a:prstGeom prst="rect">
            <a:avLst/>
          </a:prstGeom>
        </p:spPr>
      </p:pic>
      <p:cxnSp>
        <p:nvCxnSpPr>
          <p:cNvPr id="13" name="直線コネクタ 12">
            <a:extLst>
              <a:ext uri="{FF2B5EF4-FFF2-40B4-BE49-F238E27FC236}">
                <a16:creationId xmlns:a16="http://schemas.microsoft.com/office/drawing/2014/main" id="{E9B1C74D-2BFF-409A-8D7B-71A88AD9B832}"/>
              </a:ext>
            </a:extLst>
          </p:cNvPr>
          <p:cNvCxnSpPr>
            <a:cxnSpLocks/>
          </p:cNvCxnSpPr>
          <p:nvPr/>
        </p:nvCxnSpPr>
        <p:spPr>
          <a:xfrm flipH="1">
            <a:off x="3805306" y="3770224"/>
            <a:ext cx="283939" cy="199821"/>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35768D1-2383-4701-B9AE-5EFFD1CB2652}"/>
              </a:ext>
            </a:extLst>
          </p:cNvPr>
          <p:cNvSpPr txBox="1"/>
          <p:nvPr/>
        </p:nvSpPr>
        <p:spPr>
          <a:xfrm>
            <a:off x="3999879" y="3580288"/>
            <a:ext cx="800219" cy="338554"/>
          </a:xfrm>
          <a:prstGeom prst="rect">
            <a:avLst/>
          </a:prstGeom>
          <a:noFill/>
        </p:spPr>
        <p:txBody>
          <a:bodyPr wrap="none" rtlCol="0">
            <a:spAutoFit/>
          </a:bodyPr>
          <a:lstStyle/>
          <a:p>
            <a:r>
              <a:rPr kumimoji="1" lang="ja-JP" altLang="en-US" sz="1600" b="1" dirty="0"/>
              <a:t>最外殻</a:t>
            </a:r>
          </a:p>
        </p:txBody>
      </p:sp>
      <p:cxnSp>
        <p:nvCxnSpPr>
          <p:cNvPr id="77" name="直線コネクタ 76">
            <a:extLst>
              <a:ext uri="{FF2B5EF4-FFF2-40B4-BE49-F238E27FC236}">
                <a16:creationId xmlns:a16="http://schemas.microsoft.com/office/drawing/2014/main" id="{78983FAD-D4C3-429E-B62C-4BDE2CCFF3DB}"/>
              </a:ext>
            </a:extLst>
          </p:cNvPr>
          <p:cNvCxnSpPr>
            <a:cxnSpLocks/>
          </p:cNvCxnSpPr>
          <p:nvPr/>
        </p:nvCxnSpPr>
        <p:spPr>
          <a:xfrm flipH="1" flipV="1">
            <a:off x="3658340" y="4347551"/>
            <a:ext cx="383905" cy="112794"/>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2E753684-B329-4310-B985-3F73CD8AF427}"/>
              </a:ext>
            </a:extLst>
          </p:cNvPr>
          <p:cNvSpPr txBox="1"/>
          <p:nvPr/>
        </p:nvSpPr>
        <p:spPr>
          <a:xfrm>
            <a:off x="3976244" y="4304805"/>
            <a:ext cx="800219" cy="338554"/>
          </a:xfrm>
          <a:prstGeom prst="rect">
            <a:avLst/>
          </a:prstGeom>
          <a:noFill/>
        </p:spPr>
        <p:txBody>
          <a:bodyPr wrap="none" rtlCol="0">
            <a:spAutoFit/>
          </a:bodyPr>
          <a:lstStyle/>
          <a:p>
            <a:r>
              <a:rPr kumimoji="1" lang="ja-JP" altLang="en-US" sz="1600" b="1" dirty="0"/>
              <a:t>原子核</a:t>
            </a:r>
          </a:p>
        </p:txBody>
      </p:sp>
      <p:sp>
        <p:nvSpPr>
          <p:cNvPr id="15" name="正方形/長方形 14">
            <a:extLst>
              <a:ext uri="{FF2B5EF4-FFF2-40B4-BE49-F238E27FC236}">
                <a16:creationId xmlns:a16="http://schemas.microsoft.com/office/drawing/2014/main" id="{4F4BE8A5-EBC8-468B-8A4B-B87C62D90080}"/>
              </a:ext>
            </a:extLst>
          </p:cNvPr>
          <p:cNvSpPr/>
          <p:nvPr/>
        </p:nvSpPr>
        <p:spPr>
          <a:xfrm>
            <a:off x="4963579" y="3506248"/>
            <a:ext cx="4019054" cy="646331"/>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u="sng" dirty="0">
                <a:latin typeface="HG丸ｺﾞｼｯｸM-PRO" panose="020F0600000000000000" pitchFamily="50" charset="-128"/>
                <a:ea typeface="HG丸ｺﾞｼｯｸM-PRO" panose="020F0600000000000000" pitchFamily="50" charset="-128"/>
              </a:rPr>
              <a:t>③　　　　　　　</a:t>
            </a:r>
            <a:r>
              <a:rPr lang="ja-JP" altLang="en-US" dirty="0">
                <a:latin typeface="HG丸ｺﾞｼｯｸM-PRO" panose="020F0600000000000000" pitchFamily="50" charset="-128"/>
                <a:ea typeface="HG丸ｺﾞｼｯｸM-PRO" panose="020F0600000000000000" pitchFamily="50" charset="-128"/>
              </a:rPr>
              <a:t>（最外電子殻）</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が重なり合っている。</a:t>
            </a:r>
          </a:p>
        </p:txBody>
      </p:sp>
      <p:pic>
        <p:nvPicPr>
          <p:cNvPr id="81" name="図 80">
            <a:extLst>
              <a:ext uri="{FF2B5EF4-FFF2-40B4-BE49-F238E27FC236}">
                <a16:creationId xmlns:a16="http://schemas.microsoft.com/office/drawing/2014/main" id="{436B05D7-1479-4FE8-9240-421678D76353}"/>
              </a:ext>
            </a:extLst>
          </p:cNvPr>
          <p:cNvPicPr>
            <a:picLocks noChangeAspect="1"/>
          </p:cNvPicPr>
          <p:nvPr/>
        </p:nvPicPr>
        <p:blipFill>
          <a:blip r:embed="rId2"/>
          <a:stretch>
            <a:fillRect/>
          </a:stretch>
        </p:blipFill>
        <p:spPr>
          <a:xfrm>
            <a:off x="2333126" y="3421727"/>
            <a:ext cx="841321" cy="847418"/>
          </a:xfrm>
          <a:prstGeom prst="rect">
            <a:avLst/>
          </a:prstGeom>
        </p:spPr>
      </p:pic>
      <p:pic>
        <p:nvPicPr>
          <p:cNvPr id="82" name="図 81">
            <a:extLst>
              <a:ext uri="{FF2B5EF4-FFF2-40B4-BE49-F238E27FC236}">
                <a16:creationId xmlns:a16="http://schemas.microsoft.com/office/drawing/2014/main" id="{48A8265E-56BD-4DFA-B6B8-1231579872C6}"/>
              </a:ext>
            </a:extLst>
          </p:cNvPr>
          <p:cNvPicPr>
            <a:picLocks noChangeAspect="1"/>
          </p:cNvPicPr>
          <p:nvPr/>
        </p:nvPicPr>
        <p:blipFill>
          <a:blip r:embed="rId2"/>
          <a:stretch>
            <a:fillRect/>
          </a:stretch>
        </p:blipFill>
        <p:spPr>
          <a:xfrm>
            <a:off x="871063" y="3441287"/>
            <a:ext cx="841321" cy="847418"/>
          </a:xfrm>
          <a:prstGeom prst="rect">
            <a:avLst/>
          </a:prstGeom>
        </p:spPr>
      </p:pic>
      <p:pic>
        <p:nvPicPr>
          <p:cNvPr id="83" name="図 82">
            <a:extLst>
              <a:ext uri="{FF2B5EF4-FFF2-40B4-BE49-F238E27FC236}">
                <a16:creationId xmlns:a16="http://schemas.microsoft.com/office/drawing/2014/main" id="{BD4E9CF3-E1A8-444E-87B8-75A3B8EB5C12}"/>
              </a:ext>
            </a:extLst>
          </p:cNvPr>
          <p:cNvPicPr>
            <a:picLocks noChangeAspect="1"/>
          </p:cNvPicPr>
          <p:nvPr/>
        </p:nvPicPr>
        <p:blipFill>
          <a:blip r:embed="rId3"/>
          <a:stretch>
            <a:fillRect/>
          </a:stretch>
        </p:blipFill>
        <p:spPr>
          <a:xfrm>
            <a:off x="2158173" y="3699055"/>
            <a:ext cx="389335" cy="371014"/>
          </a:xfrm>
          <a:prstGeom prst="rect">
            <a:avLst/>
          </a:prstGeom>
        </p:spPr>
      </p:pic>
      <p:pic>
        <p:nvPicPr>
          <p:cNvPr id="84" name="図 83">
            <a:extLst>
              <a:ext uri="{FF2B5EF4-FFF2-40B4-BE49-F238E27FC236}">
                <a16:creationId xmlns:a16="http://schemas.microsoft.com/office/drawing/2014/main" id="{74E1FC8A-9747-4E9D-A10F-6FCCE7442299}"/>
              </a:ext>
            </a:extLst>
          </p:cNvPr>
          <p:cNvPicPr>
            <a:picLocks noChangeAspect="1"/>
          </p:cNvPicPr>
          <p:nvPr/>
        </p:nvPicPr>
        <p:blipFill>
          <a:blip r:embed="rId3"/>
          <a:stretch>
            <a:fillRect/>
          </a:stretch>
        </p:blipFill>
        <p:spPr>
          <a:xfrm>
            <a:off x="1380685" y="3503460"/>
            <a:ext cx="389335" cy="371014"/>
          </a:xfrm>
          <a:prstGeom prst="rect">
            <a:avLst/>
          </a:prstGeom>
        </p:spPr>
      </p:pic>
      <p:sp>
        <p:nvSpPr>
          <p:cNvPr id="85" name="正方形/長方形 84">
            <a:extLst>
              <a:ext uri="{FF2B5EF4-FFF2-40B4-BE49-F238E27FC236}">
                <a16:creationId xmlns:a16="http://schemas.microsoft.com/office/drawing/2014/main" id="{ADFFBA0C-22DA-4DDD-8F31-B55FA32C5B39}"/>
              </a:ext>
            </a:extLst>
          </p:cNvPr>
          <p:cNvSpPr/>
          <p:nvPr/>
        </p:nvSpPr>
        <p:spPr>
          <a:xfrm>
            <a:off x="4964391" y="4176969"/>
            <a:ext cx="4272516" cy="646331"/>
          </a:xfrm>
          <a:prstGeom prst="rect">
            <a:avLst/>
          </a:prstGeom>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u="sng" dirty="0">
                <a:latin typeface="HG丸ｺﾞｼｯｸM-PRO" panose="020F0600000000000000" pitchFamily="50" charset="-128"/>
                <a:ea typeface="HG丸ｺﾞｼｯｸM-PRO" panose="020F0600000000000000" pitchFamily="50" charset="-128"/>
              </a:rPr>
              <a:t>④　　　　　　　</a:t>
            </a:r>
            <a:r>
              <a:rPr lang="ja-JP" altLang="en-US" dirty="0">
                <a:latin typeface="HG丸ｺﾞｼｯｸM-PRO" panose="020F0600000000000000" pitchFamily="50" charset="-128"/>
                <a:ea typeface="HG丸ｺﾞｼｯｸM-PRO" panose="020F0600000000000000" pitchFamily="50" charset="-128"/>
              </a:rPr>
              <a:t>は、全ての原子間</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を自由に動きまわっている。</a:t>
            </a:r>
            <a:r>
              <a:rPr lang="ja-JP" altLang="en-US" u="sng" dirty="0">
                <a:latin typeface="HG丸ｺﾞｼｯｸM-PRO" panose="020F0600000000000000" pitchFamily="50" charset="-128"/>
                <a:ea typeface="HG丸ｺﾞｼｯｸM-PRO" panose="020F0600000000000000" pitchFamily="50" charset="-128"/>
              </a:rPr>
              <a:t>　</a:t>
            </a:r>
          </a:p>
        </p:txBody>
      </p:sp>
      <p:sp>
        <p:nvSpPr>
          <p:cNvPr id="89" name="正方形/長方形 88">
            <a:extLst>
              <a:ext uri="{FF2B5EF4-FFF2-40B4-BE49-F238E27FC236}">
                <a16:creationId xmlns:a16="http://schemas.microsoft.com/office/drawing/2014/main" id="{5CBA88D5-E43D-4B7E-8FE3-9F7D9B898EC1}"/>
              </a:ext>
            </a:extLst>
          </p:cNvPr>
          <p:cNvSpPr/>
          <p:nvPr/>
        </p:nvSpPr>
        <p:spPr>
          <a:xfrm>
            <a:off x="4979873" y="4798799"/>
            <a:ext cx="4272516" cy="883512"/>
          </a:xfrm>
          <a:prstGeom prst="rect">
            <a:avLst/>
          </a:prstGeom>
        </p:spPr>
        <p:txBody>
          <a:bodyPr wrap="square">
            <a:spAutoFit/>
          </a:bodyPr>
          <a:lstStyle/>
          <a:p>
            <a:pPr>
              <a:lnSpc>
                <a:spcPct val="150000"/>
              </a:lnSpc>
            </a:pPr>
            <a:r>
              <a:rPr lang="ja-JP" altLang="en-US" dirty="0">
                <a:latin typeface="HG丸ｺﾞｼｯｸM-PRO" panose="020F0600000000000000" pitchFamily="50" charset="-128"/>
                <a:ea typeface="HG丸ｺﾞｼｯｸM-PRO" panose="020F0600000000000000" pitchFamily="50" charset="-128"/>
              </a:rPr>
              <a:t>◆ 自由に動きまわる最外殻電子を</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a:t>
            </a:r>
            <a:r>
              <a:rPr lang="ja-JP" altLang="en-US" u="sng" dirty="0">
                <a:latin typeface="HG丸ｺﾞｼｯｸM-PRO" panose="020F0600000000000000" pitchFamily="50" charset="-128"/>
                <a:ea typeface="HG丸ｺﾞｼｯｸM-PRO" panose="020F0600000000000000" pitchFamily="50" charset="-128"/>
              </a:rPr>
              <a:t>⑤　　　　　　　</a:t>
            </a:r>
            <a:r>
              <a:rPr lang="ja-JP" altLang="en-US" dirty="0">
                <a:latin typeface="HG丸ｺﾞｼｯｸM-PRO" panose="020F0600000000000000" pitchFamily="50" charset="-128"/>
                <a:ea typeface="HG丸ｺﾞｼｯｸM-PRO" panose="020F0600000000000000" pitchFamily="50" charset="-128"/>
              </a:rPr>
              <a:t>という。　</a:t>
            </a:r>
          </a:p>
        </p:txBody>
      </p:sp>
      <p:sp>
        <p:nvSpPr>
          <p:cNvPr id="90" name="正方形/長方形 89">
            <a:extLst>
              <a:ext uri="{FF2B5EF4-FFF2-40B4-BE49-F238E27FC236}">
                <a16:creationId xmlns:a16="http://schemas.microsoft.com/office/drawing/2014/main" id="{3E165548-1288-4486-A8E5-70E3CB015353}"/>
              </a:ext>
            </a:extLst>
          </p:cNvPr>
          <p:cNvSpPr/>
          <p:nvPr/>
        </p:nvSpPr>
        <p:spPr>
          <a:xfrm>
            <a:off x="4326114" y="5863102"/>
            <a:ext cx="4603402" cy="858377"/>
          </a:xfrm>
          <a:prstGeom prst="rect">
            <a:avLst/>
          </a:prstGeom>
        </p:spPr>
        <p:txBody>
          <a:bodyPr wrap="square">
            <a:spAutoFit/>
          </a:bodyPr>
          <a:lstStyle/>
          <a:p>
            <a:pPr>
              <a:lnSpc>
                <a:spcPct val="150000"/>
              </a:lnSpc>
            </a:pPr>
            <a:r>
              <a:rPr lang="en-US" altLang="ja-JP" b="1" i="1" u="sng" dirty="0">
                <a:latin typeface="HG丸ｺﾞｼｯｸM-PRO" panose="020F0600000000000000" pitchFamily="50" charset="-128"/>
                <a:ea typeface="HG丸ｺﾞｼｯｸM-PRO" panose="020F0600000000000000" pitchFamily="50" charset="-128"/>
              </a:rPr>
              <a:t>※</a:t>
            </a:r>
            <a:r>
              <a:rPr lang="ja-JP" altLang="en-US" b="1" i="1" u="sng" dirty="0">
                <a:latin typeface="HG丸ｺﾞｼｯｸM-PRO" panose="020F0600000000000000" pitchFamily="50" charset="-128"/>
                <a:ea typeface="HG丸ｺﾞｼｯｸM-PRO" panose="020F0600000000000000" pitchFamily="50" charset="-128"/>
              </a:rPr>
              <a:t>自由電子は金属原子を結び付ける</a:t>
            </a:r>
            <a:endParaRPr lang="en-US" altLang="ja-JP" b="1" i="1" u="sng" dirty="0">
              <a:latin typeface="HG丸ｺﾞｼｯｸM-PRO" panose="020F0600000000000000" pitchFamily="50" charset="-128"/>
              <a:ea typeface="HG丸ｺﾞｼｯｸM-PRO" panose="020F0600000000000000" pitchFamily="50" charset="-128"/>
            </a:endParaRPr>
          </a:p>
          <a:p>
            <a:pPr>
              <a:lnSpc>
                <a:spcPct val="150000"/>
              </a:lnSpc>
            </a:pPr>
            <a:r>
              <a:rPr lang="ja-JP" altLang="en-US" b="1" i="1" u="sng" dirty="0">
                <a:latin typeface="HG丸ｺﾞｼｯｸM-PRO" panose="020F0600000000000000" pitchFamily="50" charset="-128"/>
                <a:ea typeface="HG丸ｺﾞｼｯｸM-PRO" panose="020F0600000000000000" pitchFamily="50" charset="-128"/>
              </a:rPr>
              <a:t>接着剤のような役割を果たしている！！　</a:t>
            </a:r>
          </a:p>
        </p:txBody>
      </p:sp>
      <p:cxnSp>
        <p:nvCxnSpPr>
          <p:cNvPr id="106" name="直線コネクタ 105">
            <a:extLst>
              <a:ext uri="{FF2B5EF4-FFF2-40B4-BE49-F238E27FC236}">
                <a16:creationId xmlns:a16="http://schemas.microsoft.com/office/drawing/2014/main" id="{FD682326-53C0-4A92-B7A2-86DA12ED9FA2}"/>
              </a:ext>
            </a:extLst>
          </p:cNvPr>
          <p:cNvCxnSpPr/>
          <p:nvPr/>
        </p:nvCxnSpPr>
        <p:spPr>
          <a:xfrm>
            <a:off x="-15257" y="6832765"/>
            <a:ext cx="91531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8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54694DC7-D0AA-419D-8EC0-C19EB537F3ED}"/>
              </a:ext>
            </a:extLst>
          </p:cNvPr>
          <p:cNvSpPr/>
          <p:nvPr/>
        </p:nvSpPr>
        <p:spPr>
          <a:xfrm>
            <a:off x="98606" y="17226"/>
            <a:ext cx="8831050" cy="400110"/>
          </a:xfrm>
          <a:prstGeom prst="rect">
            <a:avLst/>
          </a:prstGeom>
        </p:spPr>
        <p:txBody>
          <a:bodyPr wrap="square">
            <a:spAutoFit/>
          </a:bodyPr>
          <a:lstStyle/>
          <a:p>
            <a:pPr marL="140335" indent="-140335" algn="just">
              <a:spcAft>
                <a:spcPts val="0"/>
              </a:spcAft>
            </a:pPr>
            <a:r>
              <a:rPr lang="ja-JP" altLang="en-US" sz="2000" b="1" u="sng" kern="100" dirty="0">
                <a:latin typeface="Century" panose="02040604050505020304" pitchFamily="18" charset="0"/>
                <a:ea typeface="HG丸ｺﾞｼｯｸM-PRO" panose="020F0600000000000000" pitchFamily="50" charset="-128"/>
                <a:cs typeface="Times New Roman" panose="02020603050405020304" pitchFamily="18" charset="0"/>
              </a:rPr>
              <a:t>■ポイント２．金属結晶（＝金属元素からなる物質）の性質</a:t>
            </a:r>
          </a:p>
        </p:txBody>
      </p:sp>
      <p:sp>
        <p:nvSpPr>
          <p:cNvPr id="12" name="正方形/長方形 11">
            <a:extLst>
              <a:ext uri="{FF2B5EF4-FFF2-40B4-BE49-F238E27FC236}">
                <a16:creationId xmlns:a16="http://schemas.microsoft.com/office/drawing/2014/main" id="{5B6EB8E3-1385-478D-A840-6C69A31E4D88}"/>
              </a:ext>
            </a:extLst>
          </p:cNvPr>
          <p:cNvSpPr/>
          <p:nvPr/>
        </p:nvSpPr>
        <p:spPr>
          <a:xfrm>
            <a:off x="262658" y="435379"/>
            <a:ext cx="6451092" cy="442878"/>
          </a:xfrm>
          <a:prstGeom prst="rect">
            <a:avLst/>
          </a:prstGeom>
        </p:spPr>
        <p:txBody>
          <a:bodyPr wrap="square">
            <a:spAutoFit/>
          </a:bodyPr>
          <a:lstStyle/>
          <a:p>
            <a:pPr>
              <a:lnSpc>
                <a:spcPct val="150000"/>
              </a:lnSpc>
            </a:pPr>
            <a:r>
              <a:rPr lang="en-US" altLang="ja-JP" b="1" i="1" dirty="0">
                <a:latin typeface="HG丸ｺﾞｼｯｸM-PRO" panose="020F0600000000000000" pitchFamily="50" charset="-128"/>
                <a:ea typeface="HG丸ｺﾞｼｯｸM-PRO" panose="020F0600000000000000" pitchFamily="50" charset="-128"/>
              </a:rPr>
              <a:t>※</a:t>
            </a:r>
            <a:r>
              <a:rPr lang="ja-JP" altLang="en-US" b="1" i="1" dirty="0">
                <a:latin typeface="HG丸ｺﾞｼｯｸM-PRO" panose="020F0600000000000000" pitchFamily="50" charset="-128"/>
                <a:ea typeface="HG丸ｺﾞｼｯｸM-PRO" panose="020F0600000000000000" pitchFamily="50" charset="-128"/>
              </a:rPr>
              <a:t>自由電子が金属結晶の内部で動きまわっているので・・・</a:t>
            </a:r>
          </a:p>
        </p:txBody>
      </p:sp>
      <p:sp>
        <p:nvSpPr>
          <p:cNvPr id="3" name="テキスト ボックス 2">
            <a:extLst>
              <a:ext uri="{FF2B5EF4-FFF2-40B4-BE49-F238E27FC236}">
                <a16:creationId xmlns:a16="http://schemas.microsoft.com/office/drawing/2014/main" id="{F1805A50-3337-40E9-B07C-237F9EEABF40}"/>
              </a:ext>
            </a:extLst>
          </p:cNvPr>
          <p:cNvSpPr txBox="1"/>
          <p:nvPr/>
        </p:nvSpPr>
        <p:spPr>
          <a:xfrm>
            <a:off x="422903" y="1021972"/>
            <a:ext cx="8648521" cy="858377"/>
          </a:xfrm>
          <a:prstGeom prst="rect">
            <a:avLst/>
          </a:prstGeom>
          <a:noFill/>
        </p:spPr>
        <p:txBody>
          <a:bodyPr wrap="none" rtlCol="0">
            <a:spAutoFit/>
          </a:bodyPr>
          <a:lstStyle/>
          <a:p>
            <a:pPr>
              <a:lnSpc>
                <a:spcPct val="150000"/>
              </a:lnSpc>
            </a:pPr>
            <a:r>
              <a:rPr kumimoji="1" lang="en-US" altLang="ja-JP" dirty="0">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kumimoji="1"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：叩いたり延ばしたりしても、新たな結合を形成して簡単に切れない。</a:t>
            </a:r>
            <a:endParaRPr kumimoji="1" lang="en-US" altLang="ja-JP"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u="sng" dirty="0">
                <a:latin typeface="HG丸ｺﾞｼｯｸM-PRO" panose="020F0600000000000000" pitchFamily="50" charset="-128"/>
                <a:ea typeface="HG丸ｺﾞｼｯｸM-PRO" panose="020F0600000000000000" pitchFamily="50" charset="-128"/>
                <a:cs typeface="Times New Roman" panose="02020603050405020304" pitchFamily="18" charset="0"/>
              </a:rPr>
              <a:t>⇒（⑥　　　　）</a:t>
            </a:r>
            <a:r>
              <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u="sng" dirty="0">
                <a:latin typeface="HG丸ｺﾞｼｯｸM-PRO" panose="020F0600000000000000" pitchFamily="50" charset="-128"/>
                <a:ea typeface="HG丸ｺﾞｼｯｸM-PRO" panose="020F0600000000000000" pitchFamily="50" charset="-128"/>
                <a:cs typeface="Times New Roman" panose="02020603050405020304" pitchFamily="18" charset="0"/>
              </a:rPr>
              <a:t>薄く広げられる性質</a:t>
            </a:r>
            <a:r>
              <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や（⑦　　　　）</a:t>
            </a:r>
            <a:r>
              <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400" u="sng" dirty="0">
                <a:latin typeface="HG丸ｺﾞｼｯｸM-PRO" panose="020F0600000000000000" pitchFamily="50" charset="-128"/>
                <a:ea typeface="HG丸ｺﾞｼｯｸM-PRO" panose="020F0600000000000000" pitchFamily="50" charset="-128"/>
                <a:cs typeface="Times New Roman" panose="02020603050405020304" pitchFamily="18" charset="0"/>
              </a:rPr>
              <a:t>引き延ばされる性質</a:t>
            </a:r>
            <a:r>
              <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がある。</a:t>
            </a:r>
          </a:p>
        </p:txBody>
      </p:sp>
      <p:sp>
        <p:nvSpPr>
          <p:cNvPr id="14" name="テキスト ボックス 13">
            <a:extLst>
              <a:ext uri="{FF2B5EF4-FFF2-40B4-BE49-F238E27FC236}">
                <a16:creationId xmlns:a16="http://schemas.microsoft.com/office/drawing/2014/main" id="{5AF8A69F-9627-482B-8536-1EB8AE1139D4}"/>
              </a:ext>
            </a:extLst>
          </p:cNvPr>
          <p:cNvSpPr txBox="1"/>
          <p:nvPr/>
        </p:nvSpPr>
        <p:spPr>
          <a:xfrm>
            <a:off x="428605" y="2074107"/>
            <a:ext cx="7513595" cy="1234953"/>
          </a:xfrm>
          <a:prstGeom prst="rect">
            <a:avLst/>
          </a:prstGeom>
          <a:noFill/>
        </p:spPr>
        <p:txBody>
          <a:bodyPr wrap="none" rtlCol="0">
            <a:spAutoFit/>
          </a:bodyPr>
          <a:lstStyle/>
          <a:p>
            <a:pPr>
              <a:lnSpc>
                <a:spcPct val="150000"/>
              </a:lnSpc>
            </a:pPr>
            <a:r>
              <a:rPr kumimoji="1" lang="en-US" altLang="ja-JP" dirty="0">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kumimoji="1"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：自由電子が電気や熱エネルギーを原子内にくまなく運んでくれる。</a:t>
            </a:r>
            <a:endParaRPr kumimoji="1" lang="en-US" altLang="ja-JP"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u="sng" dirty="0">
                <a:latin typeface="HG丸ｺﾞｼｯｸM-PRO" panose="020F0600000000000000" pitchFamily="50" charset="-128"/>
                <a:ea typeface="HG丸ｺﾞｼｯｸM-PRO" panose="020F0600000000000000" pitchFamily="50" charset="-128"/>
                <a:cs typeface="Times New Roman" panose="02020603050405020304" pitchFamily="18" charset="0"/>
              </a:rPr>
              <a:t>⇒（⑧　　　　）伝導性があり、（⑨　　　）伝導性が大きい。</a:t>
            </a:r>
            <a:endPar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ct val="150000"/>
              </a:lnSpc>
            </a:pPr>
            <a:r>
              <a:rPr kumimoji="1" lang="en-US" altLang="ja-JP" sz="1600" b="1"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600" b="1" dirty="0">
                <a:latin typeface="HG丸ｺﾞｼｯｸM-PRO" panose="020F0600000000000000" pitchFamily="50" charset="-128"/>
                <a:ea typeface="HG丸ｺﾞｼｯｸM-PRO" panose="020F0600000000000000" pitchFamily="50" charset="-128"/>
                <a:cs typeface="Times New Roman" panose="02020603050405020304" pitchFamily="18" charset="0"/>
              </a:rPr>
              <a:t>電気や熱を良く通すということ。</a:t>
            </a:r>
          </a:p>
        </p:txBody>
      </p:sp>
      <p:sp>
        <p:nvSpPr>
          <p:cNvPr id="16" name="テキスト ボックス 15">
            <a:extLst>
              <a:ext uri="{FF2B5EF4-FFF2-40B4-BE49-F238E27FC236}">
                <a16:creationId xmlns:a16="http://schemas.microsoft.com/office/drawing/2014/main" id="{03F318E0-5391-4C7A-80EB-6890515DABFE}"/>
              </a:ext>
            </a:extLst>
          </p:cNvPr>
          <p:cNvSpPr txBox="1"/>
          <p:nvPr/>
        </p:nvSpPr>
        <p:spPr>
          <a:xfrm>
            <a:off x="428607" y="3492158"/>
            <a:ext cx="7596951" cy="369332"/>
          </a:xfrm>
          <a:prstGeom prst="rect">
            <a:avLst/>
          </a:prstGeom>
          <a:noFill/>
        </p:spPr>
        <p:txBody>
          <a:bodyPr wrap="none" rtlCol="0">
            <a:spAutoFit/>
          </a:bodyPr>
          <a:lstStyle/>
          <a:p>
            <a:r>
              <a:rPr kumimoji="1" lang="ja-JP" altLang="en-US"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◆その他、金属光沢</a:t>
            </a:r>
            <a:r>
              <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sz="1400" u="sng" dirty="0">
                <a:latin typeface="HG丸ｺﾞｼｯｸM-PRO" panose="020F0600000000000000" pitchFamily="50" charset="-128"/>
                <a:ea typeface="HG丸ｺﾞｼｯｸM-PRO" panose="020F0600000000000000" pitchFamily="50" charset="-128"/>
                <a:cs typeface="Times New Roman" panose="02020603050405020304" pitchFamily="18" charset="0"/>
              </a:rPr>
              <a:t>金属特有の光沢</a:t>
            </a:r>
            <a:r>
              <a:rPr kumimoji="1" lang="en-US" altLang="ja-JP" u="sng"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1" lang="ja-JP" altLang="en-US" u="sng" dirty="0">
                <a:latin typeface="HG丸ｺﾞｼｯｸM-PRO" panose="020F0600000000000000" pitchFamily="50" charset="-128"/>
                <a:ea typeface="HG丸ｺﾞｼｯｸM-PRO" panose="020F0600000000000000" pitchFamily="50" charset="-128"/>
                <a:cs typeface="Times New Roman" panose="02020603050405020304" pitchFamily="18" charset="0"/>
              </a:rPr>
              <a:t>があり、密度は大きく、融点は高い。</a:t>
            </a:r>
          </a:p>
        </p:txBody>
      </p:sp>
      <p:pic>
        <p:nvPicPr>
          <p:cNvPr id="7" name="図 6">
            <a:extLst>
              <a:ext uri="{FF2B5EF4-FFF2-40B4-BE49-F238E27FC236}">
                <a16:creationId xmlns:a16="http://schemas.microsoft.com/office/drawing/2014/main" id="{24BBE174-E025-405B-97A0-C7F9B23FAE3C}"/>
              </a:ext>
            </a:extLst>
          </p:cNvPr>
          <p:cNvPicPr>
            <a:picLocks noChangeAspect="1"/>
          </p:cNvPicPr>
          <p:nvPr/>
        </p:nvPicPr>
        <p:blipFill>
          <a:blip r:embed="rId2"/>
          <a:stretch>
            <a:fillRect/>
          </a:stretch>
        </p:blipFill>
        <p:spPr>
          <a:xfrm>
            <a:off x="476693" y="4715464"/>
            <a:ext cx="4700611" cy="2012845"/>
          </a:xfrm>
          <a:prstGeom prst="rect">
            <a:avLst/>
          </a:prstGeom>
        </p:spPr>
      </p:pic>
      <p:sp>
        <p:nvSpPr>
          <p:cNvPr id="8" name="テキスト ボックス 7">
            <a:extLst>
              <a:ext uri="{FF2B5EF4-FFF2-40B4-BE49-F238E27FC236}">
                <a16:creationId xmlns:a16="http://schemas.microsoft.com/office/drawing/2014/main" id="{1E5751F8-A832-4524-9CC6-69CB865EEB9C}"/>
              </a:ext>
            </a:extLst>
          </p:cNvPr>
          <p:cNvSpPr txBox="1"/>
          <p:nvPr/>
        </p:nvSpPr>
        <p:spPr>
          <a:xfrm>
            <a:off x="5378828" y="4567984"/>
            <a:ext cx="3416320" cy="858377"/>
          </a:xfrm>
          <a:prstGeom prst="rect">
            <a:avLst/>
          </a:prstGeom>
          <a:noFill/>
        </p:spPr>
        <p:txBody>
          <a:bodyPr wrap="none" rtlCol="0">
            <a:spAutoFit/>
          </a:bodyPr>
          <a:lstStyle/>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◇（⑩　　　　　）元素</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　</a:t>
            </a:r>
            <a:r>
              <a:rPr kumimoji="1" lang="ja-JP" altLang="en-US" u="sng" dirty="0">
                <a:latin typeface="HG丸ｺﾞｼｯｸM-PRO" panose="020F0600000000000000" pitchFamily="50" charset="-128"/>
                <a:ea typeface="HG丸ｺﾞｼｯｸM-PRO" panose="020F0600000000000000" pitchFamily="50" charset="-128"/>
              </a:rPr>
              <a:t>⇒金属特有の性質を持つ元素</a:t>
            </a:r>
            <a:endParaRPr kumimoji="1" lang="en-US" altLang="ja-JP" u="sng"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719892AF-BCCD-4C29-A364-B16467FA6C78}"/>
              </a:ext>
            </a:extLst>
          </p:cNvPr>
          <p:cNvSpPr txBox="1"/>
          <p:nvPr/>
        </p:nvSpPr>
        <p:spPr>
          <a:xfrm>
            <a:off x="5389422" y="5639676"/>
            <a:ext cx="2723823" cy="858377"/>
          </a:xfrm>
          <a:prstGeom prst="rect">
            <a:avLst/>
          </a:prstGeom>
          <a:noFill/>
        </p:spPr>
        <p:txBody>
          <a:bodyPr wrap="none" rtlCol="0">
            <a:spAutoFit/>
          </a:bodyPr>
          <a:lstStyle/>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◇（⑪　　　　　）元素</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　</a:t>
            </a:r>
            <a:r>
              <a:rPr kumimoji="1" lang="ja-JP" altLang="en-US" u="sng" dirty="0">
                <a:latin typeface="HG丸ｺﾞｼｯｸM-PRO" panose="020F0600000000000000" pitchFamily="50" charset="-128"/>
                <a:ea typeface="HG丸ｺﾞｼｯｸM-PRO" panose="020F0600000000000000" pitchFamily="50" charset="-128"/>
              </a:rPr>
              <a:t>⇒金属元素以外の元素</a:t>
            </a:r>
          </a:p>
        </p:txBody>
      </p:sp>
      <p:cxnSp>
        <p:nvCxnSpPr>
          <p:cNvPr id="20" name="直線コネクタ 19">
            <a:extLst>
              <a:ext uri="{FF2B5EF4-FFF2-40B4-BE49-F238E27FC236}">
                <a16:creationId xmlns:a16="http://schemas.microsoft.com/office/drawing/2014/main" id="{0A39CD31-80D4-4758-A850-DC2AFA744CBE}"/>
              </a:ext>
            </a:extLst>
          </p:cNvPr>
          <p:cNvCxnSpPr/>
          <p:nvPr/>
        </p:nvCxnSpPr>
        <p:spPr>
          <a:xfrm>
            <a:off x="-15257" y="6832765"/>
            <a:ext cx="91531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AAAC403A-4C22-46AF-AEE6-A004A572D8E0}"/>
              </a:ext>
            </a:extLst>
          </p:cNvPr>
          <p:cNvSpPr/>
          <p:nvPr/>
        </p:nvSpPr>
        <p:spPr>
          <a:xfrm>
            <a:off x="226559" y="4208610"/>
            <a:ext cx="3411484" cy="400110"/>
          </a:xfrm>
          <a:prstGeom prst="rect">
            <a:avLst/>
          </a:prstGeom>
        </p:spPr>
        <p:txBody>
          <a:bodyPr wrap="square">
            <a:spAutoFit/>
          </a:bodyPr>
          <a:lstStyle/>
          <a:p>
            <a:pPr marL="140335" indent="-140335" algn="just">
              <a:spcAft>
                <a:spcPts val="0"/>
              </a:spcAft>
            </a:pPr>
            <a:r>
              <a:rPr lang="ja-JP" altLang="en-US" sz="2000" b="1" u="sng" kern="100" dirty="0">
                <a:latin typeface="Century" panose="02040604050505020304" pitchFamily="18" charset="0"/>
                <a:ea typeface="HG丸ｺﾞｼｯｸM-PRO" panose="020F0600000000000000" pitchFamily="50" charset="-128"/>
                <a:cs typeface="Times New Roman" panose="02020603050405020304" pitchFamily="18" charset="0"/>
              </a:rPr>
              <a:t>□ 金属元素 と 非金属元素</a:t>
            </a:r>
          </a:p>
        </p:txBody>
      </p:sp>
    </p:spTree>
    <p:extLst>
      <p:ext uri="{BB962C8B-B14F-4D97-AF65-F5344CB8AC3E}">
        <p14:creationId xmlns:p14="http://schemas.microsoft.com/office/powerpoint/2010/main" val="271074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直線コネクタ 120">
            <a:extLst>
              <a:ext uri="{FF2B5EF4-FFF2-40B4-BE49-F238E27FC236}">
                <a16:creationId xmlns:a16="http://schemas.microsoft.com/office/drawing/2014/main" id="{DD2289EC-EE7E-4177-B420-B0C6687F20D0}"/>
              </a:ext>
            </a:extLst>
          </p:cNvPr>
          <p:cNvCxnSpPr/>
          <p:nvPr/>
        </p:nvCxnSpPr>
        <p:spPr>
          <a:xfrm>
            <a:off x="-15257" y="4534298"/>
            <a:ext cx="91531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14B0ECAE-E75B-4570-B0E8-FA5944ACFB16}"/>
              </a:ext>
            </a:extLst>
          </p:cNvPr>
          <p:cNvSpPr/>
          <p:nvPr/>
        </p:nvSpPr>
        <p:spPr>
          <a:xfrm>
            <a:off x="98606" y="17226"/>
            <a:ext cx="8831050" cy="400110"/>
          </a:xfrm>
          <a:prstGeom prst="rect">
            <a:avLst/>
          </a:prstGeom>
        </p:spPr>
        <p:txBody>
          <a:bodyPr wrap="square">
            <a:spAutoFit/>
          </a:bodyPr>
          <a:lstStyle/>
          <a:p>
            <a:pPr marL="140335" indent="-140335" algn="just">
              <a:spcAft>
                <a:spcPts val="0"/>
              </a:spcAft>
            </a:pPr>
            <a:r>
              <a:rPr lang="ja-JP" altLang="en-US" sz="2000" b="1" u="sng" kern="100" dirty="0">
                <a:latin typeface="Century" panose="02040604050505020304" pitchFamily="18" charset="0"/>
                <a:ea typeface="HG丸ｺﾞｼｯｸM-PRO" panose="020F0600000000000000" pitchFamily="50" charset="-128"/>
                <a:cs typeface="Times New Roman" panose="02020603050405020304" pitchFamily="18" charset="0"/>
              </a:rPr>
              <a:t>■ポイント３．化学結合のまとめ</a:t>
            </a:r>
          </a:p>
        </p:txBody>
      </p:sp>
      <p:pic>
        <p:nvPicPr>
          <p:cNvPr id="3" name="図 2">
            <a:extLst>
              <a:ext uri="{FF2B5EF4-FFF2-40B4-BE49-F238E27FC236}">
                <a16:creationId xmlns:a16="http://schemas.microsoft.com/office/drawing/2014/main" id="{BD920AF6-E5E4-4D21-90DD-7D6DC706C1FF}"/>
              </a:ext>
            </a:extLst>
          </p:cNvPr>
          <p:cNvPicPr>
            <a:picLocks noChangeAspect="1"/>
          </p:cNvPicPr>
          <p:nvPr/>
        </p:nvPicPr>
        <p:blipFill>
          <a:blip r:embed="rId2"/>
          <a:stretch>
            <a:fillRect/>
          </a:stretch>
        </p:blipFill>
        <p:spPr>
          <a:xfrm>
            <a:off x="3805331" y="565220"/>
            <a:ext cx="5094387" cy="2323892"/>
          </a:xfrm>
          <a:prstGeom prst="rect">
            <a:avLst/>
          </a:prstGeom>
        </p:spPr>
      </p:pic>
      <p:sp>
        <p:nvSpPr>
          <p:cNvPr id="4" name="テキスト ボックス 3">
            <a:extLst>
              <a:ext uri="{FF2B5EF4-FFF2-40B4-BE49-F238E27FC236}">
                <a16:creationId xmlns:a16="http://schemas.microsoft.com/office/drawing/2014/main" id="{A469A096-57EA-4039-9B7B-C16076E2EE86}"/>
              </a:ext>
            </a:extLst>
          </p:cNvPr>
          <p:cNvSpPr txBox="1"/>
          <p:nvPr/>
        </p:nvSpPr>
        <p:spPr>
          <a:xfrm>
            <a:off x="107609" y="816604"/>
            <a:ext cx="3647152" cy="923330"/>
          </a:xfrm>
          <a:prstGeom prst="rect">
            <a:avLst/>
          </a:prstGeom>
          <a:noFill/>
        </p:spPr>
        <p:txBody>
          <a:bodyPr wrap="none" rtlCol="0">
            <a:spAutoFit/>
          </a:bodyPr>
          <a:lstStyle/>
          <a:p>
            <a:r>
              <a:rPr kumimoji="1" lang="ja-JP" altLang="en-US" dirty="0"/>
              <a:t>（⑫　　　　　）</a:t>
            </a:r>
            <a:endParaRPr kumimoji="1" lang="en-US" altLang="ja-JP" dirty="0"/>
          </a:p>
          <a:p>
            <a:r>
              <a:rPr kumimoji="1" lang="ja-JP" altLang="en-US" dirty="0"/>
              <a:t>　⇒価電子を失って</a:t>
            </a:r>
            <a:endParaRPr kumimoji="1" lang="en-US" altLang="ja-JP" dirty="0"/>
          </a:p>
          <a:p>
            <a:r>
              <a:rPr kumimoji="1" lang="ja-JP" altLang="en-US" dirty="0"/>
              <a:t>　「陽イオン」になりやすい性質</a:t>
            </a:r>
          </a:p>
        </p:txBody>
      </p:sp>
      <p:sp>
        <p:nvSpPr>
          <p:cNvPr id="50" name="テキスト ボックス 49">
            <a:extLst>
              <a:ext uri="{FF2B5EF4-FFF2-40B4-BE49-F238E27FC236}">
                <a16:creationId xmlns:a16="http://schemas.microsoft.com/office/drawing/2014/main" id="{06A0577C-4CD8-45FC-9C9A-DCD8AC2277D2}"/>
              </a:ext>
            </a:extLst>
          </p:cNvPr>
          <p:cNvSpPr txBox="1"/>
          <p:nvPr/>
        </p:nvSpPr>
        <p:spPr>
          <a:xfrm>
            <a:off x="128839" y="1748287"/>
            <a:ext cx="3416320" cy="923330"/>
          </a:xfrm>
          <a:prstGeom prst="rect">
            <a:avLst/>
          </a:prstGeom>
          <a:noFill/>
        </p:spPr>
        <p:txBody>
          <a:bodyPr wrap="none" rtlCol="0">
            <a:spAutoFit/>
          </a:bodyPr>
          <a:lstStyle/>
          <a:p>
            <a:r>
              <a:rPr kumimoji="1" lang="ja-JP" altLang="en-US" dirty="0"/>
              <a:t>（⑬　　　　　）</a:t>
            </a:r>
            <a:endParaRPr kumimoji="1" lang="en-US" altLang="ja-JP" dirty="0"/>
          </a:p>
          <a:p>
            <a:r>
              <a:rPr kumimoji="1" lang="ja-JP" altLang="en-US" dirty="0"/>
              <a:t>　⇒価電子を受けとって</a:t>
            </a:r>
            <a:endParaRPr kumimoji="1" lang="en-US" altLang="ja-JP" dirty="0"/>
          </a:p>
          <a:p>
            <a:r>
              <a:rPr kumimoji="1" lang="ja-JP" altLang="en-US" dirty="0"/>
              <a:t>「陰イオン」になりやすい性質</a:t>
            </a:r>
          </a:p>
        </p:txBody>
      </p:sp>
      <p:sp>
        <p:nvSpPr>
          <p:cNvPr id="6" name="テキスト ボックス 5">
            <a:extLst>
              <a:ext uri="{FF2B5EF4-FFF2-40B4-BE49-F238E27FC236}">
                <a16:creationId xmlns:a16="http://schemas.microsoft.com/office/drawing/2014/main" id="{29C7A896-CEA1-4C89-AE39-FA0D228581DC}"/>
              </a:ext>
            </a:extLst>
          </p:cNvPr>
          <p:cNvSpPr txBox="1"/>
          <p:nvPr/>
        </p:nvSpPr>
        <p:spPr>
          <a:xfrm>
            <a:off x="128839" y="466534"/>
            <a:ext cx="2192358" cy="369332"/>
          </a:xfrm>
          <a:prstGeom prst="rect">
            <a:avLst/>
          </a:prstGeom>
          <a:noFill/>
        </p:spPr>
        <p:txBody>
          <a:bodyPr wrap="square" rtlCol="0">
            <a:spAutoFit/>
          </a:bodyPr>
          <a:lstStyle/>
          <a:p>
            <a:r>
              <a:rPr kumimoji="1" lang="ja-JP" altLang="en-US" b="1" u="sng" dirty="0"/>
              <a:t>□陽性と陰性</a:t>
            </a:r>
          </a:p>
        </p:txBody>
      </p:sp>
      <p:sp>
        <p:nvSpPr>
          <p:cNvPr id="57" name="テキスト ボックス 56">
            <a:extLst>
              <a:ext uri="{FF2B5EF4-FFF2-40B4-BE49-F238E27FC236}">
                <a16:creationId xmlns:a16="http://schemas.microsoft.com/office/drawing/2014/main" id="{CDE33119-696C-4899-9DF2-736B89C2C8E5}"/>
              </a:ext>
            </a:extLst>
          </p:cNvPr>
          <p:cNvSpPr txBox="1"/>
          <p:nvPr/>
        </p:nvSpPr>
        <p:spPr>
          <a:xfrm>
            <a:off x="128839" y="3147752"/>
            <a:ext cx="7109639" cy="1338828"/>
          </a:xfrm>
          <a:prstGeom prst="rect">
            <a:avLst/>
          </a:prstGeom>
          <a:noFill/>
        </p:spPr>
        <p:txBody>
          <a:bodyPr wrap="none" rtlCol="0">
            <a:spAutoFit/>
          </a:bodyPr>
          <a:lstStyle/>
          <a:p>
            <a:pPr>
              <a:lnSpc>
                <a:spcPct val="150000"/>
              </a:lnSpc>
            </a:pPr>
            <a:r>
              <a:rPr kumimoji="1" lang="ja-JP" altLang="en-US" dirty="0"/>
              <a:t>（⑭　　　　　　　）：金属元素のみの結合</a:t>
            </a:r>
            <a:endParaRPr kumimoji="1" lang="en-US" altLang="ja-JP" dirty="0"/>
          </a:p>
          <a:p>
            <a:pPr>
              <a:lnSpc>
                <a:spcPct val="150000"/>
              </a:lnSpc>
            </a:pPr>
            <a:r>
              <a:rPr kumimoji="1" lang="ja-JP" altLang="en-US" dirty="0"/>
              <a:t>（⑮　　　　　　　）：金属元素　＋　非金属元素　による結合</a:t>
            </a:r>
          </a:p>
          <a:p>
            <a:pPr>
              <a:lnSpc>
                <a:spcPct val="150000"/>
              </a:lnSpc>
            </a:pPr>
            <a:r>
              <a:rPr kumimoji="1" lang="ja-JP" altLang="en-US" dirty="0"/>
              <a:t>（⑯　　　　　　　）：非金属元素　＋　非金属元素　による結合</a:t>
            </a:r>
          </a:p>
        </p:txBody>
      </p:sp>
      <p:sp>
        <p:nvSpPr>
          <p:cNvPr id="59" name="テキスト ボックス 58">
            <a:extLst>
              <a:ext uri="{FF2B5EF4-FFF2-40B4-BE49-F238E27FC236}">
                <a16:creationId xmlns:a16="http://schemas.microsoft.com/office/drawing/2014/main" id="{8B04378C-789C-4541-932D-84A9DE84EE7C}"/>
              </a:ext>
            </a:extLst>
          </p:cNvPr>
          <p:cNvSpPr txBox="1"/>
          <p:nvPr/>
        </p:nvSpPr>
        <p:spPr>
          <a:xfrm>
            <a:off x="134540" y="2778420"/>
            <a:ext cx="2192358" cy="369332"/>
          </a:xfrm>
          <a:prstGeom prst="rect">
            <a:avLst/>
          </a:prstGeom>
          <a:noFill/>
        </p:spPr>
        <p:txBody>
          <a:bodyPr wrap="square" rtlCol="0">
            <a:spAutoFit/>
          </a:bodyPr>
          <a:lstStyle/>
          <a:p>
            <a:r>
              <a:rPr kumimoji="1" lang="ja-JP" altLang="en-US" b="1" u="sng" dirty="0"/>
              <a:t>□化学結合の整理</a:t>
            </a:r>
          </a:p>
        </p:txBody>
      </p:sp>
      <p:sp>
        <p:nvSpPr>
          <p:cNvPr id="10" name="テキスト ボックス 9">
            <a:extLst>
              <a:ext uri="{FF2B5EF4-FFF2-40B4-BE49-F238E27FC236}">
                <a16:creationId xmlns:a16="http://schemas.microsoft.com/office/drawing/2014/main" id="{EA483637-3F7A-4169-B036-5A4DC18660D6}"/>
              </a:ext>
            </a:extLst>
          </p:cNvPr>
          <p:cNvSpPr txBox="1"/>
          <p:nvPr/>
        </p:nvSpPr>
        <p:spPr>
          <a:xfrm>
            <a:off x="6651181" y="4660351"/>
            <a:ext cx="2257688" cy="596876"/>
          </a:xfrm>
          <a:prstGeom prst="rect">
            <a:avLst/>
          </a:prstGeom>
          <a:noFill/>
          <a:ln>
            <a:solidFill>
              <a:schemeClr val="tx1"/>
            </a:solidFill>
          </a:ln>
        </p:spPr>
        <p:txBody>
          <a:bodyPr wrap="square" rtlCol="0">
            <a:spAutoFit/>
          </a:bodyPr>
          <a:lstStyle/>
          <a:p>
            <a:r>
              <a:rPr kumimoji="1" lang="ja-JP" altLang="en-US" b="1" dirty="0"/>
              <a:t>グループ課題</a:t>
            </a:r>
            <a:endParaRPr kumimoji="1" lang="en-US" altLang="ja-JP" b="1" dirty="0"/>
          </a:p>
          <a:p>
            <a:r>
              <a:rPr kumimoji="1" lang="ja-JP" altLang="en-US" b="1" dirty="0"/>
              <a:t>標準時間５～１０分</a:t>
            </a:r>
          </a:p>
        </p:txBody>
      </p:sp>
      <p:sp>
        <p:nvSpPr>
          <p:cNvPr id="11" name="正方形/長方形 10">
            <a:extLst>
              <a:ext uri="{FF2B5EF4-FFF2-40B4-BE49-F238E27FC236}">
                <a16:creationId xmlns:a16="http://schemas.microsoft.com/office/drawing/2014/main" id="{E88A4509-B3E8-4DA7-BB70-BDC30CBF7481}"/>
              </a:ext>
            </a:extLst>
          </p:cNvPr>
          <p:cNvSpPr/>
          <p:nvPr/>
        </p:nvSpPr>
        <p:spPr>
          <a:xfrm>
            <a:off x="109096" y="4653986"/>
            <a:ext cx="7889756" cy="646331"/>
          </a:xfrm>
          <a:prstGeom prst="rect">
            <a:avLst/>
          </a:prstGeom>
        </p:spPr>
        <p:txBody>
          <a:bodyPr wrap="square">
            <a:spAutoFit/>
          </a:bodyPr>
          <a:lstStyle/>
          <a:p>
            <a:pPr marL="152400" indent="-152400" algn="just">
              <a:spcAft>
                <a:spcPts val="0"/>
              </a:spcAft>
            </a:pPr>
            <a:r>
              <a:rPr lang="ja-JP" altLang="en-US"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問題．</a:t>
            </a: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次の文（　）内の</a:t>
            </a:r>
            <a:r>
              <a:rPr lang="en-US"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kern="100" dirty="0" err="1">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に当てはまる語句の組合せ</a:t>
            </a:r>
            <a:endParaRPr lang="en-US"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52400" indent="-152400" algn="just">
              <a:spcAft>
                <a:spcPts val="0"/>
              </a:spcAft>
            </a:pP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として正しいものはどれか。</a:t>
            </a:r>
            <a:endParaRPr lang="ja-JP"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E88A4509-B3E8-4DA7-BB70-BDC30CBF7481}"/>
              </a:ext>
            </a:extLst>
          </p:cNvPr>
          <p:cNvSpPr/>
          <p:nvPr/>
        </p:nvSpPr>
        <p:spPr>
          <a:xfrm>
            <a:off x="151055" y="5440535"/>
            <a:ext cx="8757813" cy="646331"/>
          </a:xfrm>
          <a:prstGeom prst="rect">
            <a:avLst/>
          </a:prstGeom>
        </p:spPr>
        <p:txBody>
          <a:bodyPr wrap="square">
            <a:spAutoFit/>
          </a:bodyPr>
          <a:lstStyle/>
          <a:p>
            <a:pPr algn="just">
              <a:spcAft>
                <a:spcPts val="0"/>
              </a:spcAft>
            </a:pPr>
            <a:r>
              <a:rPr lang="ja-JP" altLang="en-US"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物体と熱源との間に流体が存在するとき、流体は一般に温度が高くなると比重が小さくなるため上方に移動し、これにより熱が伝わる。この現象を熱の（</a:t>
            </a:r>
            <a:r>
              <a:rPr lang="en-US" altLang="ja-JP"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）という。</a:t>
            </a:r>
            <a:endParaRPr lang="ja-JP"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E88A4509-B3E8-4DA7-BB70-BDC30CBF7481}"/>
              </a:ext>
            </a:extLst>
          </p:cNvPr>
          <p:cNvSpPr/>
          <p:nvPr/>
        </p:nvSpPr>
        <p:spPr>
          <a:xfrm>
            <a:off x="164909" y="6188690"/>
            <a:ext cx="8757813" cy="646331"/>
          </a:xfrm>
          <a:prstGeom prst="rect">
            <a:avLst/>
          </a:prstGeom>
        </p:spPr>
        <p:txBody>
          <a:bodyPr wrap="square">
            <a:spAutoFit/>
          </a:bodyPr>
          <a:lstStyle/>
          <a:p>
            <a:pPr algn="just">
              <a:spcAft>
                <a:spcPts val="0"/>
              </a:spcAft>
            </a:pPr>
            <a:r>
              <a:rPr lang="ja-JP" altLang="en-US"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しかし、物体と熱源との間に何もない真空の状態でも熱は伝わる。太陽により地上の物体が暖められるのはこの例であり、この現象を熱の（</a:t>
            </a:r>
            <a:r>
              <a:rPr lang="en-US" altLang="ja-JP"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lang="ja-JP" altLang="en-US"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）という。</a:t>
            </a:r>
            <a:endParaRPr lang="ja-JP"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4452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直線コネクタ 120">
            <a:extLst>
              <a:ext uri="{FF2B5EF4-FFF2-40B4-BE49-F238E27FC236}">
                <a16:creationId xmlns:a16="http://schemas.microsoft.com/office/drawing/2014/main" id="{DD2289EC-EE7E-4177-B420-B0C6687F20D0}"/>
              </a:ext>
            </a:extLst>
          </p:cNvPr>
          <p:cNvCxnSpPr/>
          <p:nvPr/>
        </p:nvCxnSpPr>
        <p:spPr>
          <a:xfrm>
            <a:off x="-15257" y="6832872"/>
            <a:ext cx="91531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031DF0A8-23F5-457E-B068-B3DA1EF07BEF}"/>
              </a:ext>
            </a:extLst>
          </p:cNvPr>
          <p:cNvSpPr txBox="1"/>
          <p:nvPr/>
        </p:nvSpPr>
        <p:spPr>
          <a:xfrm>
            <a:off x="173255" y="5581575"/>
            <a:ext cx="8735614" cy="1200329"/>
          </a:xfrm>
          <a:prstGeom prst="rect">
            <a:avLst/>
          </a:prstGeom>
          <a:noFill/>
        </p:spPr>
        <p:txBody>
          <a:bodyPr wrap="square" rtlCol="0">
            <a:spAutoFit/>
          </a:bodyPr>
          <a:lstStyle/>
          <a:p>
            <a:pPr>
              <a:lnSpc>
                <a:spcPct val="200000"/>
              </a:lnSpc>
            </a:pPr>
            <a:r>
              <a:rPr kumimoji="1" lang="ja-JP" altLang="en-US" u="sng" dirty="0">
                <a:latin typeface="HG丸ｺﾞｼｯｸM-PRO" panose="020F0600000000000000" pitchFamily="50" charset="-128"/>
                <a:ea typeface="HG丸ｺﾞｼｯｸM-PRO" panose="020F0600000000000000" pitchFamily="50" charset="-128"/>
              </a:rPr>
              <a:t>☝これだけは出来るようになっておこう。</a:t>
            </a:r>
            <a:endParaRPr kumimoji="1" lang="en-US" altLang="ja-JP" u="sng"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１．金属結合の原理を「自由電子」という言葉を使って説明出来るようになろう。</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２．金属結晶の性質を覚えておこう。</a:t>
            </a:r>
          </a:p>
        </p:txBody>
      </p:sp>
      <p:cxnSp>
        <p:nvCxnSpPr>
          <p:cNvPr id="72" name="直線コネクタ 71">
            <a:extLst>
              <a:ext uri="{FF2B5EF4-FFF2-40B4-BE49-F238E27FC236}">
                <a16:creationId xmlns:a16="http://schemas.microsoft.com/office/drawing/2014/main" id="{4E40A2EE-ACB0-4E0D-89EF-35FED7AA00F7}"/>
              </a:ext>
            </a:extLst>
          </p:cNvPr>
          <p:cNvCxnSpPr/>
          <p:nvPr/>
        </p:nvCxnSpPr>
        <p:spPr>
          <a:xfrm>
            <a:off x="-15257" y="5723025"/>
            <a:ext cx="91531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ECECA189-3AF5-478B-B939-9A0C4D6028C6}"/>
              </a:ext>
            </a:extLst>
          </p:cNvPr>
          <p:cNvSpPr/>
          <p:nvPr/>
        </p:nvSpPr>
        <p:spPr>
          <a:xfrm>
            <a:off x="10869" y="1378861"/>
            <a:ext cx="5617063" cy="400110"/>
          </a:xfrm>
          <a:prstGeom prst="rect">
            <a:avLst/>
          </a:prstGeom>
        </p:spPr>
        <p:txBody>
          <a:bodyPr wrap="square">
            <a:spAutoFit/>
          </a:bodyPr>
          <a:lstStyle/>
          <a:p>
            <a:pPr marL="140335" indent="-140335" algn="just">
              <a:spcAft>
                <a:spcPts val="0"/>
              </a:spcAft>
            </a:pPr>
            <a:r>
              <a:rPr lang="ja-JP" altLang="en-US" sz="2000" b="1" kern="100" dirty="0">
                <a:latin typeface="Century" panose="02040604050505020304" pitchFamily="18" charset="0"/>
                <a:ea typeface="HG丸ｺﾞｼｯｸM-PRO" panose="020F0600000000000000" pitchFamily="50" charset="-128"/>
                <a:cs typeface="Times New Roman" panose="02020603050405020304" pitchFamily="18" charset="0"/>
              </a:rPr>
              <a:t>課題：</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次の表を完成させよ。</a:t>
            </a:r>
          </a:p>
        </p:txBody>
      </p:sp>
      <p:graphicFrame>
        <p:nvGraphicFramePr>
          <p:cNvPr id="2" name="表 1"/>
          <p:cNvGraphicFramePr>
            <a:graphicFrameLocks noGrp="1"/>
          </p:cNvGraphicFramePr>
          <p:nvPr>
            <p:extLst>
              <p:ext uri="{D42A27DB-BD31-4B8C-83A1-F6EECF244321}">
                <p14:modId xmlns:p14="http://schemas.microsoft.com/office/powerpoint/2010/main" val="2918023114"/>
              </p:ext>
            </p:extLst>
          </p:nvPr>
        </p:nvGraphicFramePr>
        <p:xfrm>
          <a:off x="173255" y="1818159"/>
          <a:ext cx="8735615" cy="3810000"/>
        </p:xfrm>
        <a:graphic>
          <a:graphicData uri="http://schemas.openxmlformats.org/drawingml/2006/table">
            <a:tbl>
              <a:tblPr firstRow="1" bandRow="1">
                <a:tableStyleId>{5C22544A-7EE6-4342-B048-85BDC9FD1C3A}</a:tableStyleId>
              </a:tblPr>
              <a:tblGrid>
                <a:gridCol w="1420414">
                  <a:extLst>
                    <a:ext uri="{9D8B030D-6E8A-4147-A177-3AD203B41FA5}">
                      <a16:colId xmlns:a16="http://schemas.microsoft.com/office/drawing/2014/main" val="4254021010"/>
                    </a:ext>
                  </a:extLst>
                </a:gridCol>
                <a:gridCol w="1737360">
                  <a:extLst>
                    <a:ext uri="{9D8B030D-6E8A-4147-A177-3AD203B41FA5}">
                      <a16:colId xmlns:a16="http://schemas.microsoft.com/office/drawing/2014/main" val="4171079351"/>
                    </a:ext>
                  </a:extLst>
                </a:gridCol>
                <a:gridCol w="1750422">
                  <a:extLst>
                    <a:ext uri="{9D8B030D-6E8A-4147-A177-3AD203B41FA5}">
                      <a16:colId xmlns:a16="http://schemas.microsoft.com/office/drawing/2014/main" val="1363338654"/>
                    </a:ext>
                  </a:extLst>
                </a:gridCol>
                <a:gridCol w="2155372">
                  <a:extLst>
                    <a:ext uri="{9D8B030D-6E8A-4147-A177-3AD203B41FA5}">
                      <a16:colId xmlns:a16="http://schemas.microsoft.com/office/drawing/2014/main" val="1875641645"/>
                    </a:ext>
                  </a:extLst>
                </a:gridCol>
                <a:gridCol w="1672047">
                  <a:extLst>
                    <a:ext uri="{9D8B030D-6E8A-4147-A177-3AD203B41FA5}">
                      <a16:colId xmlns:a16="http://schemas.microsoft.com/office/drawing/2014/main" val="4155118303"/>
                    </a:ext>
                  </a:extLst>
                </a:gridCol>
              </a:tblGrid>
              <a:tr h="1068511">
                <a:tc>
                  <a:txBody>
                    <a:bodyPr/>
                    <a:lstStyle/>
                    <a:p>
                      <a:pPr algn="ctr"/>
                      <a:endParaRPr kumimoji="1" lang="ja-JP" altLang="en-US" b="0" dirty="0">
                        <a:solidFill>
                          <a:schemeClr val="tx1"/>
                        </a:solidFill>
                        <a:latin typeface="AR P丸ゴシック体E" panose="020F0900000000000000" pitchFamily="50" charset="-128"/>
                        <a:ea typeface="AR P丸ゴシック体E" panose="020F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1" dirty="0">
                          <a:solidFill>
                            <a:schemeClr val="tx1"/>
                          </a:solidFill>
                          <a:latin typeface="AR P丸ゴシック体E" panose="020F0900000000000000" pitchFamily="50" charset="-128"/>
                          <a:ea typeface="AR P丸ゴシック体E" panose="020F0900000000000000" pitchFamily="50" charset="-128"/>
                        </a:rPr>
                        <a:t>金属結晶</a:t>
                      </a:r>
                      <a:endParaRPr kumimoji="1" lang="en-US" altLang="ja-JP" b="1"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en-US" altLang="ja-JP" b="0"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en-US" altLang="ja-JP" b="0"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en-US" altLang="ja-JP" b="0"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en-US" altLang="ja-JP" b="0" dirty="0">
                        <a:solidFill>
                          <a:schemeClr val="tx1"/>
                        </a:solidFill>
                        <a:latin typeface="AR P丸ゴシック体E" panose="020F0900000000000000" pitchFamily="50" charset="-128"/>
                        <a:ea typeface="AR P丸ゴシック体E" panose="020F0900000000000000" pitchFamily="50" charset="-128"/>
                      </a:endParaRPr>
                    </a:p>
                    <a:p>
                      <a:pPr algn="ctr"/>
                      <a:endParaRPr kumimoji="1" lang="ja-JP" altLang="en-US" b="0" dirty="0">
                        <a:solidFill>
                          <a:schemeClr val="tx1"/>
                        </a:solidFill>
                        <a:latin typeface="AR P丸ゴシック体E" panose="020F0900000000000000" pitchFamily="50" charset="-128"/>
                        <a:ea typeface="AR P丸ゴシック体E" panose="020F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1" dirty="0">
                          <a:solidFill>
                            <a:schemeClr val="tx1"/>
                          </a:solidFill>
                          <a:latin typeface="AR P丸ゴシック体E" panose="020F0900000000000000" pitchFamily="50" charset="-128"/>
                          <a:ea typeface="AR P丸ゴシック体E" panose="020F0900000000000000" pitchFamily="50" charset="-128"/>
                        </a:rPr>
                        <a:t>イオン結晶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1" dirty="0">
                          <a:solidFill>
                            <a:schemeClr val="tx1"/>
                          </a:solidFill>
                          <a:latin typeface="AR P丸ゴシック体E" panose="020F0900000000000000" pitchFamily="50" charset="-128"/>
                          <a:ea typeface="AR P丸ゴシック体E" panose="020F0900000000000000" pitchFamily="50" charset="-128"/>
                        </a:rPr>
                        <a:t>共有結合の結晶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1" dirty="0">
                          <a:solidFill>
                            <a:schemeClr val="tx1"/>
                          </a:solidFill>
                          <a:latin typeface="AR P丸ゴシック体E" panose="020F0900000000000000" pitchFamily="50" charset="-128"/>
                          <a:ea typeface="AR P丸ゴシック体E" panose="020F0900000000000000" pitchFamily="50" charset="-128"/>
                        </a:rPr>
                        <a:t>分子結晶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124488"/>
                  </a:ext>
                </a:extLst>
              </a:tr>
              <a:tr h="360050">
                <a:tc>
                  <a:txBody>
                    <a:bodyPr/>
                    <a:lstStyle/>
                    <a:p>
                      <a:pPr algn="ctr"/>
                      <a:r>
                        <a:rPr kumimoji="1" lang="ja-JP" altLang="en-US" b="0" dirty="0">
                          <a:solidFill>
                            <a:schemeClr val="tx1"/>
                          </a:solidFill>
                          <a:latin typeface="AR P丸ゴシック体E" panose="020F0900000000000000" pitchFamily="50" charset="-128"/>
                          <a:ea typeface="AR P丸ゴシック体E" panose="020F0900000000000000" pitchFamily="50" charset="-128"/>
                        </a:rPr>
                        <a:t>結合の種類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189598"/>
                  </a:ext>
                </a:extLst>
              </a:tr>
              <a:tr h="333924">
                <a:tc>
                  <a:txBody>
                    <a:bodyPr/>
                    <a:lstStyle/>
                    <a:p>
                      <a:pPr algn="ctr"/>
                      <a:r>
                        <a:rPr kumimoji="1" lang="ja-JP" altLang="en-US" b="0" dirty="0">
                          <a:solidFill>
                            <a:schemeClr val="tx1"/>
                          </a:solidFill>
                          <a:latin typeface="AR P丸ゴシック体E" panose="020F0900000000000000" pitchFamily="50" charset="-128"/>
                          <a:ea typeface="AR P丸ゴシック体E" panose="020F0900000000000000" pitchFamily="50" charset="-128"/>
                        </a:rPr>
                        <a:t>構成粒子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9953176"/>
                  </a:ext>
                </a:extLst>
              </a:tr>
              <a:tr h="619058">
                <a:tc>
                  <a:txBody>
                    <a:bodyPr/>
                    <a:lstStyle/>
                    <a:p>
                      <a:pPr algn="ctr"/>
                      <a:r>
                        <a:rPr kumimoji="1" lang="ja-JP" altLang="en-US" b="0" dirty="0">
                          <a:solidFill>
                            <a:schemeClr val="tx1"/>
                          </a:solidFill>
                          <a:latin typeface="AR P丸ゴシック体E" panose="020F0900000000000000" pitchFamily="50" charset="-128"/>
                          <a:ea typeface="AR P丸ゴシック体E" panose="020F0900000000000000" pitchFamily="50" charset="-128"/>
                        </a:rPr>
                        <a:t>電気伝導性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0" dirty="0">
                          <a:solidFill>
                            <a:schemeClr val="tx1"/>
                          </a:solidFill>
                        </a:rPr>
                        <a:t>無し</a:t>
                      </a:r>
                      <a:endParaRPr kumimoji="1" lang="en-US" altLang="ja-JP" b="0" dirty="0">
                        <a:solidFill>
                          <a:schemeClr val="tx1"/>
                        </a:solidFill>
                      </a:endParaRPr>
                    </a:p>
                    <a:p>
                      <a:r>
                        <a:rPr kumimoji="1" lang="en-US" altLang="ja-JP" sz="1200" b="0" dirty="0">
                          <a:solidFill>
                            <a:schemeClr val="tx1"/>
                          </a:solidFill>
                        </a:rPr>
                        <a:t>※</a:t>
                      </a:r>
                      <a:r>
                        <a:rPr kumimoji="1" lang="en-US" altLang="ja-JP" sz="2000" b="0" dirty="0">
                          <a:solidFill>
                            <a:schemeClr val="tx1"/>
                          </a:solidFill>
                        </a:rPr>
                        <a:t>(</a:t>
                      </a:r>
                      <a:r>
                        <a:rPr kumimoji="1" lang="ja-JP" altLang="en-US" sz="1600" b="0" dirty="0">
                          <a:solidFill>
                            <a:schemeClr val="tx1"/>
                          </a:solidFill>
                        </a:rPr>
                        <a:t>　　  　</a:t>
                      </a:r>
                      <a:r>
                        <a:rPr kumimoji="1" lang="en-US" altLang="ja-JP" sz="2000" b="0" dirty="0">
                          <a:solidFill>
                            <a:schemeClr val="tx1"/>
                          </a:solidFill>
                        </a:rPr>
                        <a:t>)</a:t>
                      </a:r>
                      <a:r>
                        <a:rPr kumimoji="1" lang="ja-JP" altLang="en-US" sz="1400" b="0" dirty="0">
                          <a:solidFill>
                            <a:schemeClr val="tx1"/>
                          </a:solidFill>
                        </a:rPr>
                        <a:t>は有り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886304"/>
                  </a:ext>
                </a:extLst>
              </a:tr>
              <a:tr h="619058">
                <a:tc>
                  <a:txBody>
                    <a:bodyPr/>
                    <a:lstStyle/>
                    <a:p>
                      <a:pPr algn="ctr"/>
                      <a:r>
                        <a:rPr kumimoji="1" lang="ja-JP" altLang="en-US" b="0" dirty="0">
                          <a:solidFill>
                            <a:schemeClr val="tx1"/>
                          </a:solidFill>
                          <a:latin typeface="AR P丸ゴシック体E" panose="020F0900000000000000" pitchFamily="50" charset="-128"/>
                          <a:ea typeface="AR P丸ゴシック体E" panose="020F0900000000000000" pitchFamily="50" charset="-128"/>
                        </a:rPr>
                        <a:t>機械的性質</a:t>
                      </a:r>
                      <a:endParaRPr kumimoji="1" lang="en-US" altLang="ja-JP" b="0" dirty="0">
                        <a:solidFill>
                          <a:schemeClr val="tx1"/>
                        </a:solidFill>
                        <a:latin typeface="AR P丸ゴシック体E" panose="020F0900000000000000" pitchFamily="50" charset="-128"/>
                        <a:ea typeface="AR P丸ゴシック体E" panose="020F0900000000000000" pitchFamily="50" charset="-128"/>
                      </a:endParaRPr>
                    </a:p>
                    <a:p>
                      <a:pPr algn="ctr"/>
                      <a:r>
                        <a:rPr kumimoji="1" lang="en-US" altLang="ja-JP" sz="1100" b="0" dirty="0">
                          <a:solidFill>
                            <a:schemeClr val="tx1"/>
                          </a:solidFill>
                          <a:latin typeface="AR P丸ゴシック体E" panose="020F0900000000000000" pitchFamily="50" charset="-128"/>
                          <a:ea typeface="AR P丸ゴシック体E" panose="020F0900000000000000" pitchFamily="50" charset="-128"/>
                        </a:rPr>
                        <a:t>(</a:t>
                      </a:r>
                      <a:r>
                        <a:rPr kumimoji="1" lang="ja-JP" altLang="en-US" sz="1100" b="0" dirty="0">
                          <a:solidFill>
                            <a:schemeClr val="tx1"/>
                          </a:solidFill>
                          <a:latin typeface="AR P丸ゴシック体E" panose="020F0900000000000000" pitchFamily="50" charset="-128"/>
                          <a:ea typeface="AR P丸ゴシック体E" panose="020F0900000000000000" pitchFamily="50" charset="-128"/>
                        </a:rPr>
                        <a:t>硬さや伸縮性など</a:t>
                      </a:r>
                      <a:r>
                        <a:rPr kumimoji="1" lang="en-US" altLang="ja-JP" sz="1100" b="0" dirty="0">
                          <a:solidFill>
                            <a:schemeClr val="tx1"/>
                          </a:solidFill>
                          <a:latin typeface="AR P丸ゴシック体E" panose="020F0900000000000000" pitchFamily="50" charset="-128"/>
                          <a:ea typeface="AR P丸ゴシック体E" panose="020F0900000000000000" pitchFamily="50" charset="-128"/>
                        </a:rPr>
                        <a:t>)</a:t>
                      </a:r>
                      <a:endParaRPr kumimoji="1" lang="ja-JP" altLang="en-US" sz="1100" b="0" dirty="0">
                        <a:solidFill>
                          <a:schemeClr val="tx1"/>
                        </a:solidFill>
                        <a:latin typeface="AR P丸ゴシック体E" panose="020F0900000000000000" pitchFamily="50" charset="-128"/>
                        <a:ea typeface="AR P丸ゴシック体E" panose="020F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rPr>
                        <a:t>※</a:t>
                      </a:r>
                      <a:r>
                        <a:rPr kumimoji="1" lang="en-US" altLang="ja-JP" sz="2000" b="0" dirty="0">
                          <a:solidFill>
                            <a:schemeClr val="tx1"/>
                          </a:solidFill>
                        </a:rPr>
                        <a:t>(</a:t>
                      </a:r>
                      <a:r>
                        <a:rPr kumimoji="1" lang="ja-JP" altLang="en-US" sz="1600" b="0" dirty="0">
                          <a:solidFill>
                            <a:schemeClr val="tx1"/>
                          </a:solidFill>
                        </a:rPr>
                        <a:t>　　  　</a:t>
                      </a:r>
                      <a:r>
                        <a:rPr kumimoji="1" lang="en-US" altLang="ja-JP" sz="2000" b="0" dirty="0">
                          <a:solidFill>
                            <a:schemeClr val="tx1"/>
                          </a:solidFill>
                        </a:rPr>
                        <a:t>)</a:t>
                      </a:r>
                      <a:r>
                        <a:rPr kumimoji="1" lang="ja-JP" altLang="en-US" sz="1400" b="0" dirty="0">
                          <a:solidFill>
                            <a:schemeClr val="tx1"/>
                          </a:solidFill>
                        </a:rPr>
                        <a:t>は軟らかい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293757"/>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547188541"/>
              </p:ext>
            </p:extLst>
          </p:nvPr>
        </p:nvGraphicFramePr>
        <p:xfrm>
          <a:off x="173255" y="1507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25937442"/>
                    </a:ext>
                  </a:extLst>
                </a:gridCol>
                <a:gridCol w="3048000">
                  <a:extLst>
                    <a:ext uri="{9D8B030D-6E8A-4147-A177-3AD203B41FA5}">
                      <a16:colId xmlns:a16="http://schemas.microsoft.com/office/drawing/2014/main" val="4072118713"/>
                    </a:ext>
                  </a:extLst>
                </a:gridCol>
              </a:tblGrid>
              <a:tr h="370840">
                <a:tc>
                  <a:txBody>
                    <a:bodyPr/>
                    <a:lstStyle/>
                    <a:p>
                      <a:r>
                        <a:rPr kumimoji="1" lang="ja-JP" altLang="en-US" b="0" dirty="0">
                          <a:solidFill>
                            <a:schemeClr val="tx1"/>
                          </a:solidFill>
                          <a:latin typeface="AR P丸ゴシック体E" panose="020F0900000000000000" pitchFamily="50" charset="-128"/>
                          <a:ea typeface="AR P丸ゴシック体E" panose="020F0900000000000000" pitchFamily="50" charset="-128"/>
                        </a:rPr>
                        <a:t>（１）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A</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：対流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B:</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伝導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AR P丸ゴシック体E" panose="020F0900000000000000" pitchFamily="50" charset="-128"/>
                          <a:ea typeface="AR P丸ゴシック体E" panose="020F0900000000000000" pitchFamily="50" charset="-128"/>
                        </a:rPr>
                        <a:t>（４）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A</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：対流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B:</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放射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64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AR P丸ゴシック体E" panose="020F0900000000000000" pitchFamily="50" charset="-128"/>
                          <a:ea typeface="AR P丸ゴシック体E" panose="020F0900000000000000" pitchFamily="50" charset="-128"/>
                        </a:rPr>
                        <a:t>（２）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A</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：伝導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B:</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放射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AR P丸ゴシック体E" panose="020F0900000000000000" pitchFamily="50" charset="-128"/>
                          <a:ea typeface="AR P丸ゴシック体E" panose="020F0900000000000000" pitchFamily="50" charset="-128"/>
                        </a:rPr>
                        <a:t>（５）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A</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：放射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B:</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伝導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9336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AR P丸ゴシック体E" panose="020F0900000000000000" pitchFamily="50" charset="-128"/>
                          <a:ea typeface="AR P丸ゴシック体E" panose="020F0900000000000000" pitchFamily="50" charset="-128"/>
                        </a:rPr>
                        <a:t>（３）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A</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：伝導　</a:t>
                      </a:r>
                      <a:r>
                        <a:rPr kumimoji="1" lang="en-US" altLang="ja-JP" b="0" dirty="0">
                          <a:solidFill>
                            <a:schemeClr val="tx1"/>
                          </a:solidFill>
                          <a:latin typeface="AR P丸ゴシック体E" panose="020F0900000000000000" pitchFamily="50" charset="-128"/>
                          <a:ea typeface="AR P丸ゴシック体E" panose="020F0900000000000000" pitchFamily="50" charset="-128"/>
                        </a:rPr>
                        <a:t>B:</a:t>
                      </a:r>
                      <a:r>
                        <a:rPr kumimoji="1" lang="ja-JP" altLang="en-US" b="0" dirty="0">
                          <a:solidFill>
                            <a:schemeClr val="tx1"/>
                          </a:solidFill>
                          <a:latin typeface="AR P丸ゴシック体E" panose="020F0900000000000000" pitchFamily="50" charset="-128"/>
                          <a:ea typeface="AR P丸ゴシック体E" panose="020F0900000000000000" pitchFamily="50" charset="-128"/>
                        </a:rPr>
                        <a:t>対流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latin typeface="AR P丸ゴシック体E" panose="020F0900000000000000" pitchFamily="50" charset="-128"/>
                        <a:ea typeface="AR P丸ゴシック体E" panose="020F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525426"/>
                  </a:ext>
                </a:extLst>
              </a:tr>
            </a:tbl>
          </a:graphicData>
        </a:graphic>
      </p:graphicFrame>
      <p:sp>
        <p:nvSpPr>
          <p:cNvPr id="10" name="正方形/長方形 9">
            <a:extLst>
              <a:ext uri="{FF2B5EF4-FFF2-40B4-BE49-F238E27FC236}">
                <a16:creationId xmlns:a16="http://schemas.microsoft.com/office/drawing/2014/main" id="{E88A4509-B3E8-4DA7-BB70-BDC30CBF7481}"/>
              </a:ext>
            </a:extLst>
          </p:cNvPr>
          <p:cNvSpPr/>
          <p:nvPr/>
        </p:nvSpPr>
        <p:spPr>
          <a:xfrm>
            <a:off x="6528248" y="893078"/>
            <a:ext cx="1985304" cy="369332"/>
          </a:xfrm>
          <a:prstGeom prst="rect">
            <a:avLst/>
          </a:prstGeom>
        </p:spPr>
        <p:txBody>
          <a:bodyPr wrap="square">
            <a:spAutoFit/>
          </a:bodyPr>
          <a:lstStyle/>
          <a:p>
            <a:pPr marL="152400" indent="-152400" algn="just">
              <a:spcAft>
                <a:spcPts val="0"/>
              </a:spcAft>
            </a:pPr>
            <a:r>
              <a:rPr lang="ja-JP" altLang="en-US"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（答）　　　　　　</a:t>
            </a:r>
            <a:endParaRPr lang="ja-JP" altLang="ja-JP"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11" name="直線コネクタ 10"/>
          <p:cNvCxnSpPr/>
          <p:nvPr/>
        </p:nvCxnSpPr>
        <p:spPr>
          <a:xfrm flipV="1">
            <a:off x="6679258" y="1226387"/>
            <a:ext cx="2023176" cy="5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stretch>
            <a:fillRect/>
          </a:stretch>
        </p:blipFill>
        <p:spPr>
          <a:xfrm>
            <a:off x="3574473" y="2295918"/>
            <a:ext cx="1229942" cy="1185798"/>
          </a:xfrm>
          <a:prstGeom prst="rect">
            <a:avLst/>
          </a:prstGeom>
          <a:effectLst>
            <a:softEdge rad="31750"/>
          </a:effectLst>
        </p:spPr>
      </p:pic>
      <p:pic>
        <p:nvPicPr>
          <p:cNvPr id="5" name="図 4">
            <a:extLst>
              <a:ext uri="{FF2B5EF4-FFF2-40B4-BE49-F238E27FC236}">
                <a16:creationId xmlns:a16="http://schemas.microsoft.com/office/drawing/2014/main" id="{BA4AC66E-93AF-489B-BFAA-CD79B6ACD9C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714023" y="2323790"/>
            <a:ext cx="1502350" cy="1125562"/>
          </a:xfrm>
          <a:prstGeom prst="rect">
            <a:avLst/>
          </a:prstGeom>
          <a:effectLst>
            <a:softEdge rad="31750"/>
          </a:effectLst>
        </p:spPr>
      </p:pic>
      <p:pic>
        <p:nvPicPr>
          <p:cNvPr id="7" name="図 6">
            <a:extLst>
              <a:ext uri="{FF2B5EF4-FFF2-40B4-BE49-F238E27FC236}">
                <a16:creationId xmlns:a16="http://schemas.microsoft.com/office/drawing/2014/main" id="{BFC55651-3236-4669-9B56-C7F7D83C5F6E}"/>
              </a:ext>
            </a:extLst>
          </p:cNvPr>
          <p:cNvPicPr>
            <a:picLocks noChangeAspect="1"/>
          </p:cNvPicPr>
          <p:nvPr/>
        </p:nvPicPr>
        <p:blipFill>
          <a:blip r:embed="rId5"/>
          <a:stretch>
            <a:fillRect/>
          </a:stretch>
        </p:blipFill>
        <p:spPr>
          <a:xfrm>
            <a:off x="5456874" y="2254577"/>
            <a:ext cx="1373582" cy="1228062"/>
          </a:xfrm>
          <a:prstGeom prst="rect">
            <a:avLst/>
          </a:prstGeom>
        </p:spPr>
      </p:pic>
      <p:pic>
        <p:nvPicPr>
          <p:cNvPr id="8" name="図 7">
            <a:extLst>
              <a:ext uri="{FF2B5EF4-FFF2-40B4-BE49-F238E27FC236}">
                <a16:creationId xmlns:a16="http://schemas.microsoft.com/office/drawing/2014/main" id="{2C093CBF-8E95-4CDA-9CAA-A2BD9E7B8AC0}"/>
              </a:ext>
            </a:extLst>
          </p:cNvPr>
          <p:cNvPicPr>
            <a:picLocks noChangeAspect="1"/>
          </p:cNvPicPr>
          <p:nvPr/>
        </p:nvPicPr>
        <p:blipFill rotWithShape="1">
          <a:blip r:embed="rId6"/>
          <a:srcRect l="7849" t="7872" r="5884" b="11114"/>
          <a:stretch/>
        </p:blipFill>
        <p:spPr>
          <a:xfrm>
            <a:off x="7299462" y="2249020"/>
            <a:ext cx="1588015" cy="1279548"/>
          </a:xfrm>
          <a:prstGeom prst="rect">
            <a:avLst/>
          </a:prstGeom>
          <a:effectLst>
            <a:softEdge rad="63500"/>
          </a:effectLst>
        </p:spPr>
      </p:pic>
    </p:spTree>
    <p:extLst>
      <p:ext uri="{BB962C8B-B14F-4D97-AF65-F5344CB8AC3E}">
        <p14:creationId xmlns:p14="http://schemas.microsoft.com/office/powerpoint/2010/main" val="529374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1570</TotalTime>
  <Words>352</Words>
  <Application>Microsoft Office PowerPoint</Application>
  <PresentationFormat>画面に合わせる (4:3)</PresentationFormat>
  <Paragraphs>74</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AR P丸ゴシック体E</vt:lpstr>
      <vt:lpstr>HG丸ｺﾞｼｯｸM-PRO</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正則 古野</dc:creator>
  <cp:lastModifiedBy>正則 古野</cp:lastModifiedBy>
  <cp:revision>123</cp:revision>
  <dcterms:created xsi:type="dcterms:W3CDTF">2019-06-08T05:30:07Z</dcterms:created>
  <dcterms:modified xsi:type="dcterms:W3CDTF">2019-07-31T09:13:38Z</dcterms:modified>
</cp:coreProperties>
</file>