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24" r:id="rId4"/>
    <p:sldId id="322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0" y="11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8" tIns="44113" rIns="88228" bIns="44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7"/>
            <a:ext cx="5680075" cy="4605338"/>
          </a:xfrm>
          <a:prstGeom prst="rect">
            <a:avLst/>
          </a:prstGeom>
        </p:spPr>
        <p:txBody>
          <a:bodyPr vert="horz" lIns="88228" tIns="44113" rIns="88228" bIns="44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7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0" y="9721857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4800" y="107340"/>
            <a:ext cx="6622326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　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No.4</a:t>
            </a:r>
            <a:r>
              <a:rPr lang="en-US" altLang="ja-JP" dirty="0"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8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≪ </a:t>
            </a:r>
            <a:r>
              <a:rPr lang="ja-JP" altLang="en-US" dirty="0" smtClean="0"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酸性、アルカリ性の定義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8448" y="357531"/>
            <a:ext cx="2069990" cy="605294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P110,111,161</a:t>
            </a:r>
          </a:p>
          <a:p>
            <a:pPr algn="r">
              <a:lnSpc>
                <a:spcPts val="2000"/>
              </a:lnSpc>
            </a:pPr>
            <a:r>
              <a:rPr lang="ja-JP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（酸と塩基）</a:t>
            </a:r>
            <a:endParaRPr kumimoji="1" lang="ja-JP" alt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548680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098346" cy="877595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6" y="1268760"/>
            <a:ext cx="6048674" cy="646331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：酸とアルカリの定義を理解しよう　</a:t>
            </a:r>
            <a:r>
              <a:rPr kumimoji="1" lang="ja-JP" altLang="en-US" dirty="0" smtClean="0"/>
              <a:t>②</a:t>
            </a:r>
            <a:r>
              <a:rPr lang="ja-JP" altLang="en-US" dirty="0" smtClean="0">
                <a:sym typeface="Wingdings" panose="05000000000000000000" pitchFamily="2" charset="2"/>
              </a:rPr>
              <a:t>：センター試験の問題に挑戦しよう　</a:t>
            </a:r>
            <a:r>
              <a:rPr lang="ja-JP" altLang="en-US" dirty="0" smtClean="0"/>
              <a:t>③：イオンからなる物質を覚えよう。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93685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35496" y="1913746"/>
            <a:ext cx="4982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 </a:t>
            </a:r>
            <a:r>
              <a:rPr lang="ja-JP" altLang="en-US" i="1" dirty="0" smtClean="0"/>
              <a:t>酸 ・アルカリ の定義（アレーニウスによる定義）</a:t>
            </a:r>
            <a:endParaRPr lang="en-US" altLang="ja-JP" i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7135" y="2139062"/>
            <a:ext cx="6763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u="sng" dirty="0" smtClean="0"/>
              <a:t>酸とは・・・　　　　　　　　　　　　　　　　　　　　　　　　　　　　　。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ja-JP" altLang="en-US" u="sng" dirty="0"/>
              <a:t>酸</a:t>
            </a:r>
            <a:r>
              <a:rPr lang="ja-JP" altLang="en-US" u="sng" dirty="0" smtClean="0"/>
              <a:t>の定義：　　　　　　　　　　　　　　　　　　　　　　　　　　　　　　　　　　　。</a:t>
            </a:r>
            <a:endParaRPr lang="en-US" altLang="ja-JP" u="sng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3395" y="4113596"/>
            <a:ext cx="8024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u="sng" dirty="0" smtClean="0"/>
              <a:t>アルカリ（塩基）とは・・・　　　　　　　　　　　　　　　　　　　　　　　　　　　　　。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ja-JP" altLang="en-US" u="sng" dirty="0" smtClean="0"/>
              <a:t>アルカリ（塩基）の定義：　　　　　　　　　　　　　　　　　　　　　　　　　　　　　　　　　　　。</a:t>
            </a:r>
            <a:endParaRPr lang="en-US" altLang="ja-JP" u="sng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9645" y="301230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特徴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2045" y="3252083"/>
            <a:ext cx="6641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u="sng" dirty="0" smtClean="0"/>
              <a:t>①青色リトマス紙を　　　　　　　　　　　　　　　　　　　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②亜鉛、マグネシウムなどの金属を溶かし、　　　　　　　　　　　　　。</a:t>
            </a:r>
            <a:endParaRPr kumimoji="1" lang="ja-JP" altLang="en-US" u="sng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9645" y="505800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特徴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2045" y="5420632"/>
            <a:ext cx="7032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u="sng" dirty="0" smtClean="0"/>
              <a:t>①赤色リトマス紙を　　　　　　　　　　　　　　　　　　　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②　　　　　　　　　　　　　　　　　　　　　　　　　　　　　　　　　　　　　　　　　　。</a:t>
            </a:r>
            <a:endParaRPr kumimoji="1" lang="ja-JP" altLang="en-US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00257" y="4485459"/>
            <a:ext cx="566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えんき</a:t>
            </a:r>
            <a:endParaRPr kumimoji="1" lang="ja-JP" altLang="en-US" sz="105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00257" y="4067111"/>
            <a:ext cx="566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えんき</a:t>
            </a:r>
            <a:endParaRPr kumimoji="1" lang="ja-JP" altLang="en-US" sz="105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6351711"/>
            <a:ext cx="4556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u="sng" dirty="0" smtClean="0"/>
              <a:t>※</a:t>
            </a:r>
            <a:r>
              <a:rPr kumimoji="1" lang="en-US" altLang="ja-JP" sz="2400" b="1" i="1" u="sng" dirty="0" smtClean="0"/>
              <a:t>pH </a:t>
            </a:r>
            <a:r>
              <a:rPr kumimoji="1" lang="ja-JP" altLang="en-US" b="1" i="1" u="sng" dirty="0" smtClean="0"/>
              <a:t>： 酸性、アルカリ性の強さを示す数値。</a:t>
            </a:r>
            <a:endParaRPr kumimoji="1" lang="ja-JP" altLang="en-US" sz="1400" b="1" i="1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39544" y="6420294"/>
            <a:ext cx="4466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０</a:t>
            </a:r>
            <a:r>
              <a:rPr lang="ja-JP" altLang="en-US" dirty="0" smtClean="0"/>
              <a:t>～６　酸性、　７　中性　８～１４　アルカリ性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99584" y="6311992"/>
            <a:ext cx="4459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弱い</a:t>
            </a:r>
            <a:endParaRPr kumimoji="1" lang="ja-JP" altLang="en-US" sz="105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593132" y="6311992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強い</a:t>
            </a:r>
            <a:endParaRPr kumimoji="1" lang="ja-JP" altLang="en-US" sz="105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43786" y="6311992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強い</a:t>
            </a:r>
            <a:endParaRPr kumimoji="1" lang="ja-JP" altLang="en-US" sz="10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041767" y="6311992"/>
            <a:ext cx="4459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弱い</a:t>
            </a:r>
            <a:endParaRPr kumimoji="1" lang="ja-JP" altLang="en-US" sz="1050" dirty="0"/>
          </a:p>
        </p:txBody>
      </p:sp>
      <p:pic>
        <p:nvPicPr>
          <p:cNvPr id="23" name="Picture 170" descr="http://upload.wikimedia.org/wikipedia/commons/thumb/5/56/Tesla3.jpg/225px-Tesl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209" y="-50912"/>
            <a:ext cx="1974791" cy="25101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正方形/長方形 32"/>
          <p:cNvSpPr/>
          <p:nvPr/>
        </p:nvSpPr>
        <p:spPr>
          <a:xfrm>
            <a:off x="7202572" y="2420888"/>
            <a:ext cx="928459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ニコラ　　テスラ</a:t>
            </a:r>
            <a:endParaRPr lang="ja-JP" altLang="ja-JP" sz="900" dirty="0"/>
          </a:p>
        </p:txBody>
      </p:sp>
      <p:sp>
        <p:nvSpPr>
          <p:cNvPr id="34" name="正方形/長方形 33"/>
          <p:cNvSpPr/>
          <p:nvPr/>
        </p:nvSpPr>
        <p:spPr>
          <a:xfrm>
            <a:off x="8079949" y="2545184"/>
            <a:ext cx="1104331" cy="20518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tIns="0" bIns="0">
            <a:spAutoFit/>
          </a:bodyPr>
          <a:lstStyle/>
          <a:p>
            <a:pPr algn="r">
              <a:lnSpc>
                <a:spcPts val="1600"/>
              </a:lnSpc>
            </a:pPr>
            <a:r>
              <a:rPr lang="en-US" altLang="ja-JP" sz="1400" dirty="0" smtClean="0"/>
              <a:t>(1856-1943)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6671478" y="2784736"/>
            <a:ext cx="2461774" cy="45140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オーストリア帝国（現クロアチア）</a:t>
            </a:r>
            <a:endParaRPr lang="en-US" altLang="ja-JP" sz="1200" b="1" i="1" dirty="0" smtClean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の電気技師・発明家</a:t>
            </a:r>
            <a:endParaRPr lang="ja-JP" altLang="en-US" sz="1200" b="1" i="1" dirty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749656" y="2491982"/>
            <a:ext cx="1466331" cy="3231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Nikola Tesla</a:t>
            </a:r>
            <a:endParaRPr lang="nl-NL" altLang="ja-JP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-7083" y="-87517"/>
            <a:ext cx="6269665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　次の音楽を聴いて、□の枠内に当てはまる語句を答えよ。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5317" y="272523"/>
            <a:ext cx="5110694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曲：</a:t>
            </a:r>
            <a:r>
              <a:rPr kumimoji="1"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COLORS</a:t>
            </a:r>
            <a:r>
              <a:rPr kumimoji="1"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作詞：とあ　作曲：とあ　歌：初音ミク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8413" y="3140968"/>
            <a:ext cx="6593472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いつまでも　こんなバランスじゃきっと　打ち消せない　なんにも変らない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今の君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に必要なのはどれくらい？　　いつもなら　赤　</a:t>
            </a:r>
            <a:r>
              <a:rPr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なっちゃいそうな言葉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2181" y="2132856"/>
            <a:ext cx="7289175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出逢い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の花に水を　（透きとおるような）　　素敵なご縁をください（期待はしないけど）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さぁ　不安定な　</a:t>
            </a:r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OH</a:t>
            </a:r>
            <a:r>
              <a:rPr kumimoji="1" lang="ja-JP" altLang="en-US" sz="1600" baseline="30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君の</a:t>
            </a:r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alkalinity 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ねぇ　壊れちゃう前に　　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単純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　リトマス　や　ＢＴＢ　</a:t>
            </a:r>
            <a:r>
              <a:rPr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じゃわか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ならい　ｐＨ　教えて欲しいんだ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9512" y="632563"/>
            <a:ext cx="5835252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君からの </a:t>
            </a:r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blue 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でそっけない反応　　少しだけ　うまくいかない最近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僕から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 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blue 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でそっけない返事　そんなことじゃ　傾かない天秤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2181" y="1376324"/>
            <a:ext cx="5569153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いつもより　ちょっと遠くから観察　　いつもより　離れて帰</a:t>
            </a:r>
            <a:r>
              <a:rPr kumimoji="1"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ろっか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少し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ずつ 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 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を開いて実験　　なりたいのは真ん中　７　番目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7536203" y="87805"/>
            <a:ext cx="0" cy="6660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043608" y="716446"/>
            <a:ext cx="44465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 １ 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615789" y="2540396"/>
            <a:ext cx="44465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５ 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43638" y="1051894"/>
            <a:ext cx="44465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２ 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48248" y="1795724"/>
            <a:ext cx="33885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509305" y="1808441"/>
            <a:ext cx="33885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/>
              <a:t>４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959584" y="2864811"/>
            <a:ext cx="4446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８ 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10526" y="2864811"/>
            <a:ext cx="76204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   ６    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046352" y="2864811"/>
            <a:ext cx="55044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 ７  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536961" y="188640"/>
            <a:ext cx="179728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u="sng" dirty="0" smtClean="0"/>
              <a:t>1.</a:t>
            </a:r>
            <a:r>
              <a:rPr lang="ja-JP" altLang="en-US" u="sng" dirty="0" smtClean="0"/>
              <a:t>　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　　　　　　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2.</a:t>
            </a:r>
            <a:r>
              <a:rPr lang="ja-JP" altLang="en-US" u="sng" dirty="0" smtClean="0"/>
              <a:t>　　　　　　　　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3.</a:t>
            </a:r>
            <a:r>
              <a:rPr lang="ja-JP" altLang="en-US" u="sng" dirty="0" smtClean="0"/>
              <a:t>　　　　　　　　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4.</a:t>
            </a:r>
            <a:r>
              <a:rPr lang="ja-JP" altLang="en-US" u="sng" dirty="0" smtClean="0"/>
              <a:t>　　　　　　　　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5.</a:t>
            </a:r>
            <a:r>
              <a:rPr lang="ja-JP" altLang="en-US" u="sng" dirty="0" smtClean="0"/>
              <a:t>　　　　　　　　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6.</a:t>
            </a:r>
            <a:r>
              <a:rPr lang="ja-JP" altLang="en-US" u="sng" dirty="0" smtClean="0"/>
              <a:t>　　　　　　　　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7.</a:t>
            </a:r>
            <a:r>
              <a:rPr lang="ja-JP" altLang="en-US" u="sng" dirty="0"/>
              <a:t> 　　</a:t>
            </a:r>
            <a:r>
              <a:rPr lang="ja-JP" altLang="en-US" u="sng" dirty="0" smtClean="0"/>
              <a:t>　</a:t>
            </a:r>
            <a:r>
              <a:rPr lang="ja-JP" altLang="en-US" u="sng" dirty="0"/>
              <a:t>　　　　　</a:t>
            </a:r>
            <a:r>
              <a:rPr lang="ja-JP" altLang="en-US" u="sng" dirty="0" smtClean="0"/>
              <a:t>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8.</a:t>
            </a:r>
            <a:r>
              <a:rPr lang="ja-JP" altLang="en-US" u="sng" dirty="0"/>
              <a:t> 　　</a:t>
            </a:r>
            <a:r>
              <a:rPr lang="ja-JP" altLang="en-US" u="sng" dirty="0" smtClean="0"/>
              <a:t>　</a:t>
            </a:r>
            <a:r>
              <a:rPr lang="ja-JP" altLang="en-US" u="sng" dirty="0"/>
              <a:t>　　　　　</a:t>
            </a:r>
            <a:r>
              <a:rPr lang="ja-JP" altLang="en-US" u="sng" dirty="0" smtClean="0"/>
              <a:t>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9.</a:t>
            </a:r>
            <a:r>
              <a:rPr lang="ja-JP" altLang="en-US" u="sng" dirty="0"/>
              <a:t> 　　</a:t>
            </a:r>
            <a:r>
              <a:rPr lang="ja-JP" altLang="en-US" u="sng" dirty="0" smtClean="0"/>
              <a:t>　</a:t>
            </a:r>
            <a:r>
              <a:rPr lang="ja-JP" altLang="en-US" u="sng" dirty="0"/>
              <a:t>　　　　　</a:t>
            </a:r>
            <a:r>
              <a:rPr lang="ja-JP" altLang="en-US" u="sng" dirty="0" smtClean="0"/>
              <a:t>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en-US" altLang="ja-JP" u="sng" dirty="0" smtClean="0"/>
              <a:t>10</a:t>
            </a:r>
            <a:r>
              <a:rPr lang="ja-JP" altLang="en-US" u="sng" dirty="0" err="1"/>
              <a:t>．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　</a:t>
            </a:r>
            <a:r>
              <a:rPr lang="ja-JP" altLang="en-US" u="sng" dirty="0"/>
              <a:t>　　　　　</a:t>
            </a:r>
            <a:r>
              <a:rPr lang="ja-JP" altLang="en-US" u="sng" dirty="0" smtClean="0"/>
              <a:t>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en-US" altLang="ja-JP" u="sng" dirty="0" smtClean="0"/>
              <a:t>11</a:t>
            </a:r>
            <a:r>
              <a:rPr kumimoji="1" lang="ja-JP" altLang="en-US" u="sng" dirty="0" err="1" smtClean="0"/>
              <a:t>．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　</a:t>
            </a:r>
            <a:r>
              <a:rPr lang="ja-JP" altLang="en-US" u="sng" dirty="0"/>
              <a:t>　　　　　</a:t>
            </a:r>
            <a:r>
              <a:rPr lang="ja-JP" altLang="en-US" u="sng" dirty="0" smtClean="0"/>
              <a:t>　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12.</a:t>
            </a:r>
            <a:r>
              <a:rPr lang="ja-JP" altLang="en-US" u="sng" dirty="0"/>
              <a:t> 　</a:t>
            </a:r>
            <a:r>
              <a:rPr lang="ja-JP" altLang="en-US" u="sng" dirty="0" smtClean="0"/>
              <a:t>　</a:t>
            </a:r>
            <a:r>
              <a:rPr lang="ja-JP" altLang="en-US" u="sng" dirty="0"/>
              <a:t>　　　　　</a:t>
            </a:r>
            <a:r>
              <a:rPr lang="ja-JP" altLang="en-US" u="sng" dirty="0" smtClean="0"/>
              <a:t>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en-US" altLang="ja-JP" u="sng" dirty="0" smtClean="0"/>
              <a:t>13.</a:t>
            </a:r>
            <a:r>
              <a:rPr lang="ja-JP" altLang="en-US" u="sng" dirty="0"/>
              <a:t> 　</a:t>
            </a:r>
            <a:r>
              <a:rPr lang="ja-JP" altLang="en-US" u="sng" dirty="0" smtClean="0"/>
              <a:t>　</a:t>
            </a:r>
            <a:r>
              <a:rPr lang="ja-JP" altLang="en-US" u="sng" dirty="0"/>
              <a:t>　　　　　</a:t>
            </a:r>
            <a:r>
              <a:rPr lang="ja-JP" altLang="en-US" u="sng" dirty="0" smtClean="0"/>
              <a:t>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en-US" altLang="ja-JP" u="sng" dirty="0" smtClean="0"/>
              <a:t>14.</a:t>
            </a:r>
            <a:r>
              <a:rPr kumimoji="1" lang="ja-JP" altLang="en-US" u="sng" dirty="0" smtClean="0"/>
              <a:t>　</a:t>
            </a:r>
            <a:r>
              <a:rPr lang="en-US" altLang="ja-JP" u="sng" dirty="0"/>
              <a:t>	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　 　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en-US" altLang="ja-JP" u="sng" dirty="0" smtClean="0"/>
              <a:t>15.</a:t>
            </a:r>
            <a:r>
              <a:rPr kumimoji="1" lang="ja-JP" altLang="en-US" u="sng" dirty="0" smtClean="0"/>
              <a:t>　　　　　　　 　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lang="en-US" altLang="ja-JP" u="sng" dirty="0" smtClean="0"/>
              <a:t>16.</a:t>
            </a:r>
            <a:r>
              <a:rPr lang="ja-JP" altLang="en-US" u="sng" dirty="0" smtClean="0"/>
              <a:t>　　　　　　　 　</a:t>
            </a:r>
            <a:endParaRPr kumimoji="1" lang="en-US" altLang="ja-JP" u="sng" dirty="0" smtClean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524328" y="-46371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【 </a:t>
            </a:r>
            <a:r>
              <a:rPr lang="ja-JP" altLang="en-US" sz="1400" dirty="0" smtClean="0"/>
              <a:t>解 答 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03262" y="5910178"/>
            <a:ext cx="7390165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さぁ　不安定な　</a:t>
            </a:r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OH</a:t>
            </a:r>
            <a:r>
              <a:rPr kumimoji="1" lang="ja-JP" altLang="en-US" sz="1600" baseline="30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君の</a:t>
            </a:r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alkalinity 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ねぇ　壊れちゃう前に　　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不安定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　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</a:t>
            </a:r>
            <a:r>
              <a:rPr lang="en-US" altLang="ja-JP" sz="1600" baseline="30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僕の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acidity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同じ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くらいの　イオンで届いて（　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</a:t>
            </a:r>
            <a:r>
              <a:rPr lang="en-US" altLang="ja-JP" sz="1600" baseline="30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 OH</a:t>
            </a:r>
            <a:r>
              <a:rPr lang="ja-JP" altLang="en-US" sz="1600" baseline="30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→　 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</a:t>
            </a:r>
            <a:r>
              <a:rPr lang="en-US" altLang="ja-JP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）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91387" y="5262106"/>
            <a:ext cx="5270995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曖昧な僕らの未来　ねえ　行き先はどっち？　潤わせたいな　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真ん中</a:t>
            </a:r>
            <a:r>
              <a:rPr kumimoji="1"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neutral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だけじゃ　ねぇ　少しだけ　僕ら　退屈だけど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03262" y="4542026"/>
            <a:ext cx="7390165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さぁ　不安定な　</a:t>
            </a:r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OH</a:t>
            </a:r>
            <a:r>
              <a:rPr kumimoji="1" lang="ja-JP" altLang="en-US" sz="1600" baseline="30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君の</a:t>
            </a:r>
            <a:r>
              <a: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alkalinity 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ねぇ　壊れちゃう前に　　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不安定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　　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</a:t>
            </a:r>
            <a:r>
              <a:rPr lang="en-US" altLang="ja-JP" sz="1600" baseline="30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僕の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acidity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同じ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くらいの　イオンで届いて（　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</a:t>
            </a:r>
            <a:r>
              <a:rPr lang="en-US" altLang="ja-JP" sz="1600" baseline="30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 OH</a:t>
            </a:r>
            <a:r>
              <a:rPr lang="ja-JP" altLang="en-US" sz="1600" baseline="30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→　 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</a:t>
            </a:r>
            <a:r>
              <a:rPr lang="en-US" altLang="ja-JP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）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31161" y="3861048"/>
            <a:ext cx="4745210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　から数えて君へ　（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blue to red, green to yellow ) </a:t>
            </a:r>
          </a:p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　から数えた君へ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red to blue, green to blue )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23926" y="3944089"/>
            <a:ext cx="33885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９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111851" y="4955747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１２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87145" y="4304129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１０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243822" y="4953043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１３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627782" y="4616669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１１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916402" y="4953043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１４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15616" y="6344103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１６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604032" y="5996696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１５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1775"/>
              </p:ext>
            </p:extLst>
          </p:nvPr>
        </p:nvGraphicFramePr>
        <p:xfrm>
          <a:off x="2040775" y="5261716"/>
          <a:ext cx="6096000" cy="115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131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70622"/>
              </p:ext>
            </p:extLst>
          </p:nvPr>
        </p:nvGraphicFramePr>
        <p:xfrm>
          <a:off x="359771" y="1361375"/>
          <a:ext cx="8280920" cy="1995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195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/>
                        <a:t>価電子の数</a:t>
                      </a:r>
                      <a:endParaRPr kumimoji="1" lang="ja-JP" alt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/>
                        <a:t>価電子の数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/>
                        <a:t>価電子の数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/>
                        <a:t>価電子の数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/>
                        <a:t>価電子の数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-9985" y="83590"/>
            <a:ext cx="359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センターチャレンジ　教科書　Ｐ１６１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496" y="454747"/>
            <a:ext cx="8132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第５問．次の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ja-JP" altLang="en-US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ｄ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に当てはまるものを、それぞれの解答群のうちから一つずつ選べ。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504" y="776579"/>
            <a:ext cx="3369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価電子の数が最も少ない原子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9379" y="3880212"/>
            <a:ext cx="5189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における陽子の数に対する中性子の数の比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1254" y="4859868"/>
            <a:ext cx="445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アルゴン原子と同じ電子配置をもつイオン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42" y="1588777"/>
            <a:ext cx="741958" cy="104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889" y="1520705"/>
            <a:ext cx="944967" cy="11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643" y="1524437"/>
            <a:ext cx="1010530" cy="1220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646" y="1518222"/>
            <a:ext cx="928586" cy="116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279" y="1389026"/>
            <a:ext cx="1150161" cy="1327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63" y="5309166"/>
            <a:ext cx="861042" cy="1061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78" y="5332915"/>
            <a:ext cx="817208" cy="102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681" y="5299691"/>
            <a:ext cx="900479" cy="109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57" y="5308409"/>
            <a:ext cx="934370" cy="109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82996" y="1052736"/>
            <a:ext cx="883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※</a:t>
            </a:r>
            <a:r>
              <a:rPr lang="ja-JP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価電子の数え方 ： 一番外側の電子殻にある電子を数える。ただし、希ガス原子の価電子は、０コ。</a:t>
            </a:r>
            <a:endParaRPr kumimoji="1"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0137" y="3440875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（答）　　　　　　　　　　</a:t>
            </a:r>
            <a:endParaRPr kumimoji="1" lang="ja-JP" altLang="en-US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7278" y="3861048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4497245"/>
            <a:ext cx="5376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u="sng" dirty="0" smtClean="0"/>
              <a:t>質量数は（　　）、　陽子の数は（　　）、　中性子の数は（　　）</a:t>
            </a:r>
            <a:endParaRPr kumimoji="1" lang="ja-JP" altLang="en-US" sz="1600" u="sng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496" y="4341354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kumimoji="1" lang="ja-JP" alt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確認</a:t>
            </a:r>
            <a:r>
              <a:rPr kumimoji="1" lang="en-US" altLang="ja-JP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kumimoji="1" lang="ja-JP" alt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11122" y="4464203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（答）　　　　　　　　　　　　　　　　　　　</a:t>
            </a:r>
            <a:endParaRPr kumimoji="1" lang="ja-JP" altLang="en-US" u="sng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91951" y="4496487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陽子の数：中性子＝</a:t>
            </a:r>
            <a:endParaRPr kumimoji="1" lang="ja-JP" altLang="en-US" sz="1400" dirty="0"/>
          </a:p>
        </p:txBody>
      </p:sp>
      <p:sp>
        <p:nvSpPr>
          <p:cNvPr id="33" name="右矢印 32"/>
          <p:cNvSpPr/>
          <p:nvPr/>
        </p:nvSpPr>
        <p:spPr>
          <a:xfrm rot="19391181">
            <a:off x="4188162" y="5935912"/>
            <a:ext cx="338653" cy="263512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71530" y="5488807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F</a:t>
            </a:r>
            <a:r>
              <a:rPr kumimoji="1" lang="ja-JP" altLang="en-US" sz="2400" b="1" baseline="30000" dirty="0" smtClean="0"/>
              <a:t>－</a:t>
            </a:r>
            <a:endParaRPr kumimoji="1" lang="ja-JP" altLang="en-US" sz="2400" b="1" baseline="30000" dirty="0"/>
          </a:p>
        </p:txBody>
      </p:sp>
      <p:sp>
        <p:nvSpPr>
          <p:cNvPr id="35" name="右矢印 34"/>
          <p:cNvSpPr/>
          <p:nvPr/>
        </p:nvSpPr>
        <p:spPr>
          <a:xfrm rot="19391181">
            <a:off x="5796088" y="5935912"/>
            <a:ext cx="338653" cy="263512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 rot="19391181">
            <a:off x="7356514" y="5935912"/>
            <a:ext cx="338653" cy="263512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矢印 36"/>
          <p:cNvSpPr/>
          <p:nvPr/>
        </p:nvSpPr>
        <p:spPr>
          <a:xfrm rot="19391181">
            <a:off x="2708369" y="5935912"/>
            <a:ext cx="338653" cy="263512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530878" y="5500682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S</a:t>
            </a:r>
            <a:r>
              <a:rPr kumimoji="1" lang="en-US" altLang="ja-JP" sz="2400" b="1" baseline="30000" dirty="0" smtClean="0"/>
              <a:t>2</a:t>
            </a:r>
            <a:r>
              <a:rPr kumimoji="1" lang="ja-JP" altLang="en-US" sz="2400" b="1" baseline="30000" dirty="0" smtClean="0"/>
              <a:t>－</a:t>
            </a:r>
            <a:endParaRPr kumimoji="1" lang="ja-JP" altLang="en-US" sz="2400" b="1" baseline="30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891308" y="550068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O</a:t>
            </a:r>
            <a:r>
              <a:rPr kumimoji="1" lang="en-US" altLang="ja-JP" sz="2400" b="1" baseline="30000" dirty="0" smtClean="0"/>
              <a:t>2</a:t>
            </a:r>
            <a:r>
              <a:rPr kumimoji="1" lang="ja-JP" altLang="en-US" sz="2400" b="1" baseline="30000" dirty="0" smtClean="0"/>
              <a:t>－</a:t>
            </a:r>
            <a:endParaRPr kumimoji="1" lang="ja-JP" altLang="en-US" sz="2400" b="1" baseline="30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56269" y="550068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Mg</a:t>
            </a:r>
            <a:r>
              <a:rPr kumimoji="1" lang="en-US" altLang="ja-JP" sz="2400" b="1" baseline="30000" dirty="0" smtClean="0"/>
              <a:t>2+</a:t>
            </a:r>
            <a:endParaRPr kumimoji="1" lang="ja-JP" altLang="en-US" sz="2400" b="1" baseline="300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7" y="5237158"/>
            <a:ext cx="895301" cy="127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1043608" y="5249791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b="1" dirty="0" smtClean="0"/>
              <a:t>アルゴンの</a:t>
            </a:r>
            <a:endParaRPr kumimoji="1" lang="en-US" altLang="ja-JP" sz="1200" b="1" dirty="0" smtClean="0"/>
          </a:p>
          <a:p>
            <a:pPr algn="r"/>
            <a:r>
              <a:rPr lang="ja-JP" altLang="en-US" sz="1200" b="1" dirty="0"/>
              <a:t>電子配置</a:t>
            </a:r>
            <a:endParaRPr kumimoji="1" lang="ja-JP" altLang="en-US" sz="12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6468" y="6011504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b="1" dirty="0" smtClean="0"/>
              <a:t>これと同じ</a:t>
            </a:r>
            <a:endParaRPr kumimoji="1" lang="en-US" altLang="ja-JP" sz="1200" b="1" dirty="0" smtClean="0"/>
          </a:p>
          <a:p>
            <a:pPr algn="r"/>
            <a:r>
              <a:rPr kumimoji="1" lang="ja-JP" altLang="en-US" sz="1200" b="1" dirty="0" smtClean="0"/>
              <a:t>電子配置は</a:t>
            </a:r>
            <a:endParaRPr kumimoji="1" lang="ja-JP" altLang="en-US" sz="12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9379" y="6539802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（答）　　　　　　　　　　</a:t>
            </a:r>
            <a:endParaRPr kumimoji="1" lang="ja-JP" altLang="en-US" u="sng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77974" y="608400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②</a:t>
            </a:r>
            <a:endParaRPr kumimoji="1" lang="ja-JP" altLang="en-US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240966" y="608400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③</a:t>
            </a:r>
            <a:endParaRPr kumimoji="1" lang="ja-JP" altLang="en-US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756902" y="608400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④</a:t>
            </a:r>
            <a:endParaRPr kumimoji="1" lang="ja-JP" altLang="en-US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145488" y="60840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①</a:t>
            </a:r>
            <a:endParaRPr kumimoji="1" lang="ja-JP" altLang="en-US" b="1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025722" y="136806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②</a:t>
            </a:r>
            <a:endParaRPr kumimoji="1" lang="ja-JP" altLang="en-US" b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678138" y="136806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③</a:t>
            </a:r>
            <a:endParaRPr kumimoji="1" lang="ja-JP" altLang="en-US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990506" y="136806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⑤</a:t>
            </a:r>
            <a:endParaRPr kumimoji="1" lang="ja-JP" altLang="en-US" b="1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64472" y="13680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①</a:t>
            </a:r>
            <a:endParaRPr kumimoji="1" lang="ja-JP" altLang="en-US" b="1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334322" y="136806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④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537811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77971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-5448" y="501317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-5448" y="90872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780956" y="2420888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00192" y="5085184"/>
            <a:ext cx="2503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最後に小テストを行います。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17328"/>
            <a:ext cx="3651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塩素の同位体どうしで異なるもの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99366" y="38370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90479" y="3599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  <a:p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19153" y="383702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10266" y="3599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  <a:p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9880" y="472904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塩素</a:t>
            </a:r>
            <a:r>
              <a:rPr lang="ja-JP" altLang="en-US" sz="1400" b="1" dirty="0" smtClean="0"/>
              <a:t>の同素体</a:t>
            </a:r>
            <a:endParaRPr kumimoji="1" lang="ja-JP" altLang="en-US" sz="1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31840" y="445608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①価電子の数　②原子番号　③中性子の数　④陽子の数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09880" y="359952"/>
            <a:ext cx="2664296" cy="485415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01409" y="44624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答えに〇をつけよう！！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18349</TotalTime>
  <Words>328</Words>
  <Application>Microsoft Office PowerPoint</Application>
  <PresentationFormat>画面に合わせる (4:3)</PresentationFormat>
  <Paragraphs>132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962</cp:revision>
  <cp:lastPrinted>2018-01-30T03:09:00Z</cp:lastPrinted>
  <dcterms:created xsi:type="dcterms:W3CDTF">2013-07-17T08:32:15Z</dcterms:created>
  <dcterms:modified xsi:type="dcterms:W3CDTF">2018-03-15T02:02:04Z</dcterms:modified>
</cp:coreProperties>
</file>