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3"/>
            <a:ext cx="3652402" cy="613377"/>
          </a:xfrm>
          <a:prstGeom prst="rect">
            <a:avLst/>
          </a:prstGeom>
        </p:spPr>
        <p:txBody>
          <a:bodyPr vert="horz" lIns="107409" tIns="53703" rIns="107409" bIns="53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7" y="13"/>
            <a:ext cx="3652402" cy="613377"/>
          </a:xfrm>
          <a:prstGeom prst="rect">
            <a:avLst/>
          </a:prstGeom>
        </p:spPr>
        <p:txBody>
          <a:bodyPr vert="horz" lIns="107409" tIns="53703" rIns="107409" bIns="53703" rtlCol="0"/>
          <a:lstStyle>
            <a:lvl1pPr algn="r">
              <a:defRPr sz="12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922338"/>
            <a:ext cx="6142038" cy="460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7409" tIns="53703" rIns="107409" bIns="53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5" y="5832812"/>
            <a:ext cx="6743184" cy="5526120"/>
          </a:xfrm>
          <a:prstGeom prst="rect">
            <a:avLst/>
          </a:prstGeom>
        </p:spPr>
        <p:txBody>
          <a:bodyPr vert="horz" lIns="107409" tIns="53703" rIns="107409" bIns="53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1665624"/>
            <a:ext cx="3652402" cy="613377"/>
          </a:xfrm>
          <a:prstGeom prst="rect">
            <a:avLst/>
          </a:prstGeom>
        </p:spPr>
        <p:txBody>
          <a:bodyPr vert="horz" lIns="107409" tIns="53703" rIns="107409" bIns="53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7" y="11665624"/>
            <a:ext cx="3652402" cy="613377"/>
          </a:xfrm>
          <a:prstGeom prst="rect">
            <a:avLst/>
          </a:prstGeom>
        </p:spPr>
        <p:txBody>
          <a:bodyPr vert="horz" lIns="107409" tIns="53703" rIns="107409" bIns="53703" rtlCol="0" anchor="b"/>
          <a:lstStyle>
            <a:lvl1pPr algn="r">
              <a:defRPr sz="12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323526" y="1585667"/>
            <a:ext cx="5976666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リトマス試験紙を使って、水溶液の液性を調べ、酸性の液体、アルカリ性の液体に共通して含まれるイオンを発見する。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19675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</a:t>
            </a:r>
            <a:r>
              <a:rPr lang="ja-JP" altLang="en-US" i="1" dirty="0" smtClean="0"/>
              <a:t>の目的</a:t>
            </a:r>
            <a:endParaRPr lang="en-US" altLang="ja-JP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504" y="107340"/>
            <a:ext cx="6492483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No.47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 ≪いろいろな水溶液の性質≫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504" y="412123"/>
            <a:ext cx="261007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P113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（観察実験１５</a:t>
            </a:r>
            <a:r>
              <a:rPr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29" name="正方形/長方形 28"/>
          <p:cNvSpPr/>
          <p:nvPr/>
        </p:nvSpPr>
        <p:spPr>
          <a:xfrm>
            <a:off x="65942" y="40417"/>
            <a:ext cx="7098346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8031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  <p:sp>
        <p:nvSpPr>
          <p:cNvPr id="31" name="正方形/長方形 30"/>
          <p:cNvSpPr/>
          <p:nvPr/>
        </p:nvSpPr>
        <p:spPr>
          <a:xfrm>
            <a:off x="35496" y="2276872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■実験で使用する水溶液</a:t>
            </a:r>
            <a:endParaRPr lang="en-US" altLang="ja-JP" i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187896" y="4797152"/>
            <a:ext cx="5004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③</a:t>
            </a:r>
            <a:r>
              <a:rPr lang="ja-JP" altLang="en-US" i="1" dirty="0" smtClean="0"/>
              <a:t> 石灰水 　</a:t>
            </a:r>
            <a:r>
              <a:rPr lang="ja-JP" altLang="en-US" u="sng" dirty="0" smtClean="0"/>
              <a:t>（水酸化カルシウム：</a:t>
            </a:r>
            <a:r>
              <a:rPr lang="en-US" altLang="ja-JP" u="sng" dirty="0"/>
              <a:t> </a:t>
            </a:r>
            <a:r>
              <a:rPr lang="en-US" altLang="ja-JP" sz="2400" u="sng" dirty="0"/>
              <a:t>[</a:t>
            </a:r>
            <a:r>
              <a:rPr lang="ja-JP" altLang="en-US" sz="2400" u="sng" dirty="0"/>
              <a:t>　　　　　　</a:t>
            </a:r>
            <a:r>
              <a:rPr lang="en-US" altLang="ja-JP" sz="2400" u="sng" dirty="0"/>
              <a:t>]</a:t>
            </a:r>
            <a:r>
              <a:rPr lang="en-US" altLang="ja-JP" u="sng" dirty="0"/>
              <a:t> </a:t>
            </a:r>
            <a:r>
              <a:rPr lang="ja-JP" altLang="en-US" u="sng" dirty="0" smtClean="0"/>
              <a:t>）</a:t>
            </a:r>
            <a:endParaRPr lang="en-US" altLang="ja-JP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3078252"/>
            <a:ext cx="97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403648" y="3370639"/>
            <a:ext cx="1278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611560" y="6837126"/>
            <a:ext cx="54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87896" y="2688595"/>
            <a:ext cx="3690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① 塩酸 　</a:t>
            </a:r>
            <a:r>
              <a:rPr lang="ja-JP" altLang="en-US" u="sng" dirty="0" smtClean="0"/>
              <a:t>（塩化水素：</a:t>
            </a:r>
            <a:r>
              <a:rPr lang="en-US" altLang="ja-JP" sz="2400" u="sng" dirty="0" smtClean="0"/>
              <a:t>[</a:t>
            </a:r>
            <a:r>
              <a:rPr lang="ja-JP" altLang="en-US" sz="2400" u="sng" dirty="0" smtClean="0"/>
              <a:t>　　　　　</a:t>
            </a:r>
            <a:r>
              <a:rPr lang="en-US" altLang="ja-JP" sz="2400" u="sng" dirty="0" smtClean="0"/>
              <a:t>] </a:t>
            </a:r>
            <a:r>
              <a:rPr lang="ja-JP" altLang="en-US" u="sng" dirty="0" smtClean="0"/>
              <a:t>）</a:t>
            </a:r>
            <a:endParaRPr lang="en-US" altLang="ja-JP" u="sng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7544" y="4077653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kumimoji="1" lang="en-US" altLang="ja-JP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1907704" y="4386270"/>
            <a:ext cx="1278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611560" y="3570433"/>
            <a:ext cx="54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187896" y="3645024"/>
            <a:ext cx="3717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②  炭酸水 　</a:t>
            </a:r>
            <a:r>
              <a:rPr lang="ja-JP" altLang="en-US" u="sng" dirty="0" smtClean="0"/>
              <a:t>（炭酸：</a:t>
            </a:r>
            <a:r>
              <a:rPr lang="en-US" altLang="ja-JP" sz="2400" u="sng" dirty="0" smtClean="0"/>
              <a:t>[</a:t>
            </a:r>
            <a:r>
              <a:rPr lang="ja-JP" altLang="en-US" sz="2400" u="sng" dirty="0" smtClean="0"/>
              <a:t>　　　　　　</a:t>
            </a:r>
            <a:r>
              <a:rPr lang="en-US" altLang="ja-JP" sz="2400" u="sng" dirty="0" smtClean="0"/>
              <a:t>] </a:t>
            </a:r>
            <a:r>
              <a:rPr lang="ja-JP" altLang="en-US" u="sng" dirty="0" smtClean="0"/>
              <a:t>）</a:t>
            </a:r>
            <a:endParaRPr lang="en-US" altLang="ja-JP" u="sng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92052" y="6252351"/>
            <a:ext cx="1359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2213588" y="6549093"/>
            <a:ext cx="1278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611560" y="4662428"/>
            <a:ext cx="54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79512" y="5877272"/>
            <a:ext cx="6721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 smtClean="0"/>
              <a:t>④ 水酸化ナトリウム水溶液　</a:t>
            </a:r>
            <a:r>
              <a:rPr lang="ja-JP" altLang="en-US" u="sng" dirty="0" smtClean="0"/>
              <a:t>（水酸化</a:t>
            </a:r>
            <a:r>
              <a:rPr lang="ja-JP" altLang="en-US" u="sng" dirty="0"/>
              <a:t>ナトリウム： </a:t>
            </a:r>
            <a:r>
              <a:rPr lang="en-US" altLang="ja-JP" u="sng" dirty="0" smtClean="0"/>
              <a:t> </a:t>
            </a:r>
            <a:r>
              <a:rPr lang="en-US" altLang="ja-JP" sz="2400" u="sng" dirty="0"/>
              <a:t>[</a:t>
            </a:r>
            <a:r>
              <a:rPr lang="ja-JP" altLang="en-US" sz="2400" u="sng" dirty="0"/>
              <a:t>　　　　　　</a:t>
            </a:r>
            <a:r>
              <a:rPr lang="en-US" altLang="ja-JP" sz="2400" u="sng" dirty="0"/>
              <a:t>] </a:t>
            </a:r>
            <a:r>
              <a:rPr lang="ja-JP" altLang="en-US" u="sng" dirty="0" smtClean="0"/>
              <a:t>）</a:t>
            </a:r>
            <a:endParaRPr lang="en-US" altLang="ja-JP" u="sng" dirty="0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611560" y="5814556"/>
            <a:ext cx="540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67544" y="5229781"/>
            <a:ext cx="1745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kumimoji="1" lang="en-US" altLang="ja-JP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2213588" y="5526523"/>
            <a:ext cx="1278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6084168" y="3075925"/>
            <a:ext cx="295465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: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ja-JP" altLang="en-US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en-US" altLang="ja-JP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ja-JP" u="sng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ja-JP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en-US" altLang="ja-JP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kumimoji="1"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: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ja-JP" altLang="en-US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</a:t>
            </a:r>
            <a:r>
              <a:rPr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kumimoji="1" lang="en-US" altLang="ja-JP" u="sng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	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kumimoji="1" lang="en-US" altLang="ja-JP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ja-JP" alt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01043" y="2784933"/>
            <a:ext cx="1733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イオンの名称確認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0012" y="-27384"/>
            <a:ext cx="2029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■実験 手順と整理</a:t>
            </a:r>
            <a:endParaRPr lang="en-US" altLang="ja-JP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9782" y="295488"/>
            <a:ext cx="80858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①：４</a:t>
            </a:r>
            <a:r>
              <a:rPr lang="ja-JP" altLang="en-US" dirty="0"/>
              <a:t>種類</a:t>
            </a:r>
            <a:r>
              <a:rPr lang="ja-JP" altLang="en-US" dirty="0" smtClean="0"/>
              <a:t>の水溶液それぞれに赤色リトマス氏、青色リトマス紙をつけて、</a:t>
            </a:r>
            <a:endParaRPr lang="en-US" altLang="ja-JP" dirty="0" smtClean="0"/>
          </a:p>
          <a:p>
            <a:r>
              <a:rPr kumimoji="1" lang="ja-JP" altLang="en-US" dirty="0" smtClean="0"/>
              <a:t>リトマス紙の色を確認する。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　</a:t>
            </a:r>
            <a:r>
              <a:rPr lang="en-US" altLang="ja-JP" dirty="0" smtClean="0"/>
              <a:t>【</a:t>
            </a:r>
            <a:r>
              <a:rPr lang="ja-JP" altLang="en-US" dirty="0"/>
              <a:t>リトマス紙の色が、　両方とも赤⇒（　　　　　　　）、両方とも青⇒（　　　　　　　　） </a:t>
            </a:r>
            <a:r>
              <a:rPr lang="en-US" altLang="ja-JP" dirty="0" smtClean="0"/>
              <a:t>】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②：確認が終わったら下の表に結果を整理する。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49945"/>
              </p:ext>
            </p:extLst>
          </p:nvPr>
        </p:nvGraphicFramePr>
        <p:xfrm>
          <a:off x="323528" y="1835244"/>
          <a:ext cx="8568952" cy="2601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水溶液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赤色リトマス紙の色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青色リトマス紙の色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液性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塩酸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炭酸水溶液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石灰水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4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水酸化ナトリウム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水溶液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35496" y="453153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■考察</a:t>
            </a:r>
            <a:endParaRPr lang="en-US" altLang="ja-JP" i="1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7903" y="5241974"/>
            <a:ext cx="7111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酸性の水溶液には、（　　　　　　　　　　　　　　　）が含まれている。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アルカリ性の水溶液には、（　　　　　　　　　　　　　　　　）が含まれている。</a:t>
            </a:r>
            <a:endParaRPr kumimoji="1" lang="ja-JP" altLang="en-US" u="sng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3395" y="4793377"/>
            <a:ext cx="75761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※</a:t>
            </a:r>
            <a:r>
              <a:rPr lang="ja-JP" altLang="en-US" dirty="0" smtClean="0"/>
              <a:t>実験</a:t>
            </a:r>
            <a:r>
              <a:rPr lang="ja-JP" altLang="en-US" dirty="0"/>
              <a:t>結果</a:t>
            </a:r>
            <a:r>
              <a:rPr lang="ja-JP" altLang="en-US" dirty="0" smtClean="0"/>
              <a:t>から酸性の水溶液とアルカリ性の水溶液の共通点を見つけよう。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44144" y="6072828"/>
            <a:ext cx="5799985" cy="7888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ja-JP" altLang="en-US" sz="1600" b="1" dirty="0" smtClean="0"/>
              <a:t>グループの代表の人は、共通点を見つけたら、報告してください。</a:t>
            </a:r>
            <a:endParaRPr kumimoji="1" lang="en-US" altLang="ja-JP" sz="1600" b="1" dirty="0" smtClean="0"/>
          </a:p>
          <a:p>
            <a:pPr algn="r">
              <a:lnSpc>
                <a:spcPct val="150000"/>
              </a:lnSpc>
            </a:pPr>
            <a:r>
              <a:rPr kumimoji="1" lang="ja-JP" altLang="en-US" sz="1600" b="1" dirty="0" smtClean="0"/>
              <a:t>見事正解したら、実験は終了です。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9512" y="421970"/>
            <a:ext cx="8720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教科書</a:t>
            </a:r>
            <a:r>
              <a:rPr kumimoji="1" lang="en-US" altLang="ja-JP" sz="1600" dirty="0" smtClean="0"/>
              <a:t>P58</a:t>
            </a:r>
            <a:r>
              <a:rPr kumimoji="1" lang="ja-JP" altLang="en-US" sz="1600" dirty="0" smtClean="0"/>
              <a:t>を確認して次のイオン式で示すイオンの名前を整理しよう。後で小テストを行います。</a:t>
            </a:r>
            <a:endParaRPr kumimoji="1" lang="ja-JP" altLang="en-US" sz="1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1428" y="68374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課題：イオン式を覚えよう！！</a:t>
            </a:r>
            <a:endParaRPr lang="en-US" altLang="ja-JP" i="1" u="sng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5448" y="609329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49590"/>
              </p:ext>
            </p:extLst>
          </p:nvPr>
        </p:nvGraphicFramePr>
        <p:xfrm>
          <a:off x="251519" y="751941"/>
          <a:ext cx="8424937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80227883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37947044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818592045"/>
                    </a:ext>
                  </a:extLst>
                </a:gridCol>
                <a:gridCol w="887934">
                  <a:extLst>
                    <a:ext uri="{9D8B030D-6E8A-4147-A177-3AD203B41FA5}">
                      <a16:colId xmlns:a16="http://schemas.microsoft.com/office/drawing/2014/main" val="31740598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61292563"/>
                    </a:ext>
                  </a:extLst>
                </a:gridCol>
                <a:gridCol w="2100399">
                  <a:extLst>
                    <a:ext uri="{9D8B030D-6E8A-4147-A177-3AD203B41FA5}">
                      <a16:colId xmlns:a16="http://schemas.microsoft.com/office/drawing/2014/main" val="24020099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陽イオン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292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価数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イオン式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価数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イオン式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18468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73566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4375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OH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0988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7469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435364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Mg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766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7502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9850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Cu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３価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r>
                        <a:rPr kumimoji="1" lang="en-US" altLang="ja-JP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baseline="3000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2647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Zn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2+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81979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３価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5550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</a:rPr>
                        <a:t>3+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62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86003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30019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976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0193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03648" y="404664"/>
            <a:ext cx="65742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8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18251</TotalTime>
  <Words>280</Words>
  <Application>Microsoft Office PowerPoint</Application>
  <PresentationFormat>画面に合わせる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956</cp:revision>
  <cp:lastPrinted>2017-01-27T04:18:47Z</cp:lastPrinted>
  <dcterms:created xsi:type="dcterms:W3CDTF">2013-07-17T08:32:15Z</dcterms:created>
  <dcterms:modified xsi:type="dcterms:W3CDTF">2018-03-15T02:00:24Z</dcterms:modified>
</cp:coreProperties>
</file>