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69" d="100"/>
          <a:sy n="69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11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8" tIns="44113" rIns="88228" bIns="44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8"/>
          </a:xfrm>
          <a:prstGeom prst="rect">
            <a:avLst/>
          </a:prstGeom>
        </p:spPr>
        <p:txBody>
          <a:bodyPr vert="horz" lIns="88228" tIns="44113" rIns="88228" bIns="44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21857"/>
            <a:ext cx="3076576" cy="511174"/>
          </a:xfrm>
          <a:prstGeom prst="rect">
            <a:avLst/>
          </a:prstGeom>
        </p:spPr>
        <p:txBody>
          <a:bodyPr vert="horz" lIns="88228" tIns="44113" rIns="88228" bIns="44113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1-&#26360;&#12365;&#20986;&#12375;/56-82/newOEBPS/images/p61-i1_fmt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1-&#26360;&#12365;&#20986;&#12375;/56-82/newOEBPS/images/1-3-11_fmt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61-i1.ep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0921" y="5120809"/>
            <a:ext cx="5884969" cy="107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7504" y="107340"/>
            <a:ext cx="6151043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No.46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</a:t>
            </a:r>
            <a:r>
              <a:rPr lang="ja-JP" altLang="en-US" dirty="0" smtClean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イオン化エネルギー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271776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1" lang="ja-JP" alt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５８、５９、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６１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548680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877595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5" y="1325771"/>
            <a:ext cx="6798371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：イオン化エネルギーを理解しよう</a:t>
            </a:r>
            <a:r>
              <a:rPr lang="ja-JP" altLang="en-US" dirty="0" smtClean="0"/>
              <a:t>。②イオン式の表現に慣れよう。</a:t>
            </a:r>
            <a:endParaRPr lang="en-US" altLang="ja-JP" dirty="0"/>
          </a:p>
          <a:p>
            <a:r>
              <a:rPr kumimoji="1" lang="ja-JP" altLang="en-US" dirty="0" smtClean="0"/>
              <a:t>③</a:t>
            </a:r>
            <a:r>
              <a:rPr lang="ja-JP" altLang="en-US" dirty="0" smtClean="0">
                <a:sym typeface="Wingdings" panose="05000000000000000000" pitchFamily="2" charset="2"/>
              </a:rPr>
              <a:t>：</a:t>
            </a:r>
            <a:r>
              <a:rPr lang="ja-JP" altLang="en-US" dirty="0">
                <a:sym typeface="Wingdings" panose="05000000000000000000" pitchFamily="2" charset="2"/>
              </a:rPr>
              <a:t>イオン結晶</a:t>
            </a:r>
            <a:r>
              <a:rPr lang="ja-JP" altLang="en-US" dirty="0" smtClean="0">
                <a:sym typeface="Wingdings" panose="05000000000000000000" pitchFamily="2" charset="2"/>
              </a:rPr>
              <a:t>の性質を整理しよう。　</a:t>
            </a:r>
            <a:r>
              <a:rPr lang="ja-JP" altLang="en-US" dirty="0" smtClean="0"/>
              <a:t>④：</a:t>
            </a:r>
            <a:r>
              <a:rPr lang="ja-JP" altLang="en-US" dirty="0" smtClean="0"/>
              <a:t>イオン式を覚えよう。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93685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5496" y="2123564"/>
            <a:ext cx="240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 </a:t>
            </a:r>
            <a:r>
              <a:rPr lang="ja-JP" altLang="en-US" i="1" dirty="0" smtClean="0"/>
              <a:t>イオン化エネルギー</a:t>
            </a:r>
            <a:endParaRPr lang="en-US" altLang="ja-JP" i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7135" y="2348880"/>
            <a:ext cx="685476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⇒　　　　　　　　　　　　　　　　　　　　　　　　　　　　　　　　　　　　　のこと。</a:t>
            </a:r>
            <a:endParaRPr lang="en-US" altLang="ja-JP" u="sng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2895620"/>
            <a:ext cx="799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イオン化エネルギーが（</a:t>
            </a:r>
            <a:r>
              <a:rPr kumimoji="1" lang="en-US" altLang="ja-JP" baseline="-25000" dirty="0" smtClean="0"/>
              <a:t>1.</a:t>
            </a:r>
            <a:r>
              <a:rPr kumimoji="1" lang="ja-JP" altLang="en-US" dirty="0" smtClean="0"/>
              <a:t>　　　　　　）原子 ⇒</a:t>
            </a:r>
            <a:r>
              <a:rPr kumimoji="1" lang="en-US" altLang="ja-JP" baseline="30000" dirty="0" smtClean="0"/>
              <a:t>2.</a:t>
            </a:r>
            <a:r>
              <a:rPr kumimoji="1" lang="ja-JP" altLang="en-US" u="sng" dirty="0" smtClean="0"/>
              <a:t>　　　　　　　　　　　　　　　　　　　　　</a:t>
            </a:r>
            <a:endParaRPr kumimoji="1" lang="ja-JP" altLang="en-US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8482" y="3789040"/>
            <a:ext cx="787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イオン化エネルギーが</a:t>
            </a:r>
            <a:r>
              <a:rPr lang="ja-JP" altLang="en-US" dirty="0" smtClean="0"/>
              <a:t>（</a:t>
            </a:r>
            <a:r>
              <a:rPr lang="en-US" altLang="ja-JP" baseline="-25000" dirty="0" smtClean="0"/>
              <a:t>3.</a:t>
            </a:r>
            <a:r>
              <a:rPr lang="ja-JP" altLang="en-US" dirty="0" smtClean="0"/>
              <a:t>　　　　　　）</a:t>
            </a:r>
            <a:r>
              <a:rPr kumimoji="1" lang="ja-JP" altLang="en-US" dirty="0" smtClean="0"/>
              <a:t>原子 ⇒</a:t>
            </a:r>
            <a:r>
              <a:rPr kumimoji="1" lang="en-US" altLang="ja-JP" baseline="30000" dirty="0" smtClean="0"/>
              <a:t>4.</a:t>
            </a:r>
            <a:r>
              <a:rPr kumimoji="1" lang="ja-JP" altLang="en-US" u="sng" dirty="0" smtClean="0"/>
              <a:t>　　　　　　　　　　　　　　　　　　　　　</a:t>
            </a: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5908" y="4271929"/>
            <a:ext cx="333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（例） </a:t>
            </a:r>
            <a:r>
              <a:rPr lang="ja-JP" altLang="en-US" b="1" u="sng" dirty="0"/>
              <a:t>希</a:t>
            </a:r>
            <a:r>
              <a:rPr lang="ja-JP" altLang="en-US" b="1" u="sng" dirty="0" smtClean="0"/>
              <a:t>ガス </a:t>
            </a:r>
            <a:r>
              <a:rPr lang="ja-JP" altLang="en-US" u="sng" dirty="0" smtClean="0"/>
              <a:t>（　　　、　　　、　　　）</a:t>
            </a:r>
            <a:endParaRPr kumimoji="1" lang="en-US" altLang="ja-JP" u="sng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5908" y="3296859"/>
            <a:ext cx="393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（例） </a:t>
            </a:r>
            <a:r>
              <a:rPr lang="ja-JP" altLang="en-US" b="1" u="sng" dirty="0" smtClean="0"/>
              <a:t>アルカリ金属</a:t>
            </a:r>
            <a:r>
              <a:rPr lang="ja-JP" altLang="en-US" u="sng" dirty="0" smtClean="0"/>
              <a:t> （　　　、　　　、　　　）</a:t>
            </a:r>
            <a:endParaRPr kumimoji="1" lang="en-US" altLang="ja-JP" u="sng" dirty="0" smtClean="0"/>
          </a:p>
        </p:txBody>
      </p:sp>
      <p:pic>
        <p:nvPicPr>
          <p:cNvPr id="1026" name="Picture 2" descr="1-3-11.eps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72" y="4515669"/>
            <a:ext cx="5220072" cy="245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486492" y="4345359"/>
            <a:ext cx="2682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u="sng" dirty="0" smtClean="0"/>
              <a:t>図：イオン化エネルギーの周期性</a:t>
            </a:r>
            <a:endParaRPr kumimoji="1" lang="ja-JP" altLang="en-US" sz="1400" b="1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107504" y="4990184"/>
            <a:ext cx="4110518" cy="1512168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315040" y="2069790"/>
            <a:ext cx="1061509" cy="2308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ja-JP" altLang="en-US" sz="900" dirty="0" smtClean="0"/>
              <a:t>ロ バ </a:t>
            </a:r>
            <a:r>
              <a:rPr lang="ja-JP" altLang="en-US" sz="900" dirty="0" err="1" smtClean="0"/>
              <a:t>ー</a:t>
            </a:r>
            <a:r>
              <a:rPr lang="ja-JP" altLang="en-US" sz="900" dirty="0" smtClean="0"/>
              <a:t> ト　フ ッ ク</a:t>
            </a:r>
            <a:endParaRPr lang="ja-JP" altLang="ja-JP" sz="900" dirty="0"/>
          </a:p>
        </p:txBody>
      </p:sp>
      <p:sp>
        <p:nvSpPr>
          <p:cNvPr id="34" name="正方形/長方形 33"/>
          <p:cNvSpPr/>
          <p:nvPr/>
        </p:nvSpPr>
        <p:spPr>
          <a:xfrm>
            <a:off x="7291637" y="2186474"/>
            <a:ext cx="1960883" cy="810478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b="1" dirty="0" smtClean="0"/>
              <a:t>Robert Hooke</a:t>
            </a:r>
          </a:p>
          <a:p>
            <a:pPr>
              <a:lnSpc>
                <a:spcPts val="1400"/>
              </a:lnSpc>
            </a:pPr>
            <a:r>
              <a:rPr lang="ja-JP" altLang="en-US" sz="1400" dirty="0"/>
              <a:t> </a:t>
            </a:r>
            <a:r>
              <a:rPr lang="en-US" altLang="ja-JP" sz="1400" dirty="0" smtClean="0"/>
              <a:t>(1635</a:t>
            </a:r>
            <a:r>
              <a:rPr lang="ja-JP" altLang="en-US" sz="1400" dirty="0" smtClean="0"/>
              <a:t> </a:t>
            </a:r>
            <a:r>
              <a:rPr lang="en-US" altLang="ja-JP" sz="1400" dirty="0"/>
              <a:t>- </a:t>
            </a:r>
            <a:r>
              <a:rPr lang="en-US" altLang="ja-JP" sz="1400" dirty="0" smtClean="0"/>
              <a:t>1703)</a:t>
            </a:r>
          </a:p>
          <a:p>
            <a:pPr>
              <a:lnSpc>
                <a:spcPts val="1400"/>
              </a:lnSpc>
            </a:pPr>
            <a:r>
              <a:rPr lang="ja-JP" altLang="en-US" sz="1400" dirty="0" smtClean="0"/>
              <a:t>イギリスの自然哲学者</a:t>
            </a:r>
            <a:endParaRPr lang="en-US" altLang="ja-JP" sz="1400" dirty="0" smtClean="0"/>
          </a:p>
          <a:p>
            <a:pPr>
              <a:lnSpc>
                <a:spcPts val="1400"/>
              </a:lnSpc>
            </a:pPr>
            <a:r>
              <a:rPr lang="ja-JP" altLang="en-US" sz="1400" dirty="0" smtClean="0"/>
              <a:t>建築家・博物学者</a:t>
            </a:r>
            <a:endParaRPr lang="ja-JP" altLang="en-US" sz="1400" dirty="0"/>
          </a:p>
        </p:txBody>
      </p:sp>
      <p:pic>
        <p:nvPicPr>
          <p:cNvPr id="35" name="Picture 200" descr="http://web.canon.jp/technology/kids/mystery/img/m01_01_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37" y="7653"/>
            <a:ext cx="1932341" cy="2108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67135" y="1008438"/>
            <a:ext cx="4188967" cy="746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u="sng" dirty="0" smtClean="0"/>
              <a:t>Na</a:t>
            </a:r>
            <a:r>
              <a:rPr lang="ja-JP" altLang="en-US" sz="3200" u="sng" dirty="0" smtClean="0"/>
              <a:t>　　　　　　　　　　　　　</a:t>
            </a:r>
            <a:endParaRPr lang="en-US" altLang="ja-JP" sz="3200" u="sng" dirty="0" smtClean="0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899592" y="2581581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3528" y="1909759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/>
              <a:t>１</a:t>
            </a:r>
            <a:r>
              <a:rPr kumimoji="1" lang="ja-JP" altLang="en-US" dirty="0" smtClean="0"/>
              <a:t>）リチウム</a:t>
            </a:r>
            <a:r>
              <a:rPr lang="ja-JP" altLang="en-US" dirty="0" smtClean="0"/>
              <a:t>（</a:t>
            </a:r>
            <a:r>
              <a:rPr lang="en-US" altLang="ja-JP" dirty="0" smtClean="0"/>
              <a:t>Li</a:t>
            </a:r>
            <a:r>
              <a:rPr lang="ja-JP" altLang="en-US" dirty="0" smtClean="0"/>
              <a:t>）</a:t>
            </a:r>
            <a:r>
              <a:rPr lang="ja-JP" altLang="en-US" dirty="0"/>
              <a:t>は</a:t>
            </a:r>
            <a:r>
              <a:rPr lang="ja-JP" altLang="en-US" dirty="0" smtClean="0"/>
              <a:t>、リチウムイオン（</a:t>
            </a:r>
            <a:r>
              <a:rPr lang="en-US" altLang="ja-JP" dirty="0" smtClean="0"/>
              <a:t>Li</a:t>
            </a:r>
            <a:r>
              <a:rPr lang="en-US" altLang="ja-JP" baseline="30000" dirty="0" smtClean="0"/>
              <a:t>+ </a:t>
            </a:r>
            <a:r>
              <a:rPr lang="ja-JP" altLang="en-US" dirty="0"/>
              <a:t>）と電子１個（</a:t>
            </a:r>
            <a:r>
              <a:rPr lang="en-US" altLang="ja-JP" dirty="0"/>
              <a:t>e</a:t>
            </a:r>
            <a:r>
              <a:rPr lang="ja-JP" altLang="en-US" baseline="30000" dirty="0"/>
              <a:t>－</a:t>
            </a:r>
            <a:r>
              <a:rPr lang="en-US" altLang="ja-JP" baseline="30000" dirty="0"/>
              <a:t> </a:t>
            </a:r>
            <a:r>
              <a:rPr lang="ja-JP" altLang="en-US" dirty="0"/>
              <a:t>）に電離する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3395" y="2125783"/>
            <a:ext cx="4087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u="sng" dirty="0" smtClean="0"/>
              <a:t> Li</a:t>
            </a:r>
            <a:r>
              <a:rPr lang="ja-JP" altLang="en-US" sz="3200" u="sng" dirty="0" smtClean="0"/>
              <a:t>　　　　　　　　　　　　　</a:t>
            </a:r>
            <a:endParaRPr lang="en-US" altLang="ja-JP" sz="3200" u="sng" dirty="0" smtClean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899592" y="3662459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23528" y="2989879"/>
            <a:ext cx="789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/>
              <a:t>２</a:t>
            </a:r>
            <a:r>
              <a:rPr kumimoji="1" lang="ja-JP" altLang="en-US" dirty="0" smtClean="0"/>
              <a:t>）アルミニウム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Al</a:t>
            </a:r>
            <a:r>
              <a:rPr lang="ja-JP" altLang="en-US" dirty="0" smtClean="0"/>
              <a:t>）</a:t>
            </a:r>
            <a:r>
              <a:rPr lang="ja-JP" altLang="en-US" dirty="0"/>
              <a:t>は</a:t>
            </a:r>
            <a:r>
              <a:rPr lang="ja-JP" altLang="en-US" dirty="0" smtClean="0"/>
              <a:t>、アルミニウムイオン（</a:t>
            </a:r>
            <a:r>
              <a:rPr lang="en-US" altLang="ja-JP" dirty="0" smtClean="0"/>
              <a:t>Al</a:t>
            </a:r>
            <a:r>
              <a:rPr lang="en-US" altLang="ja-JP" baseline="30000" dirty="0" smtClean="0"/>
              <a:t>3+ </a:t>
            </a:r>
            <a:r>
              <a:rPr lang="ja-JP" altLang="en-US" dirty="0"/>
              <a:t>）と</a:t>
            </a:r>
            <a:r>
              <a:rPr lang="ja-JP" altLang="en-US" dirty="0" smtClean="0"/>
              <a:t>電子３個</a:t>
            </a:r>
            <a:r>
              <a:rPr lang="ja-JP" altLang="en-US" dirty="0"/>
              <a:t>（</a:t>
            </a:r>
            <a:r>
              <a:rPr lang="en-US" altLang="ja-JP" dirty="0"/>
              <a:t>e</a:t>
            </a:r>
            <a:r>
              <a:rPr lang="ja-JP" altLang="en-US" baseline="30000" dirty="0"/>
              <a:t>－</a:t>
            </a:r>
            <a:r>
              <a:rPr lang="en-US" altLang="ja-JP" baseline="30000" dirty="0"/>
              <a:t> </a:t>
            </a:r>
            <a:r>
              <a:rPr lang="ja-JP" altLang="en-US" dirty="0"/>
              <a:t>）に電離する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3395" y="3205903"/>
            <a:ext cx="4246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u="sng" dirty="0" smtClean="0"/>
              <a:t> Al</a:t>
            </a:r>
            <a:r>
              <a:rPr lang="ja-JP" altLang="en-US" sz="3200" u="sng" dirty="0" smtClean="0"/>
              <a:t>　　　　　　　　　　　　　</a:t>
            </a:r>
            <a:endParaRPr lang="en-US" altLang="ja-JP" sz="3200" u="sng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8" y="4035765"/>
            <a:ext cx="653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/>
              <a:t>３</a:t>
            </a:r>
            <a:r>
              <a:rPr kumimoji="1" lang="ja-JP" altLang="en-US" dirty="0" smtClean="0"/>
              <a:t>）</a:t>
            </a:r>
            <a:r>
              <a:rPr lang="ja-JP" altLang="en-US" dirty="0"/>
              <a:t>フッ素</a:t>
            </a:r>
            <a:r>
              <a:rPr lang="ja-JP" altLang="en-US" dirty="0" smtClean="0"/>
              <a:t>（</a:t>
            </a:r>
            <a:r>
              <a:rPr lang="en-US" altLang="ja-JP" dirty="0" smtClean="0"/>
              <a:t>F</a:t>
            </a:r>
            <a:r>
              <a:rPr lang="ja-JP" altLang="en-US" dirty="0" smtClean="0"/>
              <a:t>）に電子１個</a:t>
            </a:r>
            <a:r>
              <a:rPr lang="ja-JP" altLang="en-US" dirty="0"/>
              <a:t>（</a:t>
            </a:r>
            <a:r>
              <a:rPr lang="en-US" altLang="ja-JP" dirty="0"/>
              <a:t>e</a:t>
            </a:r>
            <a:r>
              <a:rPr lang="ja-JP" altLang="en-US" baseline="30000" dirty="0"/>
              <a:t>－</a:t>
            </a:r>
            <a:r>
              <a:rPr lang="en-US" altLang="ja-JP" baseline="30000" dirty="0"/>
              <a:t> </a:t>
            </a:r>
            <a:r>
              <a:rPr lang="ja-JP" altLang="en-US" dirty="0" smtClean="0"/>
              <a:t>）がくっつくと、フッ化物イオンになる。</a:t>
            </a:r>
            <a:endParaRPr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3395" y="5475925"/>
            <a:ext cx="400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u="sng" dirty="0" smtClean="0"/>
              <a:t> S</a:t>
            </a:r>
            <a:r>
              <a:rPr lang="ja-JP" altLang="en-US" sz="3200" u="sng" dirty="0" smtClean="0"/>
              <a:t>　　　　　　　　　　　　　</a:t>
            </a:r>
            <a:endParaRPr lang="en-US" altLang="ja-JP" sz="3200" u="sng" dirty="0" smtClean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2051880" y="5946882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899592" y="1464236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35403" y="5145502"/>
            <a:ext cx="628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ja-JP" altLang="en-US" dirty="0" smtClean="0"/>
              <a:t>４</a:t>
            </a:r>
            <a:r>
              <a:rPr kumimoji="1" lang="ja-JP" altLang="en-US" dirty="0" smtClean="0"/>
              <a:t>）硫黄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</a:t>
            </a:r>
            <a:r>
              <a:rPr lang="ja-JP" altLang="en-US" dirty="0" smtClean="0"/>
              <a:t>）に電子２個</a:t>
            </a:r>
            <a:r>
              <a:rPr lang="ja-JP" altLang="en-US" dirty="0"/>
              <a:t>（</a:t>
            </a:r>
            <a:r>
              <a:rPr lang="en-US" altLang="ja-JP" dirty="0"/>
              <a:t>e</a:t>
            </a:r>
            <a:r>
              <a:rPr lang="ja-JP" altLang="en-US" baseline="30000" dirty="0"/>
              <a:t>－</a:t>
            </a:r>
            <a:r>
              <a:rPr lang="en-US" altLang="ja-JP" baseline="30000" dirty="0"/>
              <a:t> </a:t>
            </a:r>
            <a:r>
              <a:rPr lang="ja-JP" altLang="en-US" dirty="0" smtClean="0"/>
              <a:t>）がくっつくと、硫化物イオンになる。</a:t>
            </a:r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3395" y="4251789"/>
            <a:ext cx="400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u="sng" dirty="0" smtClean="0"/>
              <a:t> F</a:t>
            </a:r>
            <a:r>
              <a:rPr lang="ja-JP" altLang="en-US" sz="3200" u="sng" dirty="0" smtClean="0"/>
              <a:t>　　　　　　　　　　　　　</a:t>
            </a:r>
            <a:endParaRPr lang="en-US" altLang="ja-JP" sz="3200" u="sng" dirty="0" smtClean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2051880" y="4722746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323528" y="6227178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/>
              <a:t>【</a:t>
            </a:r>
            <a:r>
              <a:rPr lang="ja-JP" altLang="en-US" u="sng" dirty="0" smtClean="0"/>
              <a:t>参考</a:t>
            </a:r>
            <a:r>
              <a:rPr lang="en-US" altLang="ja-JP" u="sng" dirty="0" smtClean="0"/>
              <a:t>】</a:t>
            </a:r>
            <a:r>
              <a:rPr lang="ja-JP" altLang="en-US" u="sng" dirty="0" smtClean="0"/>
              <a:t>原子が電子を１個受け取るときに放出されるエネルギーを電子親和力という。</a:t>
            </a:r>
            <a:endParaRPr lang="en-US" altLang="ja-JP" u="sng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</a:t>
            </a:r>
            <a:r>
              <a:rPr kumimoji="1" lang="ja-JP" altLang="en-US" u="sng" dirty="0" smtClean="0"/>
              <a:t>電子親和力が大きい原子は陰イオンになりやすい。</a:t>
            </a:r>
            <a:endParaRPr kumimoji="1" lang="ja-JP" altLang="en-US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9512" y="404664"/>
            <a:ext cx="882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問１．次の原子は、どのようなイオンになりやすいか。このときの変化を例にならって示せ。</a:t>
            </a:r>
            <a:endParaRPr kumimoji="1" lang="en-US" altLang="ja-JP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3528" y="769321"/>
            <a:ext cx="750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〔</a:t>
            </a:r>
            <a:r>
              <a:rPr lang="ja-JP" altLang="en-US" dirty="0" smtClean="0"/>
              <a:t>例</a:t>
            </a:r>
            <a:r>
              <a:rPr lang="en-US" altLang="ja-JP" dirty="0" smtClean="0"/>
              <a:t>〕</a:t>
            </a:r>
            <a:r>
              <a:rPr kumimoji="1" lang="ja-JP" altLang="en-US" dirty="0" smtClean="0"/>
              <a:t>ナトリウム（</a:t>
            </a:r>
            <a:r>
              <a:rPr kumimoji="1" lang="en-US" altLang="ja-JP" dirty="0" smtClean="0"/>
              <a:t>Na</a:t>
            </a:r>
            <a:r>
              <a:rPr kumimoji="1" lang="ja-JP" altLang="en-US" dirty="0" smtClean="0"/>
              <a:t>）は、ナトリウムイオン（</a:t>
            </a:r>
            <a:r>
              <a:rPr lang="en-US" altLang="ja-JP" dirty="0" smtClean="0"/>
              <a:t>Na</a:t>
            </a:r>
            <a:r>
              <a:rPr lang="en-US" altLang="ja-JP" baseline="30000" dirty="0" smtClean="0"/>
              <a:t>+ </a:t>
            </a:r>
            <a:r>
              <a:rPr lang="ja-JP" altLang="en-US" dirty="0" smtClean="0"/>
              <a:t>）と</a:t>
            </a:r>
            <a:r>
              <a:rPr kumimoji="1" lang="ja-JP" altLang="en-US" dirty="0" smtClean="0"/>
              <a:t>電子１個</a:t>
            </a:r>
            <a:r>
              <a:rPr lang="ja-JP" altLang="en-US" dirty="0" smtClean="0"/>
              <a:t>（</a:t>
            </a:r>
            <a:r>
              <a:rPr lang="en-US" altLang="ja-JP" dirty="0" smtClean="0"/>
              <a:t>e</a:t>
            </a:r>
            <a:r>
              <a:rPr lang="ja-JP" altLang="en-US" baseline="30000" dirty="0" smtClean="0"/>
              <a:t>－</a:t>
            </a:r>
            <a:r>
              <a:rPr lang="en-US" altLang="ja-JP" baseline="30000" dirty="0" smtClean="0"/>
              <a:t> </a:t>
            </a:r>
            <a:r>
              <a:rPr lang="ja-JP" altLang="en-US" dirty="0" smtClean="0"/>
              <a:t>）に電離する。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5496" y="44624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 </a:t>
            </a:r>
            <a:r>
              <a:rPr lang="ja-JP" altLang="en-US" i="1" dirty="0" smtClean="0"/>
              <a:t>イオン式を使</a:t>
            </a:r>
            <a:r>
              <a:rPr lang="ja-JP" altLang="en-US" i="1" dirty="0" err="1" smtClean="0"/>
              <a:t>っ</a:t>
            </a:r>
            <a:r>
              <a:rPr lang="ja-JP" altLang="en-US" i="1" dirty="0" smtClean="0"/>
              <a:t>表現</a:t>
            </a:r>
            <a:endParaRPr lang="en-US" altLang="ja-JP" i="1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-9985" y="835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問題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295" y="738570"/>
            <a:ext cx="8561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イオン結合は比較的（１）結合なので、イオンからなる物質は一般に、（２）が高く、常温では（３）として存在する。その結晶は、（４）、強い力を加えると結晶の特定な面に沿って割れやすい。イオン結晶の固体は（５）を通さないが、（６）したり水溶液にしたりするとイオンが動けるようになり、（７）を通すようになる。イオン結晶からなる物質には、（８）</a:t>
            </a:r>
            <a:r>
              <a:rPr kumimoji="1"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や塩化カルシウム（９）のように水に溶けやすいものが多いが、（１０）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kumimoji="1"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のように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水に溶けにくいものも存在する。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51272"/>
              </p:ext>
            </p:extLst>
          </p:nvPr>
        </p:nvGraphicFramePr>
        <p:xfrm>
          <a:off x="107504" y="2504771"/>
          <a:ext cx="8424936" cy="135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53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（２）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（４）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3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（６）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（７）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（８）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3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（９）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（１０）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35496" y="4005064"/>
            <a:ext cx="8642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問２．イオンの結晶に外力を加えると、イオンの配列がわずかにずれ、陽イオンどうしや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陰イオンどうしで反発力がはたらくため、特定の面で割れやすい。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このことを何というか。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496" y="454747"/>
            <a:ext cx="5650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問１．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６１を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参考に、次の文中の（）に入る語句を答えよ。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0152" y="4759085"/>
            <a:ext cx="24482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（答）</a:t>
            </a:r>
            <a:r>
              <a:rPr kumimoji="1" lang="ja-JP" altLang="en-US" sz="2400" dirty="0" smtClean="0"/>
              <a:t>　　　　　　　　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296" y="5361341"/>
            <a:ext cx="864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問３．イオンからなる物質で、吸湿性があり除湿剤（じょしつざい）として利用される物質の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名称を答えよ。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0152" y="5775647"/>
            <a:ext cx="24482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（答）</a:t>
            </a:r>
            <a:r>
              <a:rPr kumimoji="1" lang="ja-JP" altLang="en-US" sz="2400" dirty="0" smtClean="0"/>
              <a:t>　　　　　　　　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36568" y="6498572"/>
            <a:ext cx="2503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最後に小テストを行います。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86003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30019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976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193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-5448" y="19101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780956" y="1888956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17998</TotalTime>
  <Words>385</Words>
  <Application>Microsoft Office PowerPoint</Application>
  <PresentationFormat>画面に合わせる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946</cp:revision>
  <cp:lastPrinted>2018-01-30T01:11:00Z</cp:lastPrinted>
  <dcterms:created xsi:type="dcterms:W3CDTF">2013-07-17T08:32:15Z</dcterms:created>
  <dcterms:modified xsi:type="dcterms:W3CDTF">2018-01-30T01:14:13Z</dcterms:modified>
</cp:coreProperties>
</file>