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11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7" tIns="44112" rIns="88227" bIns="44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8"/>
            <a:ext cx="5680075" cy="4605338"/>
          </a:xfrm>
          <a:prstGeom prst="rect">
            <a:avLst/>
          </a:prstGeom>
        </p:spPr>
        <p:txBody>
          <a:bodyPr vert="horz" lIns="88227" tIns="44112" rIns="88227" bIns="44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7"/>
            <a:ext cx="3076576" cy="511174"/>
          </a:xfrm>
          <a:prstGeom prst="rect">
            <a:avLst/>
          </a:prstGeom>
        </p:spPr>
        <p:txBody>
          <a:bodyPr vert="horz" lIns="88227" tIns="44112" rIns="88227" bIns="44112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07340"/>
            <a:ext cx="5981125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No.44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 ≪電気でパンを作ろう≫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413114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P56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-62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（イオンとイオン結合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585667"/>
            <a:ext cx="3600402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：パンが出来る原理を理解する。</a:t>
            </a:r>
            <a:endParaRPr lang="en-US" altLang="ja-JP" dirty="0" smtClean="0"/>
          </a:p>
          <a:p>
            <a:r>
              <a:rPr kumimoji="1" lang="ja-JP" altLang="en-US" dirty="0" smtClean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：電気パンを作ってみる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r>
              <a:rPr lang="ja-JP" altLang="en-US" dirty="0" smtClean="0"/>
              <a:t>③：イオン式を覚える。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19675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0312" y="44624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 　月　　日（　　）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天気：</a:t>
            </a:r>
            <a:r>
              <a:rPr lang="ja-JP" altLang="en-US" u="sng" dirty="0" smtClean="0"/>
              <a:t>　　　　　　</a:t>
            </a:r>
            <a:endParaRPr kumimoji="1" lang="en-US" altLang="ja-JP" u="sng" dirty="0" smtClean="0"/>
          </a:p>
          <a:p>
            <a:r>
              <a:rPr lang="ja-JP" altLang="en-US" u="sng" dirty="0" smtClean="0"/>
              <a:t>気温：　　　　　　</a:t>
            </a:r>
            <a:endParaRPr lang="en-US" altLang="ja-JP" u="sng" dirty="0" smtClean="0"/>
          </a:p>
          <a:p>
            <a:r>
              <a:rPr kumimoji="1" lang="ja-JP" altLang="en-US" u="sng" dirty="0" smtClean="0"/>
              <a:t>湿度：　　　　　　</a:t>
            </a:r>
            <a:endParaRPr kumimoji="1" lang="ja-JP" altLang="en-US" u="sng" dirty="0"/>
          </a:p>
        </p:txBody>
      </p:sp>
      <p:sp>
        <p:nvSpPr>
          <p:cNvPr id="18" name="正方形/長方形 17"/>
          <p:cNvSpPr/>
          <p:nvPr/>
        </p:nvSpPr>
        <p:spPr>
          <a:xfrm>
            <a:off x="35496" y="2636912"/>
            <a:ext cx="5054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ホットケーキミックス（電気パンの材料）について</a:t>
            </a:r>
            <a:endParaRPr lang="en-US" altLang="ja-JP" i="1" u="sng" dirty="0"/>
          </a:p>
        </p:txBody>
      </p:sp>
      <p:sp>
        <p:nvSpPr>
          <p:cNvPr id="22" name="正方形/長方形 21"/>
          <p:cNvSpPr/>
          <p:nvPr/>
        </p:nvSpPr>
        <p:spPr>
          <a:xfrm>
            <a:off x="122018" y="2997810"/>
            <a:ext cx="9318577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※</a:t>
            </a:r>
            <a:r>
              <a:rPr lang="ja-JP" altLang="en-US" dirty="0" smtClean="0"/>
              <a:t>ホットケーキミックスに含まれる食塩や 重 曹 （</a:t>
            </a:r>
            <a:r>
              <a:rPr lang="en-US" altLang="ja-JP" dirty="0" smtClean="0"/>
              <a:t> </a:t>
            </a:r>
            <a:r>
              <a:rPr lang="ja-JP" altLang="en-US" dirty="0" smtClean="0"/>
              <a:t>  　　　　　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）などの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（　　　　　　　　）が含まれており、これらは液体に溶けると（　　　　　　　　）として存在する。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したがって、牛乳に溶かしたホットケーキミックスの生地</a:t>
            </a:r>
            <a:r>
              <a:rPr lang="ja-JP" altLang="en-US" dirty="0"/>
              <a:t>は</a:t>
            </a:r>
            <a:r>
              <a:rPr lang="ja-JP" altLang="en-US" dirty="0" smtClean="0"/>
              <a:t>、電気を（　流す　・　流さない　）。</a:t>
            </a:r>
            <a:endParaRPr lang="en-US" altLang="ja-JP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07504" y="4293096"/>
            <a:ext cx="1441420" cy="378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/>
              <a:t>【</a:t>
            </a:r>
            <a:r>
              <a:rPr lang="ja-JP" altLang="en-US" sz="1400" dirty="0"/>
              <a:t>化学式の</a:t>
            </a:r>
            <a:r>
              <a:rPr lang="ja-JP" altLang="en-US" sz="1400" dirty="0" smtClean="0"/>
              <a:t>確認</a:t>
            </a:r>
            <a:r>
              <a:rPr lang="en-US" altLang="ja-JP" sz="1400" dirty="0" smtClean="0"/>
              <a:t>】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4787860"/>
            <a:ext cx="845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塩化ナトリウム：　　　　　　　　　　　、炭酸水素ナトリウム（重曹）：　　　　　　　　　　　　　</a:t>
            </a:r>
            <a:endParaRPr kumimoji="1" lang="ja-JP" altLang="en-US" u="sng" dirty="0"/>
          </a:p>
        </p:txBody>
      </p:sp>
      <p:sp>
        <p:nvSpPr>
          <p:cNvPr id="19" name="正方形/長方形 18"/>
          <p:cNvSpPr/>
          <p:nvPr/>
        </p:nvSpPr>
        <p:spPr>
          <a:xfrm>
            <a:off x="107504" y="5173742"/>
            <a:ext cx="191270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/>
              <a:t>【</a:t>
            </a:r>
            <a:r>
              <a:rPr lang="ja-JP" altLang="en-US" sz="1400" dirty="0" smtClean="0"/>
              <a:t>イオン反応式の確認</a:t>
            </a:r>
            <a:r>
              <a:rPr lang="en-US" altLang="ja-JP" sz="1400" dirty="0" smtClean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5589240"/>
            <a:ext cx="4972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　　　　　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2058" y="6218148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NaHCO</a:t>
            </a:r>
            <a:r>
              <a:rPr lang="en-US" altLang="ja-JP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＋　　　＋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548924" y="5856062"/>
            <a:ext cx="1440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087824" y="6525344"/>
            <a:ext cx="9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54066" y="6021288"/>
            <a:ext cx="46800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39552" y="6741368"/>
            <a:ext cx="596215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617252" y="5445224"/>
            <a:ext cx="2483372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ja-JP" altLang="en-US" sz="2000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ja-JP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　　　　　　　　　　</a:t>
            </a:r>
            <a:endParaRPr lang="en-US" altLang="ja-JP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ja-JP" altLang="en-US" sz="2000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ja-JP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：　　　　　　　　　　</a:t>
            </a:r>
            <a:endParaRPr lang="ja-JP" alt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ja-JP" altLang="en-US" sz="2000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kumimoji="1" lang="en-US" altLang="ja-JP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  <a:r>
              <a:rPr kumimoji="1" lang="ja-JP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 　</a:t>
            </a:r>
            <a:endParaRPr kumimoji="1" lang="en-US" altLang="ja-JP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kumimoji="1" lang="en-US" altLang="ja-JP" sz="2000" u="sng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2000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ja-JP" altLang="en-US" sz="2000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ja-JP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1" lang="ja-JP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endParaRPr kumimoji="1" lang="ja-JP" alt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2286896" cy="176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053430" y="2922338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じゅうそう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629" y="2989665"/>
            <a:ext cx="2947867" cy="179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直線コネクタ 54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5496" y="15596"/>
            <a:ext cx="266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電気パンが出来るまで</a:t>
            </a:r>
            <a:endParaRPr lang="en-US" altLang="ja-JP" i="1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122018" y="361980"/>
            <a:ext cx="8392041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※</a:t>
            </a:r>
            <a:r>
              <a:rPr lang="ja-JP" altLang="en-US" dirty="0" smtClean="0"/>
              <a:t>パンの生地に電気を流すと、炭酸水素ナトリウムの（　　　　　　　）反応によって、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（　　　　　　　　　　　　）が発生する。この二酸化炭素によって、パンの生地が膨らみ、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熱によって温められるとパンの生地から、水分が無くなりやがて電気は流れなくなる。</a:t>
            </a:r>
            <a:endParaRPr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07504" y="1682218"/>
            <a:ext cx="180049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/>
              <a:t>【</a:t>
            </a:r>
            <a:r>
              <a:rPr lang="ja-JP" altLang="en-US" sz="1400" dirty="0" smtClean="0"/>
              <a:t>熱分解反応の確認</a:t>
            </a:r>
            <a:r>
              <a:rPr lang="en-US" altLang="ja-JP" sz="1400" dirty="0" smtClean="0"/>
              <a:t>】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2058" y="2113692"/>
            <a:ext cx="6110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NaHCO</a:t>
            </a:r>
            <a:r>
              <a:rPr lang="en-US" altLang="ja-JP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＋　　　　＋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2087824" y="2420888"/>
            <a:ext cx="9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39552" y="2636912"/>
            <a:ext cx="72000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444208" y="265142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（二酸化炭素）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59832" y="2651426"/>
            <a:ext cx="1675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（炭酸ナトリウム）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45117" y="26514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（水）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5496" y="3247523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実験手順</a:t>
            </a:r>
            <a:endParaRPr lang="en-US" altLang="ja-JP" i="1" u="sng" dirty="0"/>
          </a:p>
        </p:txBody>
      </p:sp>
      <p:sp>
        <p:nvSpPr>
          <p:cNvPr id="19" name="正方形/長方形 18"/>
          <p:cNvSpPr/>
          <p:nvPr/>
        </p:nvSpPr>
        <p:spPr>
          <a:xfrm>
            <a:off x="129062" y="3717032"/>
            <a:ext cx="782731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i="1" u="sng" dirty="0" smtClean="0"/>
              <a:t>Ａ．電気を流すまで</a:t>
            </a:r>
            <a:endParaRPr lang="en-US" altLang="ja-JP" sz="1600" b="1" i="1" u="sng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１．牛乳パックを下から７ｃｍの位置で切り取る。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２．切り取ったパックの中に、次の材料を入れてかき混ぜる。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u="sng" dirty="0" smtClean="0"/>
              <a:t>ホットケーキミックス７０ｇ、卵１コ、牛乳５０ｍｌ、砂糖２５ｇ、バター適量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sz="1600" b="1" i="1" u="sng" dirty="0" smtClean="0"/>
              <a:t>Ｂ．電気パンを作る</a:t>
            </a:r>
            <a:endParaRPr lang="en-US" altLang="ja-JP" sz="1600" b="1" i="1" u="sng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３．牛乳パックの両端にステンレス板をはさみこむ。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４．ステンレス板にクリップを取り付け、電気を流す。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5496" y="1859338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観察</a:t>
            </a:r>
            <a:endParaRPr lang="en-US" altLang="ja-JP" i="1" u="sng" dirty="0"/>
          </a:p>
        </p:txBody>
      </p:sp>
      <p:sp>
        <p:nvSpPr>
          <p:cNvPr id="36" name="正方形/長方形 35"/>
          <p:cNvSpPr/>
          <p:nvPr/>
        </p:nvSpPr>
        <p:spPr>
          <a:xfrm>
            <a:off x="187896" y="2204864"/>
            <a:ext cx="4738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電気を流した後の生地の様子を記録しよう！！</a:t>
            </a:r>
            <a:endParaRPr lang="en-US" altLang="ja-JP" dirty="0"/>
          </a:p>
        </p:txBody>
      </p:sp>
      <p:sp>
        <p:nvSpPr>
          <p:cNvPr id="16" name="正方形/長方形 15"/>
          <p:cNvSpPr/>
          <p:nvPr/>
        </p:nvSpPr>
        <p:spPr>
          <a:xfrm>
            <a:off x="251520" y="2574196"/>
            <a:ext cx="8568952" cy="1070828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75856" y="3688004"/>
            <a:ext cx="5795176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en-US" altLang="ja-JP" i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i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実験はこれで終了です。　最後に小テストを行います！！</a:t>
            </a:r>
            <a:endParaRPr kumimoji="1" lang="ja-JP" altLang="en-US" i="1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79" name="表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978702"/>
              </p:ext>
            </p:extLst>
          </p:nvPr>
        </p:nvGraphicFramePr>
        <p:xfrm>
          <a:off x="395536" y="5113992"/>
          <a:ext cx="70804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水素イオン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カルシウムイオン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ナトリウムイオン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銅（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Ⅱ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）イオン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カリウムイオン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Zn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亜鉛イオン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マグネシウムイオン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</a:rPr>
                        <a:t>3+</a:t>
                      </a:r>
                      <a:endParaRPr kumimoji="1" lang="ja-JP" altLang="en-US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鉄（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Ⅲ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）イオン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" name="テキスト ボックス 79"/>
          <p:cNvSpPr txBox="1"/>
          <p:nvPr/>
        </p:nvSpPr>
        <p:spPr>
          <a:xfrm>
            <a:off x="179512" y="4773346"/>
            <a:ext cx="688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次のイオン式で示すイオンの名前を答えよ。後で小テストを行います。</a:t>
            </a:r>
            <a:endParaRPr kumimoji="1" lang="ja-JP" altLang="en-US" dirty="0"/>
          </a:p>
        </p:txBody>
      </p:sp>
      <p:cxnSp>
        <p:nvCxnSpPr>
          <p:cNvPr id="81" name="直線コネクタ 80"/>
          <p:cNvCxnSpPr/>
          <p:nvPr/>
        </p:nvCxnSpPr>
        <p:spPr>
          <a:xfrm>
            <a:off x="-22560" y="6842404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21428" y="4269290"/>
            <a:ext cx="334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課題：イオン式を覚えよう！！</a:t>
            </a:r>
            <a:endParaRPr lang="en-US" altLang="ja-JP" i="1" u="sng" dirty="0"/>
          </a:p>
        </p:txBody>
      </p:sp>
      <p:sp>
        <p:nvSpPr>
          <p:cNvPr id="13" name="正方形/長方形 12"/>
          <p:cNvSpPr/>
          <p:nvPr/>
        </p:nvSpPr>
        <p:spPr>
          <a:xfrm>
            <a:off x="35496" y="110839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【</a:t>
            </a:r>
            <a:r>
              <a:rPr lang="ja-JP" altLang="en-US" sz="1600" dirty="0" smtClean="0"/>
              <a:t>注意</a:t>
            </a:r>
            <a:r>
              <a:rPr lang="en-US" altLang="ja-JP" sz="1600" dirty="0" smtClean="0"/>
              <a:t>】</a:t>
            </a:r>
            <a:endParaRPr lang="en-US" altLang="ja-JP" sz="1600" dirty="0"/>
          </a:p>
        </p:txBody>
      </p:sp>
      <p:sp>
        <p:nvSpPr>
          <p:cNvPr id="14" name="正方形/長方形 13"/>
          <p:cNvSpPr/>
          <p:nvPr/>
        </p:nvSpPr>
        <p:spPr>
          <a:xfrm>
            <a:off x="122018" y="433988"/>
            <a:ext cx="6880410" cy="133882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・コンセントに差し込み電気を流すのは、すべての準備が出来てから。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・電源を入れてからは、感電するのでステンレス板に絶対触れない。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・高温になるので、やけどに気をつける。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5517232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09819" y="5618268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049979" y="5618268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65015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64870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80956" y="1168876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17327</TotalTime>
  <Words>272</Words>
  <Application>Microsoft Office PowerPoint</Application>
  <PresentationFormat>画面に合わせる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917</cp:revision>
  <cp:lastPrinted>2018-01-10T04:16:53Z</cp:lastPrinted>
  <dcterms:created xsi:type="dcterms:W3CDTF">2013-07-17T08:32:15Z</dcterms:created>
  <dcterms:modified xsi:type="dcterms:W3CDTF">2018-03-15T01:55:47Z</dcterms:modified>
</cp:coreProperties>
</file>