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5" r:id="rId3"/>
    <p:sldId id="323" r:id="rId4"/>
    <p:sldId id="322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2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1" y="12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6" tIns="44118" rIns="88236" bIns="44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9" y="4860927"/>
            <a:ext cx="5680075" cy="4605339"/>
          </a:xfrm>
          <a:prstGeom prst="rect">
            <a:avLst/>
          </a:prstGeom>
        </p:spPr>
        <p:txBody>
          <a:bodyPr vert="horz" lIns="88236" tIns="44118" rIns="88236" bIns="44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7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1" y="9721857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07340"/>
            <a:ext cx="6947736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No.43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≪</a:t>
            </a:r>
            <a:r>
              <a:rPr kumimoji="1" lang="ja-JP" altLang="en-US" sz="1400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イオンの名称、イオン結合、イオン結晶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4445512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 </a:t>
            </a:r>
            <a:r>
              <a:rPr kumimoji="1" lang="en-US" altLang="ja-JP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kumimoji="1" lang="ja-JP" alt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５７、５８</a:t>
            </a:r>
            <a:r>
              <a:rPr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（塩化物イオン　原子の陽性・陰性）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7098346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6" y="1785590"/>
            <a:ext cx="5184578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：塩素の電子配置を復習しよう。</a:t>
            </a:r>
            <a:endParaRPr lang="en-US" altLang="ja-JP" dirty="0"/>
          </a:p>
          <a:p>
            <a:r>
              <a:rPr kumimoji="1" lang="ja-JP" altLang="en-US" dirty="0"/>
              <a:t>②</a:t>
            </a:r>
            <a:r>
              <a:rPr lang="ja-JP" altLang="en-US" dirty="0" smtClean="0">
                <a:sym typeface="Wingdings" panose="05000000000000000000" pitchFamily="2" charset="2"/>
              </a:rPr>
              <a:t>：塩素が塩化物イオンになるまでを理解しよう。</a:t>
            </a:r>
            <a:endParaRPr lang="en-US" altLang="ja-JP" dirty="0">
              <a:sym typeface="Wingdings" panose="05000000000000000000" pitchFamily="2" charset="2"/>
            </a:endParaRPr>
          </a:p>
          <a:p>
            <a:r>
              <a:rPr lang="ja-JP" altLang="en-US" dirty="0"/>
              <a:t>③</a:t>
            </a:r>
            <a:r>
              <a:rPr lang="ja-JP" altLang="en-US" dirty="0" smtClean="0"/>
              <a:t>：イオン式</a:t>
            </a:r>
            <a:r>
              <a:rPr lang="ja-JP" altLang="en-US" dirty="0" smtClean="0"/>
              <a:t>を覚えよう。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34076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pic>
        <p:nvPicPr>
          <p:cNvPr id="29" name="Picture 2" descr="http://upload.wikimedia.org/wikipedia/commons/thumb/0/02/Christophorus_Henricus_Diedericus_Buys-Ballot.jpg/225px-Christophorus_Henricus_Diedericus_Buys-Ball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169" y="-89957"/>
            <a:ext cx="1777335" cy="23302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正方形/長方形 29"/>
          <p:cNvSpPr/>
          <p:nvPr/>
        </p:nvSpPr>
        <p:spPr>
          <a:xfrm>
            <a:off x="6416228" y="1999680"/>
            <a:ext cx="1104331" cy="20518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tIns="0" bIns="0">
            <a:spAutoFit/>
          </a:bodyPr>
          <a:lstStyle/>
          <a:p>
            <a:pPr algn="r">
              <a:lnSpc>
                <a:spcPts val="1600"/>
              </a:lnSpc>
            </a:pPr>
            <a:r>
              <a:rPr lang="en-US" altLang="ja-JP" sz="1400" dirty="0" smtClean="0"/>
              <a:t>(1817-1890)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517342" y="1511390"/>
            <a:ext cx="739305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ク リ ス ト フ</a:t>
            </a:r>
            <a:endParaRPr lang="ja-JP" altLang="ja-JP" sz="900" dirty="0"/>
          </a:p>
        </p:txBody>
      </p:sp>
      <p:sp>
        <p:nvSpPr>
          <p:cNvPr id="32" name="正方形/長方形 31"/>
          <p:cNvSpPr/>
          <p:nvPr/>
        </p:nvSpPr>
        <p:spPr>
          <a:xfrm>
            <a:off x="6042543" y="1521171"/>
            <a:ext cx="1466331" cy="3231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nl-NL" altLang="ja-JP" sz="1400" dirty="0"/>
              <a:t>Christophorus </a:t>
            </a:r>
            <a:endParaRPr lang="nl-NL" altLang="ja-JP" sz="1400" dirty="0" smtClean="0"/>
          </a:p>
        </p:txBody>
      </p:sp>
      <p:sp>
        <p:nvSpPr>
          <p:cNvPr id="33" name="正方形/長方形 32"/>
          <p:cNvSpPr/>
          <p:nvPr/>
        </p:nvSpPr>
        <p:spPr>
          <a:xfrm>
            <a:off x="6469699" y="1731182"/>
            <a:ext cx="1048685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ボイス　 バ ロ ッ ト</a:t>
            </a:r>
            <a:endParaRPr lang="ja-JP" altLang="ja-JP" sz="900" dirty="0"/>
          </a:p>
        </p:txBody>
      </p:sp>
      <p:sp>
        <p:nvSpPr>
          <p:cNvPr id="34" name="正方形/長方形 33"/>
          <p:cNvSpPr/>
          <p:nvPr/>
        </p:nvSpPr>
        <p:spPr>
          <a:xfrm>
            <a:off x="7496192" y="2199574"/>
            <a:ext cx="1584176" cy="271869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ja-JP" altLang="en-US" sz="1200" b="1" i="1" dirty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オランダ</a:t>
            </a: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の気象学者</a:t>
            </a:r>
            <a:endParaRPr lang="ja-JP" altLang="en-US" sz="1200" b="1" i="1" dirty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057997" y="1750907"/>
            <a:ext cx="1466331" cy="31284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nl-NL" altLang="ja-JP" sz="1400" dirty="0" smtClean="0"/>
              <a:t>H. D. Buys Ballot</a:t>
            </a:r>
            <a:endParaRPr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9512" y="3618726"/>
            <a:ext cx="8860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教科書</a:t>
            </a:r>
            <a:r>
              <a:rPr kumimoji="1" lang="en-US" altLang="ja-JP" sz="1600" dirty="0" smtClean="0"/>
              <a:t>P</a:t>
            </a:r>
            <a:r>
              <a:rPr kumimoji="1" lang="ja-JP" altLang="en-US" sz="1600" dirty="0" smtClean="0"/>
              <a:t>５８を見て、次のイオン式で示すイオンの価数と名前を整理せよ。後で小テストを行います。</a:t>
            </a:r>
            <a:endParaRPr kumimoji="1" lang="ja-JP" altLang="en-US" sz="1600" dirty="0"/>
          </a:p>
        </p:txBody>
      </p:sp>
      <p:sp>
        <p:nvSpPr>
          <p:cNvPr id="37" name="正方形/長方形 36"/>
          <p:cNvSpPr/>
          <p:nvPr/>
        </p:nvSpPr>
        <p:spPr>
          <a:xfrm>
            <a:off x="21428" y="3203684"/>
            <a:ext cx="3340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課題：イオン式を覚えよう！！</a:t>
            </a:r>
            <a:endParaRPr lang="en-US" altLang="ja-JP" i="1" u="sng" dirty="0"/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62703"/>
              </p:ext>
            </p:extLst>
          </p:nvPr>
        </p:nvGraphicFramePr>
        <p:xfrm>
          <a:off x="323526" y="4029288"/>
          <a:ext cx="8136904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baseline="0" dirty="0" smtClean="0">
                          <a:solidFill>
                            <a:schemeClr val="tx1"/>
                          </a:solidFill>
                        </a:rPr>
                        <a:t>イオン式</a:t>
                      </a:r>
                      <a:endParaRPr kumimoji="1" lang="ja-JP" altLang="en-US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イオンの名前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baseline="0" dirty="0" smtClean="0">
                          <a:solidFill>
                            <a:schemeClr val="tx1"/>
                          </a:solidFill>
                        </a:rPr>
                        <a:t>イオン式</a:t>
                      </a:r>
                      <a:endParaRPr kumimoji="1" lang="ja-JP" altLang="en-US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イオンの名前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147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kumimoji="1" lang="en-US" altLang="ja-JP" sz="2000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20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baseline="0" dirty="0" smtClean="0">
                          <a:solidFill>
                            <a:schemeClr val="tx1"/>
                          </a:solidFill>
                        </a:rPr>
                        <a:t>OH</a:t>
                      </a:r>
                      <a:r>
                        <a:rPr kumimoji="1" lang="ja-JP" altLang="en-US" sz="2000" b="0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20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187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kumimoji="1" lang="en-US" altLang="ja-JP" sz="2000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20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en-US" altLang="ja-JP" sz="20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2000" b="0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20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83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kumimoji="1" lang="en-US" altLang="ja-JP" sz="2000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20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baseline="0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kumimoji="1" lang="en-US" altLang="ja-JP" sz="2000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en-US" altLang="ja-JP" sz="20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2000" b="0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20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38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Mg</a:t>
                      </a:r>
                      <a:r>
                        <a:rPr kumimoji="1" lang="en-US" altLang="ja-JP" sz="2000" b="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sz="20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baseline="0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kumimoji="1" lang="en-US" altLang="ja-JP" sz="20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en-US" altLang="ja-JP" sz="20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2000" b="0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20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772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baseline="0" dirty="0" smtClean="0"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kumimoji="1" lang="en-US" altLang="ja-JP" sz="2000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en-US" altLang="ja-JP" sz="2000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20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r>
                        <a:rPr kumimoji="1" lang="en-US" altLang="ja-JP" sz="2000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en-US" altLang="ja-JP" sz="2000" b="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2000" b="0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20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067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7"/>
          <p:cNvSpPr/>
          <p:nvPr/>
        </p:nvSpPr>
        <p:spPr>
          <a:xfrm>
            <a:off x="2195736" y="515521"/>
            <a:ext cx="486572" cy="479115"/>
          </a:xfrm>
          <a:prstGeom prst="ellips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5496" y="-27384"/>
            <a:ext cx="2829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イオン式とイオンの名称 </a:t>
            </a:r>
            <a:endParaRPr lang="en-US" altLang="ja-JP" i="1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7541" y="182250"/>
            <a:ext cx="16802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 smtClean="0"/>
              <a:t>Mg</a:t>
            </a:r>
            <a:endParaRPr kumimoji="1" lang="ja-JP" altLang="en-US" sz="8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661899"/>
            <a:ext cx="2810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名前：</a:t>
            </a:r>
            <a:r>
              <a:rPr lang="ja-JP" altLang="en-US" sz="1600" dirty="0" smtClean="0">
                <a:sym typeface="Wingdings" panose="05000000000000000000" pitchFamily="2" charset="2"/>
              </a:rPr>
              <a:t>（　　　　　　　　　　　　　　</a:t>
            </a:r>
            <a:r>
              <a:rPr lang="ja-JP" altLang="en-US" sz="1600" dirty="0" smtClean="0"/>
              <a:t>）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3597" y="487385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２＋</a:t>
            </a:r>
            <a:endParaRPr kumimoji="1" lang="ja-JP" altLang="en-US" sz="28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682308" y="734927"/>
            <a:ext cx="72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333796" y="481635"/>
            <a:ext cx="55883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（　　　　　）の数よりも（　　　　　　）が２個多いことを示す。</a:t>
            </a:r>
            <a:endParaRPr kumimoji="1" lang="en-US" altLang="ja-JP" u="sng" dirty="0" smtClean="0"/>
          </a:p>
          <a:p>
            <a:pPr>
              <a:lnSpc>
                <a:spcPct val="150000"/>
              </a:lnSpc>
            </a:pPr>
            <a:r>
              <a:rPr lang="ja-JP" altLang="en-US" u="sng" dirty="0" smtClean="0"/>
              <a:t>⇒（　　　　　　　　　　　）と言う。</a:t>
            </a:r>
            <a:endParaRPr kumimoji="1" lang="ja-JP" altLang="en-US" u="sng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91670" y="1373867"/>
            <a:ext cx="5085046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マグネシウムの原子番号は（</a:t>
            </a:r>
            <a:r>
              <a:rPr kumimoji="1" lang="en-US" altLang="ja-JP" sz="1600" dirty="0" smtClean="0"/>
              <a:t>A.</a:t>
            </a:r>
            <a:r>
              <a:rPr kumimoji="1" lang="ja-JP" altLang="en-US" sz="1600" dirty="0" smtClean="0"/>
              <a:t>　　　）だから、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マグネシウムイオンの陽子の数は（</a:t>
            </a:r>
            <a:r>
              <a:rPr lang="en-US" altLang="ja-JP" sz="1600" dirty="0" smtClean="0"/>
              <a:t>B.</a:t>
            </a:r>
            <a:r>
              <a:rPr lang="ja-JP" altLang="en-US" sz="1600" dirty="0" smtClean="0"/>
              <a:t>　　　）コであり、</a:t>
            </a:r>
            <a:r>
              <a:rPr lang="ja-JP" altLang="en-US" sz="1600" dirty="0"/>
              <a:t>　</a:t>
            </a:r>
            <a:endParaRPr lang="en-US" altLang="ja-JP" sz="1600" dirty="0" smtClean="0"/>
          </a:p>
          <a:p>
            <a:r>
              <a:rPr lang="ja-JP" altLang="en-US" sz="1600" dirty="0" smtClean="0"/>
              <a:t>　電子の数は、陽子の数より２コ少なく（</a:t>
            </a:r>
            <a:r>
              <a:rPr lang="en-US" altLang="ja-JP" sz="1600" dirty="0" smtClean="0"/>
              <a:t>C.</a:t>
            </a:r>
            <a:r>
              <a:rPr lang="ja-JP" altLang="en-US" sz="1600" dirty="0" smtClean="0"/>
              <a:t>　　　）コである。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5923" y="2285004"/>
            <a:ext cx="13051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 smtClean="0"/>
              <a:t>Ｃｌ</a:t>
            </a:r>
            <a:endParaRPr kumimoji="1" lang="ja-JP" altLang="en-US" sz="8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3788460"/>
            <a:ext cx="2810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名前：</a:t>
            </a:r>
            <a:r>
              <a:rPr lang="ja-JP" altLang="en-US" sz="1600" dirty="0" smtClean="0">
                <a:sym typeface="Wingdings" panose="05000000000000000000" pitchFamily="2" charset="2"/>
              </a:rPr>
              <a:t>（　　　　　　　　　　　　　　</a:t>
            </a:r>
            <a:r>
              <a:rPr lang="ja-JP" altLang="en-US" sz="1600" dirty="0" smtClean="0"/>
              <a:t>）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52743" y="2542838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err="1" smtClean="0"/>
              <a:t>ー</a:t>
            </a:r>
            <a:endParaRPr kumimoji="1" lang="ja-JP" altLang="en-US" sz="2800" dirty="0"/>
          </a:p>
        </p:txBody>
      </p:sp>
      <p:sp>
        <p:nvSpPr>
          <p:cNvPr id="15" name="円/楕円 48"/>
          <p:cNvSpPr/>
          <p:nvPr/>
        </p:nvSpPr>
        <p:spPr>
          <a:xfrm>
            <a:off x="1877999" y="2569447"/>
            <a:ext cx="486572" cy="479115"/>
          </a:xfrm>
          <a:prstGeom prst="ellips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2382055" y="2802734"/>
            <a:ext cx="72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059931" y="2541544"/>
            <a:ext cx="55883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（　　　　　）の数よりも（　　　　　　）が１個多いことを示す。</a:t>
            </a:r>
            <a:endParaRPr kumimoji="1" lang="en-US" altLang="ja-JP" u="sng" dirty="0" smtClean="0"/>
          </a:p>
          <a:p>
            <a:pPr>
              <a:lnSpc>
                <a:spcPct val="150000"/>
              </a:lnSpc>
            </a:pPr>
            <a:r>
              <a:rPr lang="ja-JP" altLang="en-US" u="sng" dirty="0" smtClean="0"/>
              <a:t>⇒（　　　　　　　　　　　）と言う。</a:t>
            </a:r>
            <a:endParaRPr kumimoji="1" lang="ja-JP" altLang="en-US" u="sng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47864" y="3390091"/>
            <a:ext cx="5538696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塩素の原子番号は（</a:t>
            </a:r>
            <a:r>
              <a:rPr lang="en-US" altLang="ja-JP" sz="1600" dirty="0"/>
              <a:t>D</a:t>
            </a:r>
            <a:r>
              <a:rPr kumimoji="1" lang="en-US" altLang="ja-JP" sz="1600" dirty="0" smtClean="0"/>
              <a:t>.</a:t>
            </a:r>
            <a:r>
              <a:rPr kumimoji="1" lang="ja-JP" altLang="en-US" sz="1600" dirty="0" smtClean="0"/>
              <a:t>　　　）だから、</a:t>
            </a:r>
            <a:r>
              <a:rPr lang="ja-JP" altLang="en-US" sz="1600" dirty="0" smtClean="0"/>
              <a:t>塩化物イオンの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陽子の数は（</a:t>
            </a:r>
            <a:r>
              <a:rPr lang="en-US" altLang="ja-JP" sz="1600" dirty="0" smtClean="0"/>
              <a:t>E.</a:t>
            </a:r>
            <a:r>
              <a:rPr lang="ja-JP" altLang="en-US" sz="1600" dirty="0" smtClean="0"/>
              <a:t>　　　）コであり、電子の数は（</a:t>
            </a:r>
            <a:r>
              <a:rPr lang="en-US" altLang="ja-JP" sz="1600" dirty="0" smtClean="0"/>
              <a:t>F.</a:t>
            </a:r>
            <a:r>
              <a:rPr lang="ja-JP" altLang="en-US" sz="1600" dirty="0" smtClean="0"/>
              <a:t>　　　）コである。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3528" y="4725144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dirty="0" smtClean="0"/>
              <a:t>Na</a:t>
            </a:r>
            <a:endParaRPr kumimoji="1" lang="ja-JP" altLang="en-US" sz="7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349897" y="488322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＋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79712" y="5283365"/>
            <a:ext cx="511390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（　　　　　）の数よりも（　　　　　　）が</a:t>
            </a:r>
            <a:r>
              <a:rPr lang="ja-JP" altLang="en-US" u="sng" dirty="0" smtClean="0"/>
              <a:t>（　　　）</a:t>
            </a:r>
            <a:r>
              <a:rPr kumimoji="1" lang="ja-JP" altLang="en-US" u="sng" dirty="0" smtClean="0"/>
              <a:t>個多い。</a:t>
            </a:r>
            <a:endParaRPr kumimoji="1" lang="en-US" altLang="ja-JP" u="sng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3623" y="5805264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/>
              <a:t>Ｆ</a:t>
            </a:r>
            <a:endParaRPr kumimoji="1" lang="ja-JP" altLang="en-US" sz="7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01692" y="5992758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－</a:t>
            </a:r>
            <a:endParaRPr kumimoji="1" lang="ja-JP" altLang="en-US" sz="28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79712" y="6310790"/>
            <a:ext cx="511390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（　　　　　）の数よりも（　　　　　　）が（　　　）個多い。</a:t>
            </a:r>
            <a:endParaRPr kumimoji="1" lang="en-US" altLang="ja-JP" u="sng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998057" y="4925432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名前（　　　　　　　　　　　　　）</a:t>
            </a:r>
            <a:endParaRPr kumimoji="1" lang="ja-JP" altLang="en-US" u="sng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07848" y="5971460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名前（　　　　　　　　　　　　　）</a:t>
            </a:r>
            <a:endParaRPr kumimoji="1" lang="ja-JP" altLang="en-US" u="sng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9985" y="4365104"/>
            <a:ext cx="922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練習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問題　次のイオン式で示されたイオンについて、（）の中に入る適切な語句や数字を答えよ。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-13343" y="6829964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01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35496" y="44624"/>
            <a:ext cx="3238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単原子イオンと多原子イオン</a:t>
            </a:r>
            <a:endParaRPr lang="en-US" altLang="ja-JP" i="1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557972"/>
            <a:ext cx="684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ja-JP" altLang="en-US" sz="1200" dirty="0" smtClean="0"/>
              <a:t>１．</a:t>
            </a:r>
            <a:r>
              <a:rPr kumimoji="1" lang="ja-JP" altLang="en-US" dirty="0" smtClean="0"/>
              <a:t>　　　　　　　　　　　　）：原子１個からなるイオン　</a:t>
            </a:r>
            <a:r>
              <a:rPr kumimoji="1" lang="ja-JP" altLang="en-US" sz="1600" b="1" u="sng" dirty="0" smtClean="0"/>
              <a:t>例）</a:t>
            </a:r>
            <a:r>
              <a:rPr kumimoji="1" lang="ja-JP" altLang="en-US" b="1" u="sng" dirty="0" smtClean="0"/>
              <a:t> </a:t>
            </a:r>
            <a:r>
              <a:rPr lang="en-US" altLang="ja-JP" b="1" u="sng" dirty="0" smtClean="0"/>
              <a:t>Na</a:t>
            </a:r>
            <a:r>
              <a:rPr lang="en-US" altLang="ja-JP" b="1" u="sng" baseline="30000" dirty="0" smtClean="0"/>
              <a:t>+</a:t>
            </a:r>
            <a:r>
              <a:rPr lang="en-US" altLang="ja-JP" b="1" u="sng" dirty="0" smtClean="0"/>
              <a:t>, Mg</a:t>
            </a:r>
            <a:r>
              <a:rPr lang="en-US" altLang="ja-JP" b="1" u="sng" baseline="30000" dirty="0" smtClean="0"/>
              <a:t>2+</a:t>
            </a:r>
            <a:r>
              <a:rPr lang="en-US" altLang="ja-JP" b="1" u="sng" dirty="0" smtClean="0"/>
              <a:t>, Cl</a:t>
            </a:r>
            <a:r>
              <a:rPr lang="ja-JP" altLang="en-US" b="1" u="sng" baseline="30000" dirty="0" smtClean="0"/>
              <a:t>－</a:t>
            </a:r>
            <a:endParaRPr kumimoji="1" lang="ja-JP" altLang="en-US" b="1" u="sng" baseline="30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7544" y="1062028"/>
            <a:ext cx="5424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ja-JP" altLang="en-US" sz="1200" dirty="0" smtClean="0"/>
              <a:t>２．</a:t>
            </a:r>
            <a:r>
              <a:rPr kumimoji="1" lang="ja-JP" altLang="en-US" dirty="0" smtClean="0"/>
              <a:t>　　　　　　　　　　　　）：原子</a:t>
            </a:r>
            <a:r>
              <a:rPr lang="ja-JP" altLang="en-US" dirty="0" smtClean="0"/>
              <a:t>の集団</a:t>
            </a:r>
            <a:r>
              <a:rPr kumimoji="1" lang="ja-JP" altLang="en-US" dirty="0" smtClean="0"/>
              <a:t>からなるイオン　</a:t>
            </a:r>
            <a:endParaRPr kumimoji="1" lang="ja-JP" altLang="en-US" b="1" u="sng" baseline="30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3528" y="1601090"/>
            <a:ext cx="19976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 smtClean="0"/>
              <a:t>NH</a:t>
            </a:r>
            <a:r>
              <a:rPr kumimoji="1" lang="en-US" altLang="ja-JP" sz="8800" baseline="-25000" dirty="0" smtClean="0"/>
              <a:t>4</a:t>
            </a:r>
            <a:endParaRPr kumimoji="1" lang="ja-JP" altLang="en-US" sz="8800" baseline="-25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44717" y="172594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＋</a:t>
            </a:r>
            <a:endParaRPr kumimoji="1" lang="ja-JP" altLang="en-US" sz="3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38501" y="1745106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u="sng" dirty="0" smtClean="0"/>
              <a:t>名前（　　　　　　　　　　　　　）</a:t>
            </a:r>
            <a:endParaRPr kumimoji="1" lang="ja-JP" altLang="en-US" b="1" i="1" u="sng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49960" y="2105146"/>
            <a:ext cx="5577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u="sng" dirty="0"/>
              <a:t>陽子</a:t>
            </a:r>
            <a:r>
              <a:rPr lang="ja-JP" altLang="en-US" sz="1600" u="sng" dirty="0" smtClean="0"/>
              <a:t>の数：</a:t>
            </a:r>
            <a:r>
              <a:rPr lang="en-US" altLang="ja-JP" u="sng" dirty="0" smtClean="0"/>
              <a:t>N</a:t>
            </a:r>
            <a:r>
              <a:rPr lang="ja-JP" altLang="en-US" sz="1600" u="sng" dirty="0" err="1" smtClean="0"/>
              <a:t>は</a:t>
            </a:r>
            <a:r>
              <a:rPr lang="ja-JP" altLang="en-US" u="sng" dirty="0" err="1" smtClean="0"/>
              <a:t>（　</a:t>
            </a:r>
            <a:r>
              <a:rPr lang="ja-JP" altLang="en-US" u="sng" dirty="0" smtClean="0"/>
              <a:t>　）</a:t>
            </a:r>
            <a:r>
              <a:rPr lang="ja-JP" altLang="en-US" sz="1600" u="sng" dirty="0" smtClean="0"/>
              <a:t>コ、</a:t>
            </a:r>
            <a:r>
              <a:rPr lang="en-US" altLang="ja-JP" u="sng" dirty="0" smtClean="0"/>
              <a:t>H</a:t>
            </a:r>
            <a:r>
              <a:rPr lang="en-US" altLang="ja-JP" sz="1600" u="sng" dirty="0" smtClean="0"/>
              <a:t> </a:t>
            </a:r>
            <a:r>
              <a:rPr lang="ja-JP" altLang="en-US" sz="1600" u="sng" dirty="0" err="1" smtClean="0"/>
              <a:t>は</a:t>
            </a:r>
            <a:r>
              <a:rPr lang="ja-JP" altLang="en-US" u="sng" dirty="0" err="1" smtClean="0"/>
              <a:t>（　</a:t>
            </a:r>
            <a:r>
              <a:rPr lang="ja-JP" altLang="en-US" u="sng" dirty="0" smtClean="0"/>
              <a:t>　）</a:t>
            </a:r>
            <a:r>
              <a:rPr lang="ja-JP" altLang="en-US" sz="1600" u="sng" dirty="0" smtClean="0"/>
              <a:t>コだから、合計</a:t>
            </a:r>
            <a:r>
              <a:rPr lang="ja-JP" altLang="en-US" u="sng" dirty="0" smtClean="0"/>
              <a:t>（　　　　）</a:t>
            </a:r>
            <a:r>
              <a:rPr lang="ja-JP" altLang="en-US" sz="1600" u="sng" dirty="0" smtClean="0"/>
              <a:t>コ</a:t>
            </a:r>
            <a:endParaRPr lang="en-US" altLang="ja-JP" sz="1600" u="sng" dirty="0" smtClean="0"/>
          </a:p>
          <a:p>
            <a:pPr>
              <a:lnSpc>
                <a:spcPct val="150000"/>
              </a:lnSpc>
            </a:pPr>
            <a:r>
              <a:rPr kumimoji="1" lang="ja-JP" altLang="en-US" sz="1600" u="sng" dirty="0"/>
              <a:t>電子</a:t>
            </a:r>
            <a:r>
              <a:rPr kumimoji="1" lang="ja-JP" altLang="en-US" sz="1600" u="sng" dirty="0" smtClean="0"/>
              <a:t>の数</a:t>
            </a:r>
            <a:r>
              <a:rPr lang="ja-JP" altLang="en-US" sz="1600" u="sng" dirty="0" smtClean="0"/>
              <a:t>：（　　　　　　　）</a:t>
            </a:r>
            <a:r>
              <a:rPr kumimoji="1" lang="ja-JP" altLang="en-US" sz="1600" u="sng" dirty="0" smtClean="0"/>
              <a:t>より１コ</a:t>
            </a:r>
            <a:r>
              <a:rPr kumimoji="1" lang="ja-JP" altLang="en-US" u="sng" dirty="0" smtClean="0"/>
              <a:t>（　　　　）</a:t>
            </a:r>
            <a:r>
              <a:rPr kumimoji="1" lang="ja-JP" altLang="en-US" sz="1600" u="sng" dirty="0" smtClean="0"/>
              <a:t>ので、</a:t>
            </a:r>
            <a:r>
              <a:rPr kumimoji="1" lang="ja-JP" altLang="en-US" u="sng" dirty="0" smtClean="0"/>
              <a:t>（　　　　　）</a:t>
            </a:r>
            <a:r>
              <a:rPr kumimoji="1" lang="ja-JP" altLang="en-US" sz="1600" u="sng" dirty="0" smtClean="0"/>
              <a:t>コ</a:t>
            </a:r>
            <a:endParaRPr kumimoji="1" lang="ja-JP" altLang="en-US" sz="1600" u="sng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3528" y="2862282"/>
            <a:ext cx="18309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 smtClean="0"/>
              <a:t>SO</a:t>
            </a:r>
            <a:r>
              <a:rPr kumimoji="1" lang="en-US" altLang="ja-JP" sz="8800" baseline="-25000" dirty="0" smtClean="0"/>
              <a:t>4</a:t>
            </a:r>
            <a:endParaRPr kumimoji="1" lang="ja-JP" altLang="en-US" sz="8800" baseline="-25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763688" y="3060249"/>
            <a:ext cx="824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２</a:t>
            </a:r>
            <a:r>
              <a:rPr lang="ja-JP" altLang="en-US" sz="2800" dirty="0"/>
              <a:t>－</a:t>
            </a:r>
            <a:endParaRPr kumimoji="1" lang="ja-JP" altLang="en-US" sz="3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729596" y="3081734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u="sng" dirty="0" smtClean="0"/>
              <a:t>名前（　　　　　　　　　　　　　）</a:t>
            </a:r>
            <a:endParaRPr kumimoji="1" lang="ja-JP" altLang="en-US" b="1" i="1" u="sng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783259" y="3441774"/>
            <a:ext cx="55098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u="sng" dirty="0"/>
              <a:t>陽子</a:t>
            </a:r>
            <a:r>
              <a:rPr lang="ja-JP" altLang="en-US" sz="1600" u="sng" dirty="0" smtClean="0"/>
              <a:t>の数：</a:t>
            </a:r>
            <a:r>
              <a:rPr lang="en-US" altLang="ja-JP" u="sng" dirty="0" smtClean="0"/>
              <a:t>S</a:t>
            </a:r>
            <a:r>
              <a:rPr lang="en-US" altLang="ja-JP" sz="1600" u="sng" dirty="0" smtClean="0"/>
              <a:t> </a:t>
            </a:r>
            <a:r>
              <a:rPr lang="ja-JP" altLang="en-US" sz="1600" u="sng" dirty="0" err="1" smtClean="0"/>
              <a:t>は</a:t>
            </a:r>
            <a:r>
              <a:rPr lang="ja-JP" altLang="en-US" u="sng" dirty="0" err="1" smtClean="0"/>
              <a:t>（　</a:t>
            </a:r>
            <a:r>
              <a:rPr lang="ja-JP" altLang="en-US" u="sng" dirty="0" smtClean="0"/>
              <a:t>　）</a:t>
            </a:r>
            <a:r>
              <a:rPr lang="ja-JP" altLang="en-US" sz="1600" u="sng" dirty="0" smtClean="0"/>
              <a:t>コ、</a:t>
            </a:r>
            <a:r>
              <a:rPr lang="en-US" altLang="ja-JP" sz="1600" u="sng" dirty="0"/>
              <a:t>O</a:t>
            </a:r>
            <a:r>
              <a:rPr lang="en-US" altLang="ja-JP" sz="1600" u="sng" dirty="0" smtClean="0"/>
              <a:t> </a:t>
            </a:r>
            <a:r>
              <a:rPr lang="ja-JP" altLang="en-US" sz="1600" u="sng" dirty="0" err="1" smtClean="0"/>
              <a:t>は</a:t>
            </a:r>
            <a:r>
              <a:rPr lang="ja-JP" altLang="en-US" u="sng" dirty="0" err="1" smtClean="0"/>
              <a:t>（　</a:t>
            </a:r>
            <a:r>
              <a:rPr lang="ja-JP" altLang="en-US" u="sng" dirty="0" smtClean="0"/>
              <a:t>　）</a:t>
            </a:r>
            <a:r>
              <a:rPr lang="ja-JP" altLang="en-US" sz="1600" u="sng" dirty="0" smtClean="0"/>
              <a:t>コだから、合計</a:t>
            </a:r>
            <a:r>
              <a:rPr lang="ja-JP" altLang="en-US" u="sng" dirty="0" smtClean="0"/>
              <a:t>（　　　　）</a:t>
            </a:r>
            <a:r>
              <a:rPr lang="ja-JP" altLang="en-US" sz="1600" u="sng" dirty="0" smtClean="0"/>
              <a:t>コ</a:t>
            </a:r>
            <a:endParaRPr lang="en-US" altLang="ja-JP" sz="1600" u="sng" dirty="0" smtClean="0"/>
          </a:p>
          <a:p>
            <a:pPr>
              <a:lnSpc>
                <a:spcPct val="150000"/>
              </a:lnSpc>
            </a:pPr>
            <a:r>
              <a:rPr kumimoji="1" lang="ja-JP" altLang="en-US" sz="1600" u="sng" dirty="0"/>
              <a:t>電子</a:t>
            </a:r>
            <a:r>
              <a:rPr kumimoji="1" lang="ja-JP" altLang="en-US" sz="1600" u="sng" dirty="0" smtClean="0"/>
              <a:t>の数：（　　　　　　）より</a:t>
            </a:r>
            <a:r>
              <a:rPr kumimoji="1" lang="en-US" altLang="ja-JP" u="sng" dirty="0" smtClean="0"/>
              <a:t>2</a:t>
            </a:r>
            <a:r>
              <a:rPr kumimoji="1" lang="ja-JP" altLang="en-US" sz="1600" u="sng" dirty="0" smtClean="0"/>
              <a:t>コ</a:t>
            </a:r>
            <a:r>
              <a:rPr kumimoji="1" lang="ja-JP" altLang="en-US" u="sng" dirty="0" smtClean="0"/>
              <a:t>（　　　　）</a:t>
            </a:r>
            <a:r>
              <a:rPr kumimoji="1" lang="ja-JP" altLang="en-US" sz="1600" u="sng" dirty="0" smtClean="0"/>
              <a:t>ので、</a:t>
            </a:r>
            <a:r>
              <a:rPr kumimoji="1" lang="ja-JP" altLang="en-US" u="sng" dirty="0" smtClean="0"/>
              <a:t>（　　　　　）</a:t>
            </a:r>
            <a:r>
              <a:rPr kumimoji="1" lang="ja-JP" altLang="en-US" sz="1600" u="sng" dirty="0" smtClean="0"/>
              <a:t>コ</a:t>
            </a:r>
            <a:endParaRPr kumimoji="1" lang="ja-JP" altLang="en-US" sz="1600" u="sng" dirty="0"/>
          </a:p>
        </p:txBody>
      </p:sp>
      <p:sp>
        <p:nvSpPr>
          <p:cNvPr id="30" name="正方形/長方形 29"/>
          <p:cNvSpPr/>
          <p:nvPr/>
        </p:nvSpPr>
        <p:spPr>
          <a:xfrm>
            <a:off x="35496" y="4775761"/>
            <a:ext cx="2776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イオン</a:t>
            </a:r>
            <a:r>
              <a:rPr lang="ja-JP" altLang="en-US" i="1" u="sng" dirty="0" smtClean="0"/>
              <a:t>結合とイオン結晶</a:t>
            </a:r>
            <a:endParaRPr lang="en-US" altLang="ja-JP" i="1" u="sng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7504" y="5107665"/>
            <a:ext cx="936987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 smtClean="0"/>
              <a:t>※</a:t>
            </a:r>
            <a:r>
              <a:rPr lang="ja-JP" altLang="en-US" dirty="0"/>
              <a:t>磁石のＮ極とＳ極と</a:t>
            </a:r>
            <a:r>
              <a:rPr lang="ja-JP" altLang="en-US" dirty="0" smtClean="0"/>
              <a:t>同じように、</a:t>
            </a:r>
            <a:r>
              <a:rPr kumimoji="1" lang="ja-JP" altLang="en-US" dirty="0" smtClean="0"/>
              <a:t>陽イオン（＋）と陰イオン（－）は、（</a:t>
            </a:r>
            <a:r>
              <a:rPr lang="ja-JP" altLang="en-US" dirty="0"/>
              <a:t> </a:t>
            </a:r>
            <a:r>
              <a:rPr lang="ja-JP" altLang="en-US" sz="1400" dirty="0" smtClean="0"/>
              <a:t>３．</a:t>
            </a:r>
            <a:r>
              <a:rPr lang="ja-JP" altLang="en-US" dirty="0" smtClean="0"/>
              <a:t> </a:t>
            </a:r>
            <a:r>
              <a:rPr kumimoji="1" lang="ja-JP" altLang="en-US" dirty="0" smtClean="0"/>
              <a:t>　　　　　　　　　　　　　）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で引き合っている。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⇒　陽イオンと陰イオンの静電気的な引力による結びつきを（</a:t>
            </a:r>
            <a:r>
              <a:rPr lang="ja-JP" altLang="en-US" u="sng" dirty="0"/>
              <a:t> </a:t>
            </a:r>
            <a:r>
              <a:rPr lang="ja-JP" altLang="en-US" sz="1400" u="sng" dirty="0" smtClean="0"/>
              <a:t>４．</a:t>
            </a:r>
            <a:r>
              <a:rPr lang="ja-JP" altLang="en-US" u="sng" dirty="0" smtClean="0"/>
              <a:t> </a:t>
            </a:r>
            <a:r>
              <a:rPr kumimoji="1" lang="ja-JP" altLang="en-US" u="sng" dirty="0" smtClean="0"/>
              <a:t>　　　　　　　　　）という。</a:t>
            </a:r>
            <a:endParaRPr kumimoji="1" lang="ja-JP" altLang="en-US" u="sng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5608" y="6303665"/>
            <a:ext cx="6697667" cy="460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（イオン結合によって規則正しく配列した結晶を </a:t>
            </a:r>
            <a:r>
              <a:rPr kumimoji="1" lang="ja-JP" altLang="en-US" b="1" dirty="0" smtClean="0"/>
              <a:t>イオン結晶</a:t>
            </a:r>
            <a:r>
              <a:rPr kumimoji="1" lang="ja-JP" altLang="en-US" dirty="0" smtClean="0"/>
              <a:t> という。）</a:t>
            </a:r>
            <a:endParaRPr kumimoji="1" lang="ja-JP" altLang="en-US" dirty="0"/>
          </a:p>
        </p:txBody>
      </p:sp>
      <p:cxnSp>
        <p:nvCxnSpPr>
          <p:cNvPr id="36" name="直線コネクタ 35"/>
          <p:cNvCxnSpPr/>
          <p:nvPr/>
        </p:nvCxnSpPr>
        <p:spPr>
          <a:xfrm>
            <a:off x="-5448" y="3097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467544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907704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7277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9445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-5448" y="501317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780956" y="2104980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-5448" y="140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17387</TotalTime>
  <Words>284</Words>
  <Application>Microsoft Office PowerPoint</Application>
  <PresentationFormat>画面に合わせる (4:3)</PresentationFormat>
  <Paragraphs>75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924</cp:revision>
  <cp:lastPrinted>2018-01-10T04:12:12Z</cp:lastPrinted>
  <dcterms:created xsi:type="dcterms:W3CDTF">2013-07-17T08:32:15Z</dcterms:created>
  <dcterms:modified xsi:type="dcterms:W3CDTF">2018-03-15T01:54:31Z</dcterms:modified>
</cp:coreProperties>
</file>