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5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1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7" tIns="44112" rIns="88227" bIns="44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8"/>
            <a:ext cx="5680075" cy="4605338"/>
          </a:xfrm>
          <a:prstGeom prst="rect">
            <a:avLst/>
          </a:prstGeom>
        </p:spPr>
        <p:txBody>
          <a:bodyPr vert="horz" lIns="88227" tIns="44112" rIns="88227" bIns="44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7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jp/url?sa=i&amp;rct=j&amp;q=&amp;esrc=s&amp;source=images&amp;cd=&amp;cad=rja&amp;uact=8&amp;ved=0ahUKEwjh9cOG_IbRAhUBrpQKHZFVC1UQjRwIBw&amp;url=http://www.eonet.ne.jp/~nakacchi/LemonCell.htm&amp;psig=AFQjCNGgtU4D9eHwpirbEVdBgHX3Iuo4JA&amp;ust=148246752353329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果物電池」の画像検索結果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05869"/>
            <a:ext cx="3441870" cy="159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7504" y="107340"/>
            <a:ext cx="5429692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No.42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≪イオンと電池≫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564930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P56-58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（イオンとイオン結合　Ａ．イオン　Ｂ．イオンの形成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　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585667"/>
            <a:ext cx="5112570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：電池を理解する。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：金属とレモン果汁を使って電池を作ってみる。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r>
              <a:rPr lang="ja-JP" altLang="en-US" dirty="0" smtClean="0"/>
              <a:t>③：作った電池を使ってみる。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1967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031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  <p:sp>
        <p:nvSpPr>
          <p:cNvPr id="18" name="正方形/長方形 17"/>
          <p:cNvSpPr/>
          <p:nvPr/>
        </p:nvSpPr>
        <p:spPr>
          <a:xfrm>
            <a:off x="35496" y="2636912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電池について</a:t>
            </a:r>
            <a:endParaRPr lang="en-US" altLang="ja-JP" i="1" u="sng" dirty="0"/>
          </a:p>
        </p:txBody>
      </p:sp>
      <p:sp>
        <p:nvSpPr>
          <p:cNvPr id="22" name="正方形/長方形 21"/>
          <p:cNvSpPr/>
          <p:nvPr/>
        </p:nvSpPr>
        <p:spPr>
          <a:xfrm>
            <a:off x="194026" y="2939458"/>
            <a:ext cx="6851556" cy="4603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u="sng" dirty="0" smtClean="0"/>
              <a:t>※</a:t>
            </a:r>
            <a:r>
              <a:rPr lang="ja-JP" altLang="en-US" u="sng" dirty="0" smtClean="0"/>
              <a:t>世界で最初に発明された電池（</a:t>
            </a:r>
            <a:r>
              <a:rPr lang="en-US" altLang="ja-JP" sz="1200" u="sng" dirty="0" smtClean="0"/>
              <a:t>1.</a:t>
            </a:r>
            <a:r>
              <a:rPr lang="ja-JP" altLang="en-US" u="sng" dirty="0" smtClean="0"/>
              <a:t>　　　　　　　　　　）について考える。</a:t>
            </a:r>
            <a:endParaRPr lang="en-US" altLang="ja-JP" u="sng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395536" y="3346815"/>
            <a:ext cx="782731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①：金属は、酸性に液体に触れると（</a:t>
            </a:r>
            <a:r>
              <a:rPr lang="en-US" altLang="ja-JP" sz="1200" dirty="0" smtClean="0"/>
              <a:t>2.</a:t>
            </a:r>
            <a:r>
              <a:rPr lang="ja-JP" altLang="en-US" dirty="0" smtClean="0"/>
              <a:t>　　　　　　　　　　）が起きる。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②：この時、（</a:t>
            </a:r>
            <a:r>
              <a:rPr lang="en-US" altLang="ja-JP" sz="1200" dirty="0" smtClean="0"/>
              <a:t>3.</a:t>
            </a:r>
            <a:r>
              <a:rPr lang="ja-JP" altLang="en-US" dirty="0" smtClean="0"/>
              <a:t>　　　　　　　　）になって、液体に溶ける金属がある。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③：化学反応が起きた時の（</a:t>
            </a:r>
            <a:r>
              <a:rPr lang="en-US" altLang="ja-JP" sz="1200" dirty="0"/>
              <a:t>4</a:t>
            </a:r>
            <a:r>
              <a:rPr lang="en-US" altLang="ja-JP" sz="1200" dirty="0" smtClean="0"/>
              <a:t>.</a:t>
            </a:r>
            <a:r>
              <a:rPr lang="ja-JP" altLang="en-US" dirty="0" smtClean="0"/>
              <a:t>　　　　　　　　　　　）が電気を流す。</a:t>
            </a:r>
            <a:endParaRPr lang="en-US" altLang="ja-JP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388066" y="4947143"/>
            <a:ext cx="782731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①：酸性の液体に、レモン果汁</a:t>
            </a:r>
            <a:r>
              <a:rPr lang="en-US" altLang="ja-JP" dirty="0"/>
              <a:t>【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A.</a:t>
            </a:r>
            <a:r>
              <a:rPr lang="ja-JP" altLang="en-US" dirty="0" smtClean="0"/>
              <a:t>　　　　　　　　　　　）</a:t>
            </a:r>
            <a:r>
              <a:rPr lang="ja-JP" altLang="en-US" sz="1200" dirty="0" smtClean="0"/>
              <a:t>を含む。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を利用する。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②：金属原子である亜鉛</a:t>
            </a:r>
            <a:r>
              <a:rPr lang="en-US" altLang="ja-JP" dirty="0" smtClean="0"/>
              <a:t>【</a:t>
            </a:r>
            <a:r>
              <a:rPr lang="ja-JP" altLang="en-US" sz="1100" dirty="0" smtClean="0"/>
              <a:t>元素記号：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が溶ける。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（　　　　　　　）反応式：</a:t>
            </a:r>
            <a:endParaRPr lang="en-US" altLang="ja-JP" sz="1400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194026" y="4581128"/>
            <a:ext cx="1569660" cy="4603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u="sng" dirty="0" smtClean="0"/>
              <a:t>※</a:t>
            </a:r>
            <a:r>
              <a:rPr lang="ja-JP" altLang="en-US" u="sng" dirty="0" smtClean="0"/>
              <a:t>今回の実験</a:t>
            </a:r>
            <a:endParaRPr lang="en-US" altLang="ja-JP" u="sng" dirty="0" smtClean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39552" y="6237312"/>
            <a:ext cx="636001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032549" y="5589240"/>
            <a:ext cx="1931939" cy="67286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none" tIns="72000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電池は記号で、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『</a:t>
            </a:r>
            <a:r>
              <a:rPr lang="ja-JP" altLang="en-US" dirty="0" smtClean="0"/>
              <a:t> </a:t>
            </a:r>
            <a:r>
              <a:rPr lang="en-US" altLang="ja-JP" dirty="0" smtClean="0"/>
              <a:t>e</a:t>
            </a:r>
            <a:r>
              <a:rPr lang="ja-JP" altLang="en-US" baseline="30000" dirty="0" smtClean="0"/>
              <a:t>－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と書く。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5496" y="6516052"/>
            <a:ext cx="1497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実験手順 </a:t>
            </a:r>
            <a:r>
              <a:rPr lang="en-US" altLang="ja-JP" i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線コネクタ 54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23528" y="24040"/>
            <a:ext cx="78273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i="1" u="sng" dirty="0" smtClean="0"/>
              <a:t>Ａ．電池の電圧を測定する。</a:t>
            </a:r>
            <a:endParaRPr lang="en-US" altLang="ja-JP" sz="1600" b="1" i="1" u="sng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１．ピペットを使って、メートルグラスにレモン果汁を入れる。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２．銅板と亜鉛板をワニ口クリップで挟み、電圧計に接続する。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３．銅板と亜鉛板をレモン果汁の中に同時に入れて、電圧を記録する。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４．銅板と亜鉛板を電子メロディに接続し、音がなるかどうかを確認する。</a:t>
            </a:r>
            <a:endParaRPr lang="en-US" altLang="ja-JP" dirty="0" smtClean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38384"/>
              </p:ext>
            </p:extLst>
          </p:nvPr>
        </p:nvGraphicFramePr>
        <p:xfrm>
          <a:off x="551447" y="2416433"/>
          <a:ext cx="7920880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4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電圧⇒　　　　　　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[V]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音はなったか⇒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39552" y="213052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記録</a:t>
            </a:r>
            <a:endParaRPr kumimoji="1" lang="ja-JP" altLang="en-US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09014" y="2994625"/>
            <a:ext cx="78418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i="1" u="sng" dirty="0" smtClean="0"/>
              <a:t>Ｂ．マンガン乾電池の材料で電池を作ってみる。</a:t>
            </a:r>
            <a:endParaRPr lang="en-US" altLang="ja-JP" sz="1600" b="1" i="1" u="sng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１．ピペットを使って、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紙に塩化アンモニウム水溶液を垂らしてぬらす。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２．亜鉛板の上に１．で作った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紙を乗せ、次に黒い物体を乗せる。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３．炭素棒をワニ口クリップで挟み、１．２．で作成したものをもう一つの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　ワニ口クリップで挟む。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４．電圧計に接続した後、黒い物体の上に炭素棒をのせて電圧を測定する。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５．電子メロディに接続を変えて、音がなるかどうかを確認する。</a:t>
            </a:r>
            <a:endParaRPr lang="en-US" altLang="ja-JP" dirty="0" smtClean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8702"/>
              </p:ext>
            </p:extLst>
          </p:nvPr>
        </p:nvGraphicFramePr>
        <p:xfrm>
          <a:off x="551447" y="6243100"/>
          <a:ext cx="7920880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4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電圧⇒　　　　　　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[V]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音はなったか⇒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39552" y="595719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記録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表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17803"/>
              </p:ext>
            </p:extLst>
          </p:nvPr>
        </p:nvGraphicFramePr>
        <p:xfrm>
          <a:off x="395536" y="860518"/>
          <a:ext cx="70804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Zn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" name="テキスト ボックス 79"/>
          <p:cNvSpPr txBox="1"/>
          <p:nvPr/>
        </p:nvSpPr>
        <p:spPr>
          <a:xfrm>
            <a:off x="179512" y="476672"/>
            <a:ext cx="697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教科書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５８表１を参考に、次のイオン式で示すイオンの名前を答えよ。</a:t>
            </a:r>
            <a:endParaRPr kumimoji="1" lang="ja-JP" altLang="en-US" dirty="0"/>
          </a:p>
        </p:txBody>
      </p:sp>
      <p:sp>
        <p:nvSpPr>
          <p:cNvPr id="82" name="正方形/長方形 81"/>
          <p:cNvSpPr/>
          <p:nvPr/>
        </p:nvSpPr>
        <p:spPr>
          <a:xfrm>
            <a:off x="21428" y="72334"/>
            <a:ext cx="349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課題１：イオン式を覚えよう！！</a:t>
            </a:r>
            <a:endParaRPr lang="en-US" altLang="ja-JP" i="1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354" y="2455894"/>
            <a:ext cx="5913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■課題２：課題１で確認したイオン式の小テストを行います。</a:t>
            </a:r>
            <a:endParaRPr kumimoji="1" lang="ja-JP" altLang="en-US" i="1" u="sng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-13343" y="6885384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763688" y="4553252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-22560" y="2897234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03" y="-3175"/>
            <a:ext cx="3844925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テキスト ボックス 10"/>
          <p:cNvSpPr txBox="1">
            <a:spLocks noChangeArrowheads="1"/>
          </p:cNvSpPr>
          <p:nvPr/>
        </p:nvSpPr>
        <p:spPr bwMode="auto">
          <a:xfrm>
            <a:off x="3544440" y="14525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樹脂封口体</a:t>
            </a:r>
          </a:p>
        </p:txBody>
      </p:sp>
      <p:sp>
        <p:nvSpPr>
          <p:cNvPr id="2052" name="テキスト ボックス 13"/>
          <p:cNvSpPr txBox="1">
            <a:spLocks noChangeArrowheads="1"/>
          </p:cNvSpPr>
          <p:nvPr/>
        </p:nvSpPr>
        <p:spPr bwMode="auto">
          <a:xfrm>
            <a:off x="3104319" y="2125991"/>
            <a:ext cx="25202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（</a:t>
            </a:r>
            <a:r>
              <a:rPr lang="en-US" altLang="ja-JP" sz="2800" baseline="-25000" dirty="0"/>
              <a:t>2.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炭素棒</a:t>
            </a:r>
            <a:r>
              <a:rPr lang="ja-JP" altLang="en-US" sz="2800" dirty="0"/>
              <a:t>　　）</a:t>
            </a:r>
          </a:p>
        </p:txBody>
      </p:sp>
      <p:sp>
        <p:nvSpPr>
          <p:cNvPr id="2053" name="テキスト ボックス 15"/>
          <p:cNvSpPr txBox="1">
            <a:spLocks noChangeArrowheads="1"/>
          </p:cNvSpPr>
          <p:nvPr/>
        </p:nvSpPr>
        <p:spPr bwMode="auto">
          <a:xfrm>
            <a:off x="1998215" y="520700"/>
            <a:ext cx="3451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（</a:t>
            </a:r>
            <a:r>
              <a:rPr lang="en-US" altLang="ja-JP" sz="2800" baseline="-25000" dirty="0"/>
              <a:t>1.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プラス極端子</a:t>
            </a:r>
            <a:r>
              <a:rPr lang="ja-JP" altLang="en-US" sz="2800" dirty="0"/>
              <a:t>　　）</a:t>
            </a:r>
          </a:p>
        </p:txBody>
      </p:sp>
      <p:sp>
        <p:nvSpPr>
          <p:cNvPr id="2054" name="テキスト ボックス 16"/>
          <p:cNvSpPr txBox="1">
            <a:spLocks noChangeArrowheads="1"/>
          </p:cNvSpPr>
          <p:nvPr/>
        </p:nvSpPr>
        <p:spPr bwMode="auto">
          <a:xfrm>
            <a:off x="3236465" y="2636838"/>
            <a:ext cx="2274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プラス極 材料</a:t>
            </a:r>
            <a:endParaRPr lang="en-US" altLang="ja-JP" sz="28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1993" y="3068960"/>
            <a:ext cx="6408712" cy="43088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u="sng" dirty="0">
                <a:latin typeface="+mn-lt"/>
                <a:ea typeface="+mn-ea"/>
              </a:rPr>
              <a:t>（</a:t>
            </a:r>
            <a:r>
              <a:rPr lang="en-US" altLang="ja-JP" sz="2800" u="sng" baseline="-25000" dirty="0">
                <a:latin typeface="+mn-lt"/>
                <a:ea typeface="+mn-ea"/>
              </a:rPr>
              <a:t>3.</a:t>
            </a:r>
            <a:r>
              <a:rPr lang="ja-JP" altLang="en-US" sz="2800" u="sng" dirty="0">
                <a:latin typeface="+mn-lt"/>
                <a:ea typeface="+mn-ea"/>
              </a:rPr>
              <a:t>　</a:t>
            </a:r>
            <a:r>
              <a:rPr lang="ja-JP" altLang="en-US" sz="2800" u="sng" dirty="0" smtClean="0">
                <a:latin typeface="+mn-lt"/>
                <a:ea typeface="+mn-ea"/>
              </a:rPr>
              <a:t>二酸化マンガン＋塩化アンモニウム</a:t>
            </a:r>
            <a:r>
              <a:rPr lang="ja-JP" altLang="en-US" sz="2800" u="sng" dirty="0">
                <a:latin typeface="+mn-lt"/>
                <a:ea typeface="+mn-ea"/>
              </a:rPr>
              <a:t>　）</a:t>
            </a:r>
          </a:p>
        </p:txBody>
      </p:sp>
      <p:sp>
        <p:nvSpPr>
          <p:cNvPr id="2058" name="テキスト ボックス 18"/>
          <p:cNvSpPr txBox="1">
            <a:spLocks noChangeArrowheads="1"/>
          </p:cNvSpPr>
          <p:nvPr/>
        </p:nvSpPr>
        <p:spPr bwMode="auto">
          <a:xfrm>
            <a:off x="3573015" y="3443288"/>
            <a:ext cx="19796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金属外装缶</a:t>
            </a:r>
          </a:p>
        </p:txBody>
      </p:sp>
      <p:sp>
        <p:nvSpPr>
          <p:cNvPr id="2059" name="テキスト ボックス 19"/>
          <p:cNvSpPr txBox="1">
            <a:spLocks noChangeArrowheads="1"/>
          </p:cNvSpPr>
          <p:nvPr/>
        </p:nvSpPr>
        <p:spPr bwMode="auto">
          <a:xfrm>
            <a:off x="3590478" y="5006975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/>
              <a:t>金属外装缶</a:t>
            </a:r>
          </a:p>
        </p:txBody>
      </p:sp>
      <p:sp>
        <p:nvSpPr>
          <p:cNvPr id="2060" name="テキスト ボックス 20"/>
          <p:cNvSpPr txBox="1">
            <a:spLocks noChangeArrowheads="1"/>
          </p:cNvSpPr>
          <p:nvPr/>
        </p:nvSpPr>
        <p:spPr bwMode="auto">
          <a:xfrm>
            <a:off x="1682001" y="4293096"/>
            <a:ext cx="4402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マイナス極材料（</a:t>
            </a:r>
            <a:r>
              <a:rPr lang="en-US" altLang="ja-JP" sz="2800" baseline="-25000" dirty="0"/>
              <a:t>4</a:t>
            </a:r>
            <a:r>
              <a:rPr lang="en-US" altLang="ja-JP" sz="2800" baseline="-25000" dirty="0" smtClean="0"/>
              <a:t>.</a:t>
            </a:r>
            <a:r>
              <a:rPr lang="ja-JP" altLang="en-US" sz="2800" dirty="0" smtClean="0"/>
              <a:t>亜鉛缶 ）</a:t>
            </a:r>
            <a:endParaRPr lang="ja-JP" altLang="en-US" sz="2800" dirty="0"/>
          </a:p>
        </p:txBody>
      </p:sp>
      <p:sp>
        <p:nvSpPr>
          <p:cNvPr id="2061" name="テキスト ボックス 22"/>
          <p:cNvSpPr txBox="1">
            <a:spLocks noChangeArrowheads="1"/>
          </p:cNvSpPr>
          <p:nvPr/>
        </p:nvSpPr>
        <p:spPr bwMode="auto">
          <a:xfrm>
            <a:off x="2327171" y="5713413"/>
            <a:ext cx="33249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dirty="0"/>
              <a:t>（</a:t>
            </a:r>
            <a:r>
              <a:rPr lang="en-US" altLang="ja-JP" sz="2800" baseline="-25000" dirty="0"/>
              <a:t>5</a:t>
            </a:r>
            <a:r>
              <a:rPr lang="en-US" altLang="ja-JP" sz="2800" baseline="-25000" dirty="0" smtClean="0"/>
              <a:t>.</a:t>
            </a:r>
            <a:r>
              <a:rPr lang="ja-JP" altLang="en-US" sz="2800" dirty="0" smtClean="0"/>
              <a:t>マイナス極端子</a:t>
            </a:r>
            <a:r>
              <a:rPr lang="ja-JP" altLang="en-US" sz="2800" dirty="0"/>
              <a:t>　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79512" y="5589240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79512" y="4005064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9245" y="52199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53" y="36357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496" y="1209526"/>
            <a:ext cx="2501006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参考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黒い物体は（３）の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混合物を利用してます。</a:t>
            </a:r>
            <a:endParaRPr kumimoji="1" lang="ja-JP" altLang="en-US" dirty="0"/>
          </a:p>
        </p:txBody>
      </p:sp>
      <p:sp>
        <p:nvSpPr>
          <p:cNvPr id="3" name="下矢印 2"/>
          <p:cNvSpPr/>
          <p:nvPr/>
        </p:nvSpPr>
        <p:spPr>
          <a:xfrm>
            <a:off x="1106295" y="2253405"/>
            <a:ext cx="486978" cy="671539"/>
          </a:xfrm>
          <a:prstGeom prst="downArrow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58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17322</TotalTime>
  <Words>254</Words>
  <Application>Microsoft Office PowerPoint</Application>
  <PresentationFormat>画面に合わせる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920</cp:revision>
  <cp:lastPrinted>2017-12-22T06:47:39Z</cp:lastPrinted>
  <dcterms:created xsi:type="dcterms:W3CDTF">2013-07-17T08:32:15Z</dcterms:created>
  <dcterms:modified xsi:type="dcterms:W3CDTF">2018-03-15T01:46:07Z</dcterms:modified>
</cp:coreProperties>
</file>