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8" r:id="rId2"/>
    <p:sldId id="323" r:id="rId3"/>
    <p:sldId id="324" r:id="rId4"/>
    <p:sldId id="322" r:id="rId5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FFF"/>
    <a:srgbClr val="E1FFFF"/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6" autoAdjust="0"/>
    <p:restoredTop sz="94694" autoAdjust="0"/>
  </p:normalViewPr>
  <p:slideViewPr>
    <p:cSldViewPr>
      <p:cViewPr varScale="1">
        <p:scale>
          <a:sx n="57" d="100"/>
          <a:sy n="57" d="100"/>
        </p:scale>
        <p:origin x="85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2"/>
            <a:ext cx="3076576" cy="511173"/>
          </a:xfrm>
          <a:prstGeom prst="rect">
            <a:avLst/>
          </a:prstGeom>
        </p:spPr>
        <p:txBody>
          <a:bodyPr vert="horz" lIns="88236" tIns="44118" rIns="88236" bIns="44118" rtlCol="0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141" y="12"/>
            <a:ext cx="3076576" cy="511173"/>
          </a:xfrm>
          <a:prstGeom prst="rect">
            <a:avLst/>
          </a:prstGeom>
        </p:spPr>
        <p:txBody>
          <a:bodyPr vert="horz" lIns="88236" tIns="44118" rIns="88236" bIns="44118" rtlCol="0"/>
          <a:lstStyle>
            <a:lvl1pPr algn="r">
              <a:defRPr sz="1000"/>
            </a:lvl1pPr>
          </a:lstStyle>
          <a:p>
            <a:fld id="{799C1CCE-4943-47EA-A67E-4CD72011E9C2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9938"/>
            <a:ext cx="5114925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36" tIns="44118" rIns="88236" bIns="44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619" y="4860927"/>
            <a:ext cx="5680075" cy="4605339"/>
          </a:xfrm>
          <a:prstGeom prst="rect">
            <a:avLst/>
          </a:prstGeom>
        </p:spPr>
        <p:txBody>
          <a:bodyPr vert="horz" lIns="88236" tIns="44118" rIns="88236" bIns="441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721857"/>
            <a:ext cx="3076576" cy="511173"/>
          </a:xfrm>
          <a:prstGeom prst="rect">
            <a:avLst/>
          </a:prstGeom>
        </p:spPr>
        <p:txBody>
          <a:bodyPr vert="horz" lIns="88236" tIns="44118" rIns="88236" bIns="44118" rtlCol="0" anchor="b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141" y="9721857"/>
            <a:ext cx="3076576" cy="511173"/>
          </a:xfrm>
          <a:prstGeom prst="rect">
            <a:avLst/>
          </a:prstGeom>
        </p:spPr>
        <p:txBody>
          <a:bodyPr vert="horz" lIns="88236" tIns="44118" rIns="88236" bIns="44118" rtlCol="0" anchor="b"/>
          <a:lstStyle>
            <a:lvl1pPr algn="r">
              <a:defRPr sz="1000"/>
            </a:lvl1pPr>
          </a:lstStyle>
          <a:p>
            <a:fld id="{4CB8D7CC-ABC0-48F2-A2A1-060EC994B01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083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1-&#26360;&#12365;&#20986;&#12375;/56-82/newOEBPS/images/p58-__fmt.p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 descr="http://upload.wikimedia.org/wikipedia/commons/thumb/b/b7/Simeon_Poisson.jpg/220px-Simeon_Poiss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036" y="-2490"/>
            <a:ext cx="2021549" cy="2370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07504" y="107340"/>
            <a:ext cx="5553123" cy="369332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rtlCol="0">
            <a:spAutoFit/>
          </a:bodyPr>
          <a:lstStyle/>
          <a:p>
            <a:r>
              <a:rPr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２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学年 化学基礎 </a:t>
            </a:r>
            <a:r>
              <a:rPr kumimoji="1" lang="en-US" altLang="ja-JP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授業資料 </a:t>
            </a:r>
            <a:r>
              <a:rPr kumimoji="1" lang="en-US" altLang="ja-JP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No.41</a:t>
            </a:r>
            <a:r>
              <a:rPr kumimoji="1" lang="ja-JP" altLang="en-US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 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≪陰イオンの形成≫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7504" y="412123"/>
            <a:ext cx="4445512" cy="348813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教科書 </a:t>
            </a:r>
            <a:r>
              <a:rPr kumimoji="1" lang="en-US" altLang="ja-JP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kumimoji="1" lang="ja-JP" alt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５７、５８</a:t>
            </a:r>
            <a:r>
              <a:rPr lang="ja-JP" altLang="en-US" sz="1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（塩化物イオン　原子の陽性・陰性）</a:t>
            </a:r>
            <a:endParaRPr kumimoji="1" lang="ja-JP" altLang="en-US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411759" y="799579"/>
            <a:ext cx="4752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/>
              <a:t>２年（　）組（　　）席　名前（　　　　　　　　　　　　）</a:t>
            </a:r>
            <a:endParaRPr lang="ja-JP" altLang="en-US" u="sng" dirty="0"/>
          </a:p>
        </p:txBody>
      </p:sp>
      <p:sp>
        <p:nvSpPr>
          <p:cNvPr id="3" name="正方形/長方形 2"/>
          <p:cNvSpPr/>
          <p:nvPr/>
        </p:nvSpPr>
        <p:spPr>
          <a:xfrm>
            <a:off x="65942" y="40417"/>
            <a:ext cx="7098346" cy="1114773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23526" y="1585667"/>
            <a:ext cx="5035570" cy="923330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①</a:t>
            </a:r>
            <a:r>
              <a:rPr lang="ja-JP" altLang="en-US" dirty="0" smtClean="0"/>
              <a:t>：塩素の電子配置を復習しよう。</a:t>
            </a:r>
            <a:endParaRPr lang="en-US" altLang="ja-JP" dirty="0"/>
          </a:p>
          <a:p>
            <a:r>
              <a:rPr kumimoji="1" lang="ja-JP" altLang="en-US" dirty="0"/>
              <a:t>②</a:t>
            </a:r>
            <a:r>
              <a:rPr lang="ja-JP" altLang="en-US" dirty="0" smtClean="0">
                <a:sym typeface="Wingdings" panose="05000000000000000000" pitchFamily="2" charset="2"/>
              </a:rPr>
              <a:t>：塩素が塩化物イオンになるまでを理解しよう。</a:t>
            </a:r>
            <a:endParaRPr lang="en-US" altLang="ja-JP" dirty="0">
              <a:sym typeface="Wingdings" panose="05000000000000000000" pitchFamily="2" charset="2"/>
            </a:endParaRPr>
          </a:p>
          <a:p>
            <a:r>
              <a:rPr lang="ja-JP" altLang="en-US" dirty="0"/>
              <a:t>③</a:t>
            </a:r>
            <a:r>
              <a:rPr lang="ja-JP" altLang="en-US" dirty="0" smtClean="0"/>
              <a:t>：陰イオンのモデルを作成し、イオン式を覚えよう。</a:t>
            </a:r>
            <a:endParaRPr lang="en-US" altLang="ja-JP" dirty="0"/>
          </a:p>
        </p:txBody>
      </p:sp>
      <p:sp>
        <p:nvSpPr>
          <p:cNvPr id="26" name="正方形/長方形 25"/>
          <p:cNvSpPr/>
          <p:nvPr/>
        </p:nvSpPr>
        <p:spPr>
          <a:xfrm>
            <a:off x="50012" y="1196752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dirty="0"/>
              <a:t>■今日の流れ</a:t>
            </a:r>
            <a:endParaRPr lang="en-US" altLang="ja-JP" i="1" dirty="0"/>
          </a:p>
        </p:txBody>
      </p:sp>
      <p:sp>
        <p:nvSpPr>
          <p:cNvPr id="24" name="正方形/長方形 23"/>
          <p:cNvSpPr/>
          <p:nvPr/>
        </p:nvSpPr>
        <p:spPr>
          <a:xfrm>
            <a:off x="35496" y="2607295"/>
            <a:ext cx="1996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/>
              <a:t>■ 陰イオンの形成</a:t>
            </a:r>
            <a:endParaRPr lang="en-US" altLang="ja-JP" i="1" u="sng" dirty="0"/>
          </a:p>
        </p:txBody>
      </p:sp>
      <p:sp>
        <p:nvSpPr>
          <p:cNvPr id="28" name="正方形/長方形 27"/>
          <p:cNvSpPr/>
          <p:nvPr/>
        </p:nvSpPr>
        <p:spPr>
          <a:xfrm>
            <a:off x="187896" y="2996952"/>
            <a:ext cx="2404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（例）塩素のイオン形成</a:t>
            </a:r>
            <a:endParaRPr lang="en-US" altLang="ja-JP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23528" y="3471391"/>
            <a:ext cx="62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aseline="-25000" dirty="0"/>
              <a:t>17</a:t>
            </a:r>
            <a:r>
              <a:rPr kumimoji="1" lang="en-US" altLang="ja-JP" sz="2400" dirty="0"/>
              <a:t>Cl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23528" y="3978930"/>
            <a:ext cx="222368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ja-JP" altLang="en-US" u="sng" dirty="0"/>
              <a:t>原子名：　　　　　　　　</a:t>
            </a:r>
            <a:endParaRPr lang="en-US" altLang="ja-JP" u="sng" dirty="0"/>
          </a:p>
          <a:p>
            <a:pPr>
              <a:lnSpc>
                <a:spcPct val="200000"/>
              </a:lnSpc>
            </a:pPr>
            <a:r>
              <a:rPr kumimoji="1" lang="ja-JP" altLang="en-US" u="sng" dirty="0"/>
              <a:t>陽子数：　　　　　　　　</a:t>
            </a:r>
            <a:endParaRPr kumimoji="1" lang="en-US" altLang="ja-JP" u="sng" dirty="0"/>
          </a:p>
          <a:p>
            <a:pPr>
              <a:lnSpc>
                <a:spcPct val="200000"/>
              </a:lnSpc>
            </a:pPr>
            <a:r>
              <a:rPr lang="ja-JP" altLang="en-US" u="sng" dirty="0"/>
              <a:t>電子数：　　　　　　　　</a:t>
            </a:r>
            <a:endParaRPr kumimoji="1" lang="ja-JP" altLang="en-US" u="sng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987824" y="3582308"/>
            <a:ext cx="1334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電子配置図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372200" y="3582308"/>
            <a:ext cx="2448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電子殻に入る電子の数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953322" y="4374396"/>
            <a:ext cx="150711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u="sng" dirty="0"/>
              <a:t>Ｋ殻：</a:t>
            </a:r>
            <a:r>
              <a:rPr kumimoji="1" lang="en-US" altLang="ja-JP" u="sng" dirty="0"/>
              <a:t>	</a:t>
            </a:r>
            <a:r>
              <a:rPr kumimoji="1" lang="ja-JP" altLang="en-US" u="sng" dirty="0"/>
              <a:t>コ</a:t>
            </a:r>
            <a:endParaRPr kumimoji="1" lang="en-US" altLang="ja-JP" u="sng" dirty="0"/>
          </a:p>
          <a:p>
            <a:pPr>
              <a:lnSpc>
                <a:spcPct val="150000"/>
              </a:lnSpc>
            </a:pPr>
            <a:r>
              <a:rPr lang="ja-JP" altLang="en-US" u="sng" dirty="0"/>
              <a:t>Ｌ殻：</a:t>
            </a:r>
            <a:r>
              <a:rPr lang="en-US" altLang="ja-JP" u="sng" dirty="0"/>
              <a:t>	</a:t>
            </a:r>
            <a:r>
              <a:rPr lang="ja-JP" altLang="en-US" u="sng" dirty="0"/>
              <a:t>コ</a:t>
            </a:r>
            <a:endParaRPr lang="en-US" altLang="ja-JP" u="sng" dirty="0"/>
          </a:p>
          <a:p>
            <a:pPr>
              <a:lnSpc>
                <a:spcPct val="150000"/>
              </a:lnSpc>
            </a:pPr>
            <a:r>
              <a:rPr kumimoji="1" lang="en-US" altLang="ja-JP" u="sng" dirty="0"/>
              <a:t>M</a:t>
            </a:r>
            <a:r>
              <a:rPr lang="ja-JP" altLang="en-US" u="sng" dirty="0"/>
              <a:t>殻：</a:t>
            </a:r>
            <a:r>
              <a:rPr lang="en-US" altLang="ja-JP" u="sng" dirty="0"/>
              <a:t>	</a:t>
            </a:r>
            <a:r>
              <a:rPr lang="ja-JP" altLang="en-US" u="sng" dirty="0"/>
              <a:t>コ</a:t>
            </a:r>
            <a:endParaRPr kumimoji="1" lang="en-US" altLang="ja-JP" u="sng" dirty="0"/>
          </a:p>
        </p:txBody>
      </p:sp>
      <p:sp>
        <p:nvSpPr>
          <p:cNvPr id="34" name="楕円 33"/>
          <p:cNvSpPr/>
          <p:nvPr/>
        </p:nvSpPr>
        <p:spPr>
          <a:xfrm>
            <a:off x="3832910" y="3942348"/>
            <a:ext cx="2160000" cy="2160000"/>
          </a:xfrm>
          <a:prstGeom prst="ellipse">
            <a:avLst/>
          </a:prstGeom>
          <a:ln w="127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楕円 34"/>
          <p:cNvSpPr/>
          <p:nvPr/>
        </p:nvSpPr>
        <p:spPr>
          <a:xfrm>
            <a:off x="4658266" y="4820870"/>
            <a:ext cx="432000" cy="432000"/>
          </a:xfrm>
          <a:prstGeom prst="ellipse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" name="楕円 35"/>
          <p:cNvSpPr/>
          <p:nvPr/>
        </p:nvSpPr>
        <p:spPr>
          <a:xfrm>
            <a:off x="4423096" y="4575971"/>
            <a:ext cx="936000" cy="936000"/>
          </a:xfrm>
          <a:prstGeom prst="ellipse">
            <a:avLst/>
          </a:prstGeom>
          <a:ln w="127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7" name="楕円 36"/>
          <p:cNvSpPr/>
          <p:nvPr/>
        </p:nvSpPr>
        <p:spPr>
          <a:xfrm>
            <a:off x="4139952" y="4283306"/>
            <a:ext cx="1548000" cy="1512000"/>
          </a:xfrm>
          <a:prstGeom prst="ellipse">
            <a:avLst/>
          </a:prstGeom>
          <a:ln w="127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827584" y="6174596"/>
            <a:ext cx="16962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i="1" dirty="0"/>
              <a:t>電子が１個くっつくと</a:t>
            </a:r>
            <a:endParaRPr kumimoji="1" lang="ja-JP" altLang="en-US" b="1" i="1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100635" y="6433591"/>
            <a:ext cx="39853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i="1" dirty="0"/>
              <a:t>アルゴン（安定な原子）と同じ電子の配置となる！</a:t>
            </a:r>
            <a:endParaRPr kumimoji="1" lang="ja-JP" altLang="en-US" b="1" i="1" dirty="0"/>
          </a:p>
        </p:txBody>
      </p:sp>
      <p:sp>
        <p:nvSpPr>
          <p:cNvPr id="40" name="矢印: 下 39"/>
          <p:cNvSpPr/>
          <p:nvPr/>
        </p:nvSpPr>
        <p:spPr>
          <a:xfrm rot="3084961">
            <a:off x="2684794" y="5521203"/>
            <a:ext cx="1157016" cy="1504078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5652120" y="1346810"/>
            <a:ext cx="1466331" cy="705258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ja-JP" sz="1400" i="1" dirty="0" err="1"/>
              <a:t>Siméon</a:t>
            </a:r>
            <a:r>
              <a:rPr lang="en-US" altLang="ja-JP" sz="1400" i="1" dirty="0"/>
              <a:t> Denis Poisson</a:t>
            </a:r>
            <a:endParaRPr lang="nl-NL" altLang="ja-JP" sz="1400" dirty="0" smtClean="0"/>
          </a:p>
        </p:txBody>
      </p:sp>
      <p:sp>
        <p:nvSpPr>
          <p:cNvPr id="27" name="正方形/長方形 26"/>
          <p:cNvSpPr/>
          <p:nvPr/>
        </p:nvSpPr>
        <p:spPr>
          <a:xfrm>
            <a:off x="6036816" y="2041490"/>
            <a:ext cx="1104331" cy="205184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tIns="0" bIns="0">
            <a:spAutoFit/>
          </a:bodyPr>
          <a:lstStyle/>
          <a:p>
            <a:pPr algn="r">
              <a:lnSpc>
                <a:spcPts val="1600"/>
              </a:lnSpc>
            </a:pPr>
            <a:r>
              <a:rPr lang="en-US" altLang="ja-JP" sz="1400" dirty="0" smtClean="0"/>
              <a:t>(1781-1840)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7501118" y="2276872"/>
            <a:ext cx="1535378" cy="451406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>
            <a:spAutoFit/>
          </a:bodyPr>
          <a:lstStyle/>
          <a:p>
            <a:pPr algn="r">
              <a:lnSpc>
                <a:spcPts val="1400"/>
              </a:lnSpc>
            </a:pPr>
            <a:r>
              <a:rPr lang="ja-JP" altLang="en-US" sz="1200" b="1" i="1" dirty="0" smtClean="0">
                <a:effectLst>
                  <a:outerShdw blurRad="60007" dist="200025" dir="15000000" sy="30000" kx="-1800000" algn="bl" rotWithShape="0">
                    <a:schemeClr val="bg1">
                      <a:lumMod val="85000"/>
                      <a:alpha val="32000"/>
                    </a:schemeClr>
                  </a:outerShdw>
                </a:effectLst>
              </a:rPr>
              <a:t>フランスの数学者</a:t>
            </a:r>
            <a:endParaRPr lang="en-US" altLang="ja-JP" sz="1200" b="1" i="1" dirty="0" smtClean="0">
              <a:effectLst>
                <a:outerShdw blurRad="60007" dist="200025" dir="15000000" sy="30000" kx="-1800000" algn="bl" rotWithShape="0">
                  <a:schemeClr val="bg1">
                    <a:lumMod val="85000"/>
                    <a:alpha val="32000"/>
                  </a:schemeClr>
                </a:outerShdw>
              </a:effectLst>
            </a:endParaRPr>
          </a:p>
          <a:p>
            <a:pPr algn="r">
              <a:lnSpc>
                <a:spcPts val="1400"/>
              </a:lnSpc>
            </a:pPr>
            <a:r>
              <a:rPr lang="ja-JP" altLang="en-US" sz="1200" b="1" i="1" dirty="0">
                <a:effectLst>
                  <a:outerShdw blurRad="60007" dist="200025" dir="15000000" sy="30000" kx="-1800000" algn="bl" rotWithShape="0">
                    <a:schemeClr val="bg1">
                      <a:lumMod val="85000"/>
                      <a:alpha val="32000"/>
                    </a:schemeClr>
                  </a:outerShdw>
                </a:effectLst>
              </a:rPr>
              <a:t>地理</a:t>
            </a:r>
            <a:r>
              <a:rPr lang="ja-JP" altLang="en-US" sz="1200" b="1" i="1" dirty="0" smtClean="0">
                <a:effectLst>
                  <a:outerShdw blurRad="60007" dist="200025" dir="15000000" sy="30000" kx="-1800000" algn="bl" rotWithShape="0">
                    <a:schemeClr val="bg1">
                      <a:lumMod val="85000"/>
                      <a:alpha val="32000"/>
                    </a:schemeClr>
                  </a:outerShdw>
                </a:effectLst>
              </a:rPr>
              <a:t>学者、物理学者</a:t>
            </a:r>
            <a:endParaRPr lang="ja-JP" altLang="en-US" sz="1200" b="1" i="1" dirty="0">
              <a:effectLst>
                <a:outerShdw blurRad="60007" dist="200025" dir="15000000" sy="30000" kx="-1800000" algn="bl" rotWithShape="0">
                  <a:schemeClr val="bg1">
                    <a:lumMod val="85000"/>
                    <a:alpha val="32000"/>
                  </a:schemeClr>
                </a:outerShdw>
              </a:effectLst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6445362" y="1678984"/>
            <a:ext cx="591829" cy="138499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none" tIns="0" bIns="0">
            <a:spAutoFit/>
          </a:bodyPr>
          <a:lstStyle/>
          <a:p>
            <a:r>
              <a:rPr lang="ja-JP" altLang="en-US" sz="900" dirty="0" smtClean="0"/>
              <a:t>ポアソン</a:t>
            </a:r>
            <a:endParaRPr lang="ja-JP" altLang="ja-JP" sz="900" dirty="0"/>
          </a:p>
        </p:txBody>
      </p:sp>
      <p:sp>
        <p:nvSpPr>
          <p:cNvPr id="43" name="正方形/長方形 42"/>
          <p:cNvSpPr/>
          <p:nvPr/>
        </p:nvSpPr>
        <p:spPr>
          <a:xfrm>
            <a:off x="6054479" y="1371069"/>
            <a:ext cx="920445" cy="138499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none" tIns="0" bIns="0">
            <a:spAutoFit/>
          </a:bodyPr>
          <a:lstStyle/>
          <a:p>
            <a:r>
              <a:rPr lang="ja-JP" altLang="en-US" sz="900" dirty="0" smtClean="0"/>
              <a:t>シメオン　　ドニ</a:t>
            </a:r>
            <a:endParaRPr lang="ja-JP" altLang="ja-JP" sz="900" dirty="0"/>
          </a:p>
        </p:txBody>
      </p:sp>
    </p:spTree>
    <p:extLst>
      <p:ext uri="{BB962C8B-B14F-4D97-AF65-F5344CB8AC3E}">
        <p14:creationId xmlns:p14="http://schemas.microsoft.com/office/powerpoint/2010/main" val="607742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直線コネクタ 54"/>
          <p:cNvCxnSpPr/>
          <p:nvPr/>
        </p:nvCxnSpPr>
        <p:spPr>
          <a:xfrm>
            <a:off x="-13343" y="6841086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35496" y="2555612"/>
            <a:ext cx="9004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 u="sng" dirty="0"/>
              <a:t>※</a:t>
            </a:r>
            <a:r>
              <a:rPr lang="ja-JP" altLang="en-US" i="1" u="sng" dirty="0"/>
              <a:t>電子</a:t>
            </a:r>
            <a:r>
              <a:rPr kumimoji="1" lang="ja-JP" altLang="en-US" sz="1600" i="1" u="sng" dirty="0"/>
              <a:t>の</a:t>
            </a:r>
            <a:r>
              <a:rPr kumimoji="1" lang="ja-JP" altLang="en-US" i="1" u="sng" dirty="0"/>
              <a:t>数</a:t>
            </a:r>
            <a:r>
              <a:rPr kumimoji="1" lang="ja-JP" altLang="en-US" sz="1600" i="1" u="sng" dirty="0"/>
              <a:t>が</a:t>
            </a:r>
            <a:r>
              <a:rPr kumimoji="1" lang="ja-JP" altLang="en-US" i="1" u="sng" dirty="0"/>
              <a:t>多</a:t>
            </a:r>
            <a:r>
              <a:rPr kumimoji="1" lang="ja-JP" altLang="en-US" sz="1600" i="1" u="sng" dirty="0"/>
              <a:t>い</a:t>
            </a:r>
            <a:r>
              <a:rPr kumimoji="1" lang="ja-JP" altLang="en-US" i="1" u="sng" dirty="0"/>
              <a:t>イオン</a:t>
            </a:r>
            <a:r>
              <a:rPr kumimoji="1" lang="ja-JP" altLang="en-US" sz="1600" i="1" u="sng" dirty="0"/>
              <a:t>を</a:t>
            </a:r>
            <a:r>
              <a:rPr kumimoji="1" lang="ja-JP" altLang="en-US" i="1" u="sng" dirty="0" smtClean="0"/>
              <a:t>（</a:t>
            </a:r>
            <a:r>
              <a:rPr kumimoji="1" lang="ja-JP" altLang="en-US" sz="1400" i="1" u="sng" dirty="0" smtClean="0"/>
              <a:t>１．</a:t>
            </a:r>
            <a:r>
              <a:rPr kumimoji="1" lang="ja-JP" altLang="en-US" i="1" u="sng" dirty="0"/>
              <a:t>　　　　　　 　）、塩素</a:t>
            </a:r>
            <a:r>
              <a:rPr kumimoji="1" lang="ja-JP" altLang="en-US" sz="1600" i="1" u="sng" dirty="0"/>
              <a:t>の</a:t>
            </a:r>
            <a:r>
              <a:rPr kumimoji="1" lang="ja-JP" altLang="en-US" i="1" u="sng" dirty="0"/>
              <a:t>イオン</a:t>
            </a:r>
            <a:r>
              <a:rPr kumimoji="1" lang="ja-JP" altLang="en-US" sz="1600" i="1" u="sng" dirty="0"/>
              <a:t>を</a:t>
            </a:r>
            <a:r>
              <a:rPr kumimoji="1" lang="ja-JP" altLang="en-US" i="1" u="sng" dirty="0" smtClean="0"/>
              <a:t>（</a:t>
            </a:r>
            <a:r>
              <a:rPr lang="ja-JP" altLang="en-US" sz="1400" i="1" u="sng" dirty="0" smtClean="0"/>
              <a:t>２．</a:t>
            </a:r>
            <a:r>
              <a:rPr kumimoji="1" lang="ja-JP" altLang="en-US" i="1" u="sng" dirty="0"/>
              <a:t>　　　　　　　　　　　　）</a:t>
            </a:r>
            <a:r>
              <a:rPr kumimoji="1" lang="ja-JP" altLang="en-US" sz="1600" i="1" u="sng" dirty="0"/>
              <a:t>という。</a:t>
            </a:r>
            <a:endParaRPr kumimoji="1" lang="ja-JP" altLang="en-US" i="1" u="sng" dirty="0"/>
          </a:p>
        </p:txBody>
      </p:sp>
      <p:sp>
        <p:nvSpPr>
          <p:cNvPr id="34" name="楕円 33"/>
          <p:cNvSpPr/>
          <p:nvPr/>
        </p:nvSpPr>
        <p:spPr>
          <a:xfrm>
            <a:off x="683568" y="44624"/>
            <a:ext cx="2160000" cy="2160000"/>
          </a:xfrm>
          <a:prstGeom prst="ellipse">
            <a:avLst/>
          </a:prstGeom>
          <a:ln w="127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楕円 34"/>
          <p:cNvSpPr/>
          <p:nvPr/>
        </p:nvSpPr>
        <p:spPr>
          <a:xfrm>
            <a:off x="1508924" y="923146"/>
            <a:ext cx="432000" cy="432000"/>
          </a:xfrm>
          <a:prstGeom prst="ellipse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" name="楕円 35"/>
          <p:cNvSpPr/>
          <p:nvPr/>
        </p:nvSpPr>
        <p:spPr>
          <a:xfrm>
            <a:off x="1273754" y="678247"/>
            <a:ext cx="936000" cy="936000"/>
          </a:xfrm>
          <a:prstGeom prst="ellipse">
            <a:avLst/>
          </a:prstGeom>
          <a:ln w="127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7" name="楕円 36"/>
          <p:cNvSpPr/>
          <p:nvPr/>
        </p:nvSpPr>
        <p:spPr>
          <a:xfrm>
            <a:off x="990610" y="385582"/>
            <a:ext cx="1548000" cy="1512000"/>
          </a:xfrm>
          <a:prstGeom prst="ellipse">
            <a:avLst/>
          </a:prstGeom>
          <a:ln w="127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419872" y="565357"/>
            <a:ext cx="150711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u="sng" dirty="0"/>
              <a:t>Ｋ殻：</a:t>
            </a:r>
            <a:r>
              <a:rPr kumimoji="1" lang="en-US" altLang="ja-JP" u="sng" dirty="0"/>
              <a:t>	</a:t>
            </a:r>
            <a:r>
              <a:rPr kumimoji="1" lang="ja-JP" altLang="en-US" u="sng" dirty="0"/>
              <a:t>コ</a:t>
            </a:r>
            <a:endParaRPr kumimoji="1" lang="en-US" altLang="ja-JP" u="sng" dirty="0"/>
          </a:p>
          <a:p>
            <a:pPr>
              <a:lnSpc>
                <a:spcPct val="150000"/>
              </a:lnSpc>
            </a:pPr>
            <a:r>
              <a:rPr lang="ja-JP" altLang="en-US" u="sng" dirty="0"/>
              <a:t>Ｌ殻：</a:t>
            </a:r>
            <a:r>
              <a:rPr lang="en-US" altLang="ja-JP" u="sng" dirty="0"/>
              <a:t>	</a:t>
            </a:r>
            <a:r>
              <a:rPr lang="ja-JP" altLang="en-US" u="sng" dirty="0"/>
              <a:t>コ</a:t>
            </a:r>
            <a:endParaRPr lang="en-US" altLang="ja-JP" u="sng" dirty="0"/>
          </a:p>
          <a:p>
            <a:pPr>
              <a:lnSpc>
                <a:spcPct val="150000"/>
              </a:lnSpc>
            </a:pPr>
            <a:r>
              <a:rPr kumimoji="1" lang="en-US" altLang="ja-JP" u="sng" dirty="0"/>
              <a:t>M</a:t>
            </a:r>
            <a:r>
              <a:rPr lang="ja-JP" altLang="en-US" u="sng" dirty="0"/>
              <a:t>殻：</a:t>
            </a:r>
            <a:r>
              <a:rPr lang="en-US" altLang="ja-JP" u="sng" dirty="0"/>
              <a:t>	</a:t>
            </a:r>
            <a:r>
              <a:rPr lang="ja-JP" altLang="en-US" u="sng" dirty="0"/>
              <a:t>コ</a:t>
            </a:r>
            <a:endParaRPr kumimoji="1" lang="en-US" altLang="ja-JP" u="sng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439722" y="332656"/>
            <a:ext cx="230063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ja-JP" altLang="en-US" u="sng" dirty="0"/>
              <a:t>陽子数：　　　　　　　　</a:t>
            </a:r>
            <a:endParaRPr kumimoji="1" lang="en-US" altLang="ja-JP" u="sng" dirty="0"/>
          </a:p>
          <a:p>
            <a:pPr>
              <a:lnSpc>
                <a:spcPct val="200000"/>
              </a:lnSpc>
            </a:pPr>
            <a:r>
              <a:rPr lang="ja-JP" altLang="en-US" u="sng" dirty="0"/>
              <a:t>電子数：　　　　　　　　</a:t>
            </a:r>
            <a:endParaRPr lang="en-US" altLang="ja-JP" u="sng" dirty="0"/>
          </a:p>
          <a:p>
            <a:pPr>
              <a:lnSpc>
                <a:spcPct val="200000"/>
              </a:lnSpc>
            </a:pPr>
            <a:r>
              <a:rPr kumimoji="1" lang="ja-JP" altLang="en-US" u="sng" dirty="0"/>
              <a:t>記号：　　　　　　　　　 </a:t>
            </a:r>
          </a:p>
        </p:txBody>
      </p:sp>
      <p:sp>
        <p:nvSpPr>
          <p:cNvPr id="40" name="正方形/長方形 39"/>
          <p:cNvSpPr/>
          <p:nvPr/>
        </p:nvSpPr>
        <p:spPr>
          <a:xfrm>
            <a:off x="35496" y="3491716"/>
            <a:ext cx="21996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/>
              <a:t>■ 原子の陽性・陰性</a:t>
            </a:r>
            <a:endParaRPr lang="en-US" altLang="ja-JP" i="1" u="sng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7504" y="4149080"/>
            <a:ext cx="4953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（</a:t>
            </a:r>
            <a:r>
              <a:rPr lang="ja-JP" altLang="en-US" sz="1200" dirty="0"/>
              <a:t>３</a:t>
            </a:r>
            <a:r>
              <a:rPr lang="ja-JP" altLang="en-US" sz="1200" dirty="0" smtClean="0"/>
              <a:t>．</a:t>
            </a:r>
            <a:r>
              <a:rPr lang="ja-JP" altLang="en-US" dirty="0"/>
              <a:t>　　　　　　）：原子が陽イオンになりやすい性質</a:t>
            </a:r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07504" y="4643844"/>
            <a:ext cx="4953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（</a:t>
            </a:r>
            <a:r>
              <a:rPr lang="ja-JP" altLang="en-US" sz="1200" dirty="0"/>
              <a:t>４</a:t>
            </a:r>
            <a:r>
              <a:rPr lang="ja-JP" altLang="en-US" sz="1200" dirty="0" smtClean="0"/>
              <a:t>．</a:t>
            </a:r>
            <a:r>
              <a:rPr lang="ja-JP" altLang="en-US" dirty="0"/>
              <a:t>　　　　　　）：原子</a:t>
            </a:r>
            <a:r>
              <a:rPr lang="ja-JP" altLang="en-US" dirty="0" smtClean="0"/>
              <a:t>が陰イオン</a:t>
            </a:r>
            <a:r>
              <a:rPr lang="ja-JP" altLang="en-US" dirty="0"/>
              <a:t>になりやすい性質</a:t>
            </a:r>
            <a:endParaRPr kumimoji="1" lang="ja-JP" altLang="en-US" dirty="0"/>
          </a:p>
        </p:txBody>
      </p:sp>
      <p:pic>
        <p:nvPicPr>
          <p:cNvPr id="1026" name="Picture 2" descr="p58-_.eps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8799" y="4005064"/>
            <a:ext cx="3925833" cy="2448272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テキスト ボックス 14"/>
          <p:cNvSpPr txBox="1"/>
          <p:nvPr/>
        </p:nvSpPr>
        <p:spPr>
          <a:xfrm>
            <a:off x="273774" y="5807005"/>
            <a:ext cx="47532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金属元素は、（</a:t>
            </a:r>
            <a:r>
              <a:rPr kumimoji="1" lang="ja-JP" altLang="en-US" sz="1200" dirty="0" smtClean="0"/>
              <a:t>５．</a:t>
            </a:r>
            <a:r>
              <a:rPr kumimoji="1" lang="ja-JP" altLang="en-US" dirty="0" smtClean="0"/>
              <a:t>　　　）イオンになりやすく、</a:t>
            </a:r>
            <a:endParaRPr kumimoji="1" lang="en-US" altLang="ja-JP" dirty="0" smtClean="0"/>
          </a:p>
          <a:p>
            <a:r>
              <a:rPr lang="ja-JP" altLang="en-US" dirty="0" smtClean="0"/>
              <a:t>非金属元素は、（</a:t>
            </a:r>
            <a:r>
              <a:rPr lang="ja-JP" altLang="en-US" sz="1200" dirty="0" smtClean="0"/>
              <a:t>６．</a:t>
            </a:r>
            <a:r>
              <a:rPr lang="ja-JP" altLang="en-US" dirty="0" smtClean="0"/>
              <a:t>　　　）イオンになりやすい。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66280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直線コネクタ 42"/>
          <p:cNvCxnSpPr/>
          <p:nvPr/>
        </p:nvCxnSpPr>
        <p:spPr>
          <a:xfrm>
            <a:off x="-13343" y="22143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正方形/長方形 31"/>
          <p:cNvSpPr/>
          <p:nvPr/>
        </p:nvSpPr>
        <p:spPr>
          <a:xfrm>
            <a:off x="35496" y="116632"/>
            <a:ext cx="73196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/>
              <a:t>■ </a:t>
            </a:r>
            <a:r>
              <a:rPr lang="ja-JP" altLang="en-US" i="1" u="sng" dirty="0" smtClean="0"/>
              <a:t>課題１：</a:t>
            </a:r>
            <a:r>
              <a:rPr lang="ja-JP" altLang="en-US" i="1" u="sng" dirty="0"/>
              <a:t>硫化物イオン（</a:t>
            </a:r>
            <a:r>
              <a:rPr lang="en-US" altLang="ja-JP" i="1" u="sng" dirty="0"/>
              <a:t>S</a:t>
            </a:r>
            <a:r>
              <a:rPr lang="en-US" altLang="ja-JP" i="1" u="sng" baseline="30000" dirty="0"/>
              <a:t>2-</a:t>
            </a:r>
            <a:r>
              <a:rPr lang="ja-JP" altLang="en-US" i="1" u="sng" dirty="0"/>
              <a:t>）の電子配置を確認し、</a:t>
            </a:r>
            <a:r>
              <a:rPr lang="en-US" altLang="ja-JP" i="1" u="sng" dirty="0"/>
              <a:t> S</a:t>
            </a:r>
            <a:r>
              <a:rPr lang="en-US" altLang="ja-JP" i="1" u="sng" baseline="30000" dirty="0"/>
              <a:t>2-</a:t>
            </a:r>
            <a:r>
              <a:rPr lang="ja-JP" altLang="en-US" i="1" u="sng" dirty="0"/>
              <a:t>の模型を作成せよ。</a:t>
            </a:r>
            <a:endParaRPr lang="en-US" altLang="ja-JP" i="1" u="sng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9512" y="485964"/>
            <a:ext cx="8485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まず、硫黄の電子配置を確認</a:t>
            </a:r>
            <a:r>
              <a:rPr kumimoji="1" lang="ja-JP" altLang="en-US" dirty="0" smtClean="0"/>
              <a:t>し、硫黄原子、硫化物イオンの電子配置図を作成しよう。</a:t>
            </a:r>
            <a:endParaRPr kumimoji="1" lang="en-US" altLang="ja-JP" dirty="0"/>
          </a:p>
          <a:p>
            <a:r>
              <a:rPr lang="ja-JP" altLang="en-US" dirty="0"/>
              <a:t>（参考：教科書Ｐ４９）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5496" y="125946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硫黄原子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344810" y="1874148"/>
            <a:ext cx="150711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u="sng" dirty="0"/>
              <a:t>Ｋ殻：</a:t>
            </a:r>
            <a:r>
              <a:rPr kumimoji="1" lang="en-US" altLang="ja-JP" u="sng" dirty="0"/>
              <a:t>	</a:t>
            </a:r>
            <a:r>
              <a:rPr kumimoji="1" lang="ja-JP" altLang="en-US" u="sng" dirty="0"/>
              <a:t>コ</a:t>
            </a:r>
            <a:endParaRPr kumimoji="1" lang="en-US" altLang="ja-JP" u="sng" dirty="0"/>
          </a:p>
          <a:p>
            <a:pPr>
              <a:lnSpc>
                <a:spcPct val="150000"/>
              </a:lnSpc>
            </a:pPr>
            <a:r>
              <a:rPr lang="ja-JP" altLang="en-US" u="sng" dirty="0"/>
              <a:t>Ｌ殻：</a:t>
            </a:r>
            <a:r>
              <a:rPr lang="en-US" altLang="ja-JP" u="sng" dirty="0"/>
              <a:t>	</a:t>
            </a:r>
            <a:r>
              <a:rPr lang="ja-JP" altLang="en-US" u="sng" dirty="0"/>
              <a:t>コ</a:t>
            </a:r>
            <a:endParaRPr lang="en-US" altLang="ja-JP" u="sng" dirty="0"/>
          </a:p>
          <a:p>
            <a:pPr>
              <a:lnSpc>
                <a:spcPct val="150000"/>
              </a:lnSpc>
            </a:pPr>
            <a:r>
              <a:rPr kumimoji="1" lang="en-US" altLang="ja-JP" u="sng" dirty="0"/>
              <a:t>M</a:t>
            </a:r>
            <a:r>
              <a:rPr lang="ja-JP" altLang="en-US" u="sng" dirty="0"/>
              <a:t>殻：</a:t>
            </a:r>
            <a:r>
              <a:rPr lang="en-US" altLang="ja-JP" u="sng" dirty="0"/>
              <a:t>	</a:t>
            </a:r>
            <a:r>
              <a:rPr lang="ja-JP" altLang="en-US" u="sng" dirty="0"/>
              <a:t>コ</a:t>
            </a:r>
            <a:endParaRPr kumimoji="1" lang="en-US" altLang="ja-JP" u="sng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682187" y="1770335"/>
            <a:ext cx="17620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ja-JP" altLang="en-US" u="sng" dirty="0"/>
              <a:t>陽子数：　　　　　</a:t>
            </a:r>
            <a:endParaRPr kumimoji="1" lang="en-US" altLang="ja-JP" u="sng" dirty="0"/>
          </a:p>
          <a:p>
            <a:pPr>
              <a:lnSpc>
                <a:spcPct val="200000"/>
              </a:lnSpc>
            </a:pPr>
            <a:r>
              <a:rPr lang="ja-JP" altLang="en-US" u="sng" dirty="0"/>
              <a:t>電子数：　　　　　</a:t>
            </a:r>
            <a:endParaRPr lang="en-US" altLang="ja-JP" u="sng" dirty="0"/>
          </a:p>
        </p:txBody>
      </p:sp>
      <p:sp>
        <p:nvSpPr>
          <p:cNvPr id="22" name="正方形/長方形 21"/>
          <p:cNvSpPr/>
          <p:nvPr/>
        </p:nvSpPr>
        <p:spPr>
          <a:xfrm>
            <a:off x="21428" y="3356992"/>
            <a:ext cx="3498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/>
              <a:t>■ </a:t>
            </a:r>
            <a:r>
              <a:rPr lang="ja-JP" altLang="en-US" i="1" u="sng" dirty="0" smtClean="0"/>
              <a:t>課題２：イオン式を覚えよう！！</a:t>
            </a:r>
            <a:endParaRPr lang="en-US" altLang="ja-JP" i="1" u="sng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79512" y="3728065"/>
            <a:ext cx="6886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次のイオン式で示すイオンの名前を答えよ。後で小テストを行います。</a:t>
            </a:r>
            <a:endParaRPr kumimoji="1" lang="ja-JP" altLang="en-US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668527"/>
              </p:ext>
            </p:extLst>
          </p:nvPr>
        </p:nvGraphicFramePr>
        <p:xfrm>
          <a:off x="395536" y="4221088"/>
          <a:ext cx="708044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陽イオン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陰イオン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kumimoji="1" lang="en-US" altLang="ja-JP" baseline="300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kumimoji="1" lang="ja-JP" alt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水素イオン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kumimoji="1" lang="ja-JP" altLang="en-US" baseline="30000" dirty="0" smtClean="0">
                          <a:solidFill>
                            <a:schemeClr val="tx1"/>
                          </a:solidFill>
                        </a:rPr>
                        <a:t>－</a:t>
                      </a:r>
                      <a:endParaRPr kumimoji="1" lang="ja-JP" alt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フッ化物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（ふっかぶつ）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イオン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Na</a:t>
                      </a:r>
                      <a:r>
                        <a:rPr kumimoji="1" lang="en-US" altLang="ja-JP" baseline="300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kumimoji="1" lang="ja-JP" alt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ナトリウムイオン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Cl</a:t>
                      </a:r>
                      <a:r>
                        <a:rPr kumimoji="1" lang="ja-JP" altLang="en-US" baseline="30000" dirty="0" smtClean="0">
                          <a:solidFill>
                            <a:schemeClr val="tx1"/>
                          </a:solidFill>
                        </a:rPr>
                        <a:t>－</a:t>
                      </a:r>
                      <a:endParaRPr kumimoji="1" lang="ja-JP" alt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塩化物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（えんかぶつ）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イオン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r>
                        <a:rPr kumimoji="1" lang="en-US" altLang="ja-JP" baseline="300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kumimoji="1" lang="ja-JP" alt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カリウムイオン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kumimoji="1" lang="en-US" altLang="ja-JP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baseline="30000" dirty="0" smtClean="0">
                          <a:solidFill>
                            <a:schemeClr val="tx1"/>
                          </a:solidFill>
                        </a:rPr>
                        <a:t>－</a:t>
                      </a:r>
                      <a:endParaRPr kumimoji="1" lang="ja-JP" alt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酸化物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（さんかぶつ）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イオン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Mg</a:t>
                      </a:r>
                      <a:r>
                        <a:rPr kumimoji="1" lang="en-US" altLang="ja-JP" baseline="30000" dirty="0" smtClean="0">
                          <a:solidFill>
                            <a:schemeClr val="tx1"/>
                          </a:solidFill>
                        </a:rPr>
                        <a:t>2+</a:t>
                      </a:r>
                      <a:endParaRPr kumimoji="1" lang="ja-JP" alt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マグネシウムイオン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kumimoji="1" lang="en-US" altLang="ja-JP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baseline="30000" dirty="0" smtClean="0">
                          <a:solidFill>
                            <a:schemeClr val="tx1"/>
                          </a:solidFill>
                        </a:rPr>
                        <a:t>－</a:t>
                      </a:r>
                      <a:endParaRPr kumimoji="1" lang="ja-JP" alt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硫化物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（りゅうかぶつ）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イオン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Ca</a:t>
                      </a:r>
                      <a:r>
                        <a:rPr kumimoji="1" lang="en-US" altLang="ja-JP" baseline="30000" dirty="0" smtClean="0">
                          <a:solidFill>
                            <a:schemeClr val="tx1"/>
                          </a:solidFill>
                        </a:rPr>
                        <a:t>2+</a:t>
                      </a:r>
                      <a:endParaRPr kumimoji="1" lang="ja-JP" alt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カルシウムイオン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OH</a:t>
                      </a:r>
                      <a:r>
                        <a:rPr kumimoji="1" lang="ja-JP" altLang="en-US" baseline="30000" dirty="0" smtClean="0">
                          <a:solidFill>
                            <a:schemeClr val="tx1"/>
                          </a:solidFill>
                        </a:rPr>
                        <a:t>－</a:t>
                      </a:r>
                      <a:endParaRPr kumimoji="1" lang="ja-JP" alt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水酸化物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（すいさんかぶつ）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イオン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4" name="テキスト ボックス 23"/>
          <p:cNvSpPr txBox="1"/>
          <p:nvPr/>
        </p:nvSpPr>
        <p:spPr>
          <a:xfrm>
            <a:off x="4258988" y="1244228"/>
            <a:ext cx="1534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硫化物イオン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51520" y="1760612"/>
            <a:ext cx="17620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ja-JP" altLang="en-US" u="sng" dirty="0"/>
              <a:t>陽子数：　　　　　</a:t>
            </a:r>
            <a:endParaRPr kumimoji="1" lang="en-US" altLang="ja-JP" u="sng" dirty="0"/>
          </a:p>
          <a:p>
            <a:pPr>
              <a:lnSpc>
                <a:spcPct val="200000"/>
              </a:lnSpc>
            </a:pPr>
            <a:r>
              <a:rPr lang="ja-JP" altLang="en-US" u="sng" dirty="0"/>
              <a:t>電子数：　　　　　</a:t>
            </a:r>
            <a:endParaRPr lang="en-US" altLang="ja-JP" u="sng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71600" y="1067976"/>
            <a:ext cx="4203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/>
              <a:t>S</a:t>
            </a:r>
            <a:endParaRPr kumimoji="1" lang="ja-JP" altLang="en-US" sz="40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591852" y="105273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/>
              <a:t>S</a:t>
            </a:r>
            <a:r>
              <a:rPr kumimoji="1" lang="en-US" altLang="ja-JP" sz="4000" baseline="30000" dirty="0" smtClean="0"/>
              <a:t>2-</a:t>
            </a:r>
            <a:endParaRPr kumimoji="1" lang="ja-JP" altLang="en-US" sz="4000" baseline="30000" dirty="0"/>
          </a:p>
        </p:txBody>
      </p:sp>
      <p:cxnSp>
        <p:nvCxnSpPr>
          <p:cNvPr id="15" name="直線コネクタ 14"/>
          <p:cNvCxnSpPr/>
          <p:nvPr/>
        </p:nvCxnSpPr>
        <p:spPr>
          <a:xfrm>
            <a:off x="-5448" y="6830309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6280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直線コネクタ 36"/>
          <p:cNvCxnSpPr/>
          <p:nvPr/>
        </p:nvCxnSpPr>
        <p:spPr>
          <a:xfrm>
            <a:off x="-13343" y="6841086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/>
          <p:cNvSpPr/>
          <p:nvPr/>
        </p:nvSpPr>
        <p:spPr>
          <a:xfrm>
            <a:off x="683568" y="5517232"/>
            <a:ext cx="1296144" cy="1224136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123728" y="5517232"/>
            <a:ext cx="1296144" cy="1224136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13301" y="51479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印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125469" y="51479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評価</a:t>
            </a:r>
          </a:p>
        </p:txBody>
      </p:sp>
      <p:cxnSp>
        <p:nvCxnSpPr>
          <p:cNvPr id="11" name="直線コネクタ 10"/>
          <p:cNvCxnSpPr/>
          <p:nvPr/>
        </p:nvCxnSpPr>
        <p:spPr>
          <a:xfrm>
            <a:off x="-5448" y="5013176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1780956" y="2104980"/>
            <a:ext cx="545534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600" dirty="0" smtClean="0">
                <a:solidFill>
                  <a:schemeClr val="bg1">
                    <a:lumMod val="85000"/>
                  </a:schemeClr>
                </a:solidFill>
              </a:rPr>
              <a:t>ここに貼り付け</a:t>
            </a:r>
            <a:endParaRPr kumimoji="1" lang="ja-JP" altLang="en-US" sz="66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154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57150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2700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17175</TotalTime>
  <Words>319</Words>
  <Application>Microsoft Office PowerPoint</Application>
  <PresentationFormat>画面に合わせる (4:3)</PresentationFormat>
  <Paragraphs>79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HGPｺﾞｼｯｸE</vt:lpstr>
      <vt:lpstr>ＭＳ Ｐゴシック</vt:lpstr>
      <vt:lpstr>Arial</vt:lpstr>
      <vt:lpstr>Calibri</vt:lpstr>
      <vt:lpstr>Times New Roman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m124371</dc:creator>
  <cp:lastModifiedBy>古野正則</cp:lastModifiedBy>
  <cp:revision>911</cp:revision>
  <cp:lastPrinted>2017-11-08T02:01:31Z</cp:lastPrinted>
  <dcterms:created xsi:type="dcterms:W3CDTF">2013-07-17T08:32:15Z</dcterms:created>
  <dcterms:modified xsi:type="dcterms:W3CDTF">2018-03-15T01:44:03Z</dcterms:modified>
</cp:coreProperties>
</file>