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08" r:id="rId2"/>
    <p:sldId id="323" r:id="rId3"/>
    <p:sldId id="324" r:id="rId4"/>
    <p:sldId id="322" r:id="rId5"/>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FFF"/>
    <a:srgbClr val="E1FF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4694" autoAdjust="0"/>
  </p:normalViewPr>
  <p:slideViewPr>
    <p:cSldViewPr>
      <p:cViewPr>
        <p:scale>
          <a:sx n="66" d="100"/>
          <a:sy n="66" d="100"/>
        </p:scale>
        <p:origin x="-324" y="-126"/>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2"/>
            <a:ext cx="3076576" cy="511173"/>
          </a:xfrm>
          <a:prstGeom prst="rect">
            <a:avLst/>
          </a:prstGeom>
        </p:spPr>
        <p:txBody>
          <a:bodyPr vert="horz" lIns="88222" tIns="44110" rIns="88222" bIns="44110" rtlCol="0"/>
          <a:lstStyle>
            <a:lvl1pPr algn="l">
              <a:defRPr sz="1000"/>
            </a:lvl1pPr>
          </a:lstStyle>
          <a:p>
            <a:endParaRPr kumimoji="1" lang="ja-JP" altLang="en-US"/>
          </a:p>
        </p:txBody>
      </p:sp>
      <p:sp>
        <p:nvSpPr>
          <p:cNvPr id="3" name="日付プレースホルダー 2"/>
          <p:cNvSpPr>
            <a:spLocks noGrp="1"/>
          </p:cNvSpPr>
          <p:nvPr>
            <p:ph type="dt" idx="1"/>
          </p:nvPr>
        </p:nvSpPr>
        <p:spPr>
          <a:xfrm>
            <a:off x="4021141" y="12"/>
            <a:ext cx="3076576" cy="511173"/>
          </a:xfrm>
          <a:prstGeom prst="rect">
            <a:avLst/>
          </a:prstGeom>
        </p:spPr>
        <p:txBody>
          <a:bodyPr vert="horz" lIns="88222" tIns="44110" rIns="88222" bIns="44110" rtlCol="0"/>
          <a:lstStyle>
            <a:lvl1pPr algn="r">
              <a:defRPr sz="1000"/>
            </a:lvl1pPr>
          </a:lstStyle>
          <a:p>
            <a:fld id="{799C1CCE-4943-47EA-A67E-4CD72011E9C2}" type="datetimeFigureOut">
              <a:rPr kumimoji="1" lang="ja-JP" altLang="en-US" smtClean="0"/>
              <a:pPr/>
              <a:t>2017/11/8</a:t>
            </a:fld>
            <a:endParaRPr kumimoji="1" lang="ja-JP" altLang="en-US"/>
          </a:p>
        </p:txBody>
      </p:sp>
      <p:sp>
        <p:nvSpPr>
          <p:cNvPr id="4" name="スライド イメージ プレースホルダー 3"/>
          <p:cNvSpPr>
            <a:spLocks noGrp="1" noRot="1" noChangeAspect="1"/>
          </p:cNvSpPr>
          <p:nvPr>
            <p:ph type="sldImg" idx="2"/>
          </p:nvPr>
        </p:nvSpPr>
        <p:spPr>
          <a:xfrm>
            <a:off x="992188" y="769938"/>
            <a:ext cx="5114925" cy="3836987"/>
          </a:xfrm>
          <a:prstGeom prst="rect">
            <a:avLst/>
          </a:prstGeom>
          <a:noFill/>
          <a:ln w="12700">
            <a:solidFill>
              <a:prstClr val="black"/>
            </a:solidFill>
          </a:ln>
        </p:spPr>
        <p:txBody>
          <a:bodyPr vert="horz" lIns="88222" tIns="44110" rIns="88222" bIns="44110" rtlCol="0" anchor="ctr"/>
          <a:lstStyle/>
          <a:p>
            <a:endParaRPr lang="ja-JP" altLang="en-US"/>
          </a:p>
        </p:txBody>
      </p:sp>
      <p:sp>
        <p:nvSpPr>
          <p:cNvPr id="5" name="ノート プレースホルダー 4"/>
          <p:cNvSpPr>
            <a:spLocks noGrp="1"/>
          </p:cNvSpPr>
          <p:nvPr>
            <p:ph type="body" sz="quarter" idx="3"/>
          </p:nvPr>
        </p:nvSpPr>
        <p:spPr>
          <a:xfrm>
            <a:off x="709619" y="4860927"/>
            <a:ext cx="5680075" cy="4605339"/>
          </a:xfrm>
          <a:prstGeom prst="rect">
            <a:avLst/>
          </a:prstGeom>
        </p:spPr>
        <p:txBody>
          <a:bodyPr vert="horz" lIns="88222" tIns="44110" rIns="88222" bIns="441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21858"/>
            <a:ext cx="3076576" cy="511173"/>
          </a:xfrm>
          <a:prstGeom prst="rect">
            <a:avLst/>
          </a:prstGeom>
        </p:spPr>
        <p:txBody>
          <a:bodyPr vert="horz" lIns="88222" tIns="44110" rIns="88222" bIns="44110" rtlCol="0" anchor="b"/>
          <a:lstStyle>
            <a:lvl1pPr algn="l">
              <a:defRPr sz="1000"/>
            </a:lvl1pPr>
          </a:lstStyle>
          <a:p>
            <a:endParaRPr kumimoji="1" lang="ja-JP" altLang="en-US"/>
          </a:p>
        </p:txBody>
      </p:sp>
      <p:sp>
        <p:nvSpPr>
          <p:cNvPr id="7" name="スライド番号プレースホルダー 6"/>
          <p:cNvSpPr>
            <a:spLocks noGrp="1"/>
          </p:cNvSpPr>
          <p:nvPr>
            <p:ph type="sldNum" sz="quarter" idx="5"/>
          </p:nvPr>
        </p:nvSpPr>
        <p:spPr>
          <a:xfrm>
            <a:off x="4021141" y="9721858"/>
            <a:ext cx="3076576" cy="511173"/>
          </a:xfrm>
          <a:prstGeom prst="rect">
            <a:avLst/>
          </a:prstGeom>
        </p:spPr>
        <p:txBody>
          <a:bodyPr vert="horz" lIns="88222" tIns="44110" rIns="88222" bIns="44110" rtlCol="0" anchor="b"/>
          <a:lstStyle>
            <a:lvl1pPr algn="r">
              <a:defRPr sz="1000"/>
            </a:lvl1pPr>
          </a:lstStyle>
          <a:p>
            <a:fld id="{4CB8D7CC-ABC0-48F2-A2A1-060EC994B011}" type="slidenum">
              <a:rPr kumimoji="1" lang="ja-JP" altLang="en-US" smtClean="0"/>
              <a:pPr/>
              <a:t>‹#›</a:t>
            </a:fld>
            <a:endParaRPr kumimoji="1" lang="ja-JP" altLang="en-US"/>
          </a:p>
        </p:txBody>
      </p:sp>
    </p:spTree>
    <p:extLst>
      <p:ext uri="{BB962C8B-B14F-4D97-AF65-F5344CB8AC3E}">
        <p14:creationId xmlns:p14="http://schemas.microsoft.com/office/powerpoint/2010/main" val="39220830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2017/11/8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6974986"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a:effectLst/>
                <a:latin typeface="Times New Roman" pitchFamily="18" charset="0"/>
                <a:ea typeface="HGPｺﾞｼｯｸE" pitchFamily="50" charset="-128"/>
                <a:cs typeface="Times New Roman" pitchFamily="18" charset="0"/>
              </a:rPr>
              <a:t>学年 化学基礎 </a:t>
            </a:r>
            <a:r>
              <a:rPr kumimoji="1" lang="en-US" altLang="ja-JP" dirty="0">
                <a:effectLst/>
                <a:latin typeface="Times New Roman" pitchFamily="18" charset="0"/>
                <a:ea typeface="HGPｺﾞｼｯｸE" pitchFamily="50" charset="-128"/>
                <a:cs typeface="Times New Roman" pitchFamily="18" charset="0"/>
              </a:rPr>
              <a:t> </a:t>
            </a:r>
            <a:r>
              <a:rPr kumimoji="1" lang="ja-JP" altLang="en-US" dirty="0">
                <a:effectLst/>
                <a:latin typeface="Times New Roman" pitchFamily="18" charset="0"/>
                <a:ea typeface="HGPｺﾞｼｯｸE" pitchFamily="50" charset="-128"/>
                <a:cs typeface="Times New Roman" pitchFamily="18" charset="0"/>
              </a:rPr>
              <a:t>授業資料 </a:t>
            </a:r>
            <a:r>
              <a:rPr kumimoji="1" lang="en-US" altLang="ja-JP" dirty="0" smtClean="0">
                <a:effectLst/>
                <a:latin typeface="Times New Roman" pitchFamily="18" charset="0"/>
                <a:ea typeface="HGPｺﾞｼｯｸE" pitchFamily="50" charset="-128"/>
                <a:cs typeface="Times New Roman" pitchFamily="18" charset="0"/>
              </a:rPr>
              <a:t>No.38</a:t>
            </a:r>
            <a:r>
              <a:rPr kumimoji="1" lang="ja-JP" altLang="en-US" dirty="0" smtClean="0">
                <a:effectLst/>
                <a:latin typeface="Times New Roman" pitchFamily="18" charset="0"/>
                <a:ea typeface="HGPｺﾞｼｯｸE" pitchFamily="50" charset="-128"/>
                <a:cs typeface="Times New Roman" pitchFamily="18" charset="0"/>
              </a:rPr>
              <a:t>  </a:t>
            </a:r>
            <a:r>
              <a:rPr kumimoji="1" lang="ja-JP" altLang="en-US" dirty="0">
                <a:effectLst/>
                <a:latin typeface="Times New Roman" pitchFamily="18" charset="0"/>
                <a:ea typeface="HGPｺﾞｼｯｸE" pitchFamily="50" charset="-128"/>
                <a:cs typeface="Times New Roman" pitchFamily="18" charset="0"/>
              </a:rPr>
              <a:t>　</a:t>
            </a:r>
            <a:r>
              <a:rPr kumimoji="1" lang="ja-JP" altLang="en-US" dirty="0" smtClean="0">
                <a:effectLst/>
                <a:latin typeface="Times New Roman" pitchFamily="18" charset="0"/>
                <a:ea typeface="HGPｺﾞｼｯｸE" pitchFamily="50" charset="-128"/>
                <a:cs typeface="Times New Roman" pitchFamily="18" charset="0"/>
              </a:rPr>
              <a:t>≪炭酸水素ナトリウムで炭酸水≫</a:t>
            </a:r>
            <a:endParaRPr kumimoji="1" lang="ja-JP" altLang="en-US" dirty="0">
              <a:effectLst/>
              <a:latin typeface="Times New Roman" pitchFamily="18" charset="0"/>
              <a:ea typeface="HGPｺﾞｼｯｸE" pitchFamily="50" charset="-128"/>
              <a:cs typeface="Times New Roman" pitchFamily="18" charset="0"/>
            </a:endParaRPr>
          </a:p>
        </p:txBody>
      </p:sp>
      <p:sp>
        <p:nvSpPr>
          <p:cNvPr id="5" name="テキスト ボックス 4"/>
          <p:cNvSpPr txBox="1"/>
          <p:nvPr/>
        </p:nvSpPr>
        <p:spPr>
          <a:xfrm>
            <a:off x="107504" y="412123"/>
            <a:ext cx="5726248" cy="348813"/>
          </a:xfrm>
          <a:prstGeom prst="rect">
            <a:avLst/>
          </a:prstGeom>
          <a:solidFill>
            <a:schemeClr val="bg1"/>
          </a:solidFill>
          <a:effectLst>
            <a:softEdge rad="127000"/>
          </a:effectLst>
        </p:spPr>
        <p:txBody>
          <a:bodyPr wrap="none" rtlCol="0">
            <a:spAutoFit/>
          </a:bodyPr>
          <a:lstStyle/>
          <a:p>
            <a:pPr>
              <a:lnSpc>
                <a:spcPts val="2000"/>
              </a:lnSpc>
            </a:pPr>
            <a:r>
              <a:rPr kumimoji="1" lang="ja-JP" altLang="en-US" sz="1400" b="1" dirty="0">
                <a:effectLst/>
                <a:latin typeface="Times New Roman" panose="02020603050405020304" pitchFamily="18" charset="0"/>
                <a:cs typeface="Times New Roman" panose="02020603050405020304" pitchFamily="18" charset="0"/>
              </a:rPr>
              <a:t> 教科書 </a:t>
            </a:r>
            <a:r>
              <a:rPr kumimoji="1" lang="en-US" altLang="ja-JP" b="1" dirty="0" smtClean="0">
                <a:effectLst/>
                <a:latin typeface="Times New Roman" panose="02020603050405020304" pitchFamily="18" charset="0"/>
                <a:cs typeface="Times New Roman" panose="02020603050405020304" pitchFamily="18" charset="0"/>
              </a:rPr>
              <a:t>P56</a:t>
            </a:r>
            <a:r>
              <a:rPr kumimoji="1" lang="ja-JP" altLang="en-US" b="1" dirty="0" err="1" smtClean="0">
                <a:effectLst/>
                <a:latin typeface="Times New Roman" panose="02020603050405020304" pitchFamily="18" charset="0"/>
                <a:cs typeface="Times New Roman" panose="02020603050405020304" pitchFamily="18" charset="0"/>
              </a:rPr>
              <a:t>、</a:t>
            </a:r>
            <a:r>
              <a:rPr kumimoji="1" lang="en-US" altLang="ja-JP" b="1" dirty="0" smtClean="0">
                <a:effectLst/>
                <a:latin typeface="Times New Roman" panose="02020603050405020304" pitchFamily="18" charset="0"/>
                <a:cs typeface="Times New Roman" panose="02020603050405020304" pitchFamily="18" charset="0"/>
              </a:rPr>
              <a:t>57 </a:t>
            </a:r>
            <a:r>
              <a:rPr lang="ja-JP" altLang="en-US" sz="1400" b="1" dirty="0" smtClean="0">
                <a:effectLst/>
                <a:latin typeface="Times New Roman" panose="02020603050405020304" pitchFamily="18" charset="0"/>
                <a:cs typeface="Times New Roman" panose="02020603050405020304" pitchFamily="18" charset="0"/>
              </a:rPr>
              <a:t>（イオンとイオン結合　Ａ．イオン　Ｂ．イオンの形成</a:t>
            </a:r>
            <a:r>
              <a:rPr lang="ja-JP" altLang="en-US" sz="1400" b="1" dirty="0">
                <a:effectLst/>
                <a:latin typeface="Times New Roman" panose="02020603050405020304" pitchFamily="18" charset="0"/>
                <a:cs typeface="Times New Roman" panose="02020603050405020304" pitchFamily="18" charset="0"/>
              </a:rPr>
              <a:t>　　）</a:t>
            </a:r>
            <a:endParaRPr kumimoji="1" lang="ja-JP" altLang="en-US" b="1" dirty="0">
              <a:effectLst/>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2411759" y="799579"/>
            <a:ext cx="4752529" cy="369332"/>
          </a:xfrm>
          <a:prstGeom prst="rect">
            <a:avLst/>
          </a:prstGeom>
          <a:noFill/>
        </p:spPr>
        <p:txBody>
          <a:bodyPr wrap="square" rtlCol="0">
            <a:spAutoFit/>
          </a:bodyPr>
          <a:lstStyle/>
          <a:p>
            <a:r>
              <a:rPr kumimoji="1" lang="ja-JP" altLang="en-US" u="sng" dirty="0"/>
              <a:t>２年（　）組（　　）席　名前（　　　　　　　　　　　　）</a:t>
            </a:r>
            <a:endParaRPr lang="ja-JP" altLang="en-US" u="sng" dirty="0"/>
          </a:p>
        </p:txBody>
      </p:sp>
      <p:sp>
        <p:nvSpPr>
          <p:cNvPr id="3" name="正方形/長方形 2"/>
          <p:cNvSpPr/>
          <p:nvPr/>
        </p:nvSpPr>
        <p:spPr>
          <a:xfrm>
            <a:off x="65942" y="40417"/>
            <a:ext cx="7098346" cy="111477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5" name="テキスト ボックス 24"/>
          <p:cNvSpPr txBox="1"/>
          <p:nvPr/>
        </p:nvSpPr>
        <p:spPr>
          <a:xfrm>
            <a:off x="323526" y="1585667"/>
            <a:ext cx="6264698" cy="923330"/>
          </a:xfrm>
          <a:prstGeom prst="rect">
            <a:avLst/>
          </a:prstGeom>
          <a:noFill/>
          <a:ln w="38100">
            <a:solidFill>
              <a:schemeClr val="bg1">
                <a:lumMod val="75000"/>
              </a:schemeClr>
            </a:solidFill>
          </a:ln>
        </p:spPr>
        <p:txBody>
          <a:bodyPr wrap="square" rtlCol="0">
            <a:spAutoFit/>
          </a:bodyPr>
          <a:lstStyle/>
          <a:p>
            <a:r>
              <a:rPr lang="ja-JP" altLang="en-US" dirty="0"/>
              <a:t>①</a:t>
            </a:r>
            <a:r>
              <a:rPr lang="ja-JP" altLang="en-US" dirty="0" smtClean="0"/>
              <a:t>：炭酸水素ナトリウムの化学式を理解する。</a:t>
            </a:r>
            <a:endParaRPr lang="en-US" altLang="ja-JP" dirty="0"/>
          </a:p>
          <a:p>
            <a:r>
              <a:rPr kumimoji="1" lang="ja-JP" altLang="en-US" dirty="0"/>
              <a:t>②</a:t>
            </a:r>
            <a:r>
              <a:rPr lang="ja-JP" altLang="en-US" dirty="0" smtClean="0">
                <a:sym typeface="Wingdings" panose="05000000000000000000" pitchFamily="2" charset="2"/>
              </a:rPr>
              <a:t>：炭酸水素ナトリウムから炭酸が発生する原理を確認する。</a:t>
            </a:r>
            <a:endParaRPr lang="en-US" altLang="ja-JP" dirty="0" smtClean="0">
              <a:sym typeface="Wingdings" panose="05000000000000000000" pitchFamily="2" charset="2"/>
            </a:endParaRPr>
          </a:p>
          <a:p>
            <a:r>
              <a:rPr lang="ja-JP" altLang="en-US" dirty="0" smtClean="0"/>
              <a:t>③：実際に炭酸水を炭酸水を作ってみる。</a:t>
            </a:r>
            <a:endParaRPr lang="en-US" altLang="ja-JP" dirty="0"/>
          </a:p>
        </p:txBody>
      </p:sp>
      <p:sp>
        <p:nvSpPr>
          <p:cNvPr id="26" name="正方形/長方形 25"/>
          <p:cNvSpPr/>
          <p:nvPr/>
        </p:nvSpPr>
        <p:spPr>
          <a:xfrm>
            <a:off x="50012" y="1196752"/>
            <a:ext cx="1569660" cy="369332"/>
          </a:xfrm>
          <a:prstGeom prst="rect">
            <a:avLst/>
          </a:prstGeom>
        </p:spPr>
        <p:txBody>
          <a:bodyPr wrap="none">
            <a:spAutoFit/>
          </a:bodyPr>
          <a:lstStyle/>
          <a:p>
            <a:r>
              <a:rPr lang="ja-JP" altLang="en-US" i="1" dirty="0"/>
              <a:t>■今日の流れ</a:t>
            </a:r>
            <a:endParaRPr lang="en-US" altLang="ja-JP" i="1" dirty="0"/>
          </a:p>
        </p:txBody>
      </p:sp>
      <p:sp>
        <p:nvSpPr>
          <p:cNvPr id="17" name="テキスト ボックス 16"/>
          <p:cNvSpPr txBox="1"/>
          <p:nvPr/>
        </p:nvSpPr>
        <p:spPr>
          <a:xfrm>
            <a:off x="7380312" y="44624"/>
            <a:ext cx="1685077" cy="1200329"/>
          </a:xfrm>
          <a:prstGeom prst="rect">
            <a:avLst/>
          </a:prstGeom>
          <a:noFill/>
        </p:spPr>
        <p:txBody>
          <a:bodyPr wrap="none" rtlCol="0">
            <a:spAutoFit/>
          </a:bodyPr>
          <a:lstStyle/>
          <a:p>
            <a:r>
              <a:rPr kumimoji="1" lang="ja-JP" altLang="en-US" u="sng" dirty="0" smtClean="0"/>
              <a:t> 　月　　日（　　）</a:t>
            </a:r>
            <a:endParaRPr kumimoji="1" lang="en-US" altLang="ja-JP" u="sng" dirty="0" smtClean="0"/>
          </a:p>
          <a:p>
            <a:r>
              <a:rPr kumimoji="1" lang="ja-JP" altLang="en-US" u="sng" dirty="0" smtClean="0"/>
              <a:t>天気：</a:t>
            </a:r>
            <a:r>
              <a:rPr lang="ja-JP" altLang="en-US" u="sng" dirty="0" smtClean="0"/>
              <a:t>　　　　　　</a:t>
            </a:r>
            <a:endParaRPr kumimoji="1" lang="en-US" altLang="ja-JP" u="sng" dirty="0" smtClean="0"/>
          </a:p>
          <a:p>
            <a:r>
              <a:rPr lang="ja-JP" altLang="en-US" u="sng" dirty="0" smtClean="0"/>
              <a:t>気温：　　　　　　</a:t>
            </a:r>
            <a:endParaRPr lang="en-US" altLang="ja-JP" u="sng" dirty="0" smtClean="0"/>
          </a:p>
          <a:p>
            <a:r>
              <a:rPr kumimoji="1" lang="ja-JP" altLang="en-US" u="sng" dirty="0" smtClean="0"/>
              <a:t>湿度：　　　　　　</a:t>
            </a:r>
            <a:endParaRPr kumimoji="1" lang="ja-JP" altLang="en-US" u="sng" dirty="0"/>
          </a:p>
        </p:txBody>
      </p:sp>
      <p:sp>
        <p:nvSpPr>
          <p:cNvPr id="2" name="テキスト ボックス 1"/>
          <p:cNvSpPr txBox="1"/>
          <p:nvPr/>
        </p:nvSpPr>
        <p:spPr>
          <a:xfrm>
            <a:off x="376925" y="2564904"/>
            <a:ext cx="3114955" cy="369332"/>
          </a:xfrm>
          <a:prstGeom prst="rect">
            <a:avLst/>
          </a:prstGeom>
          <a:noFill/>
        </p:spPr>
        <p:txBody>
          <a:bodyPr wrap="none" rtlCol="0">
            <a:spAutoFit/>
          </a:bodyPr>
          <a:lstStyle/>
          <a:p>
            <a:r>
              <a:rPr kumimoji="1" lang="en-US" altLang="ja-JP" dirty="0" smtClean="0"/>
              <a:t>※</a:t>
            </a:r>
            <a:r>
              <a:rPr kumimoji="1" lang="ja-JP" altLang="en-US" dirty="0" smtClean="0"/>
              <a:t>最後に小テストを行います。</a:t>
            </a:r>
            <a:endParaRPr kumimoji="1" lang="ja-JP" altLang="en-US" dirty="0"/>
          </a:p>
        </p:txBody>
      </p:sp>
      <p:sp>
        <p:nvSpPr>
          <p:cNvPr id="18" name="正方形/長方形 17"/>
          <p:cNvSpPr/>
          <p:nvPr/>
        </p:nvSpPr>
        <p:spPr>
          <a:xfrm>
            <a:off x="35496" y="2987660"/>
            <a:ext cx="3238387" cy="369332"/>
          </a:xfrm>
          <a:prstGeom prst="rect">
            <a:avLst/>
          </a:prstGeom>
        </p:spPr>
        <p:txBody>
          <a:bodyPr wrap="none">
            <a:spAutoFit/>
          </a:bodyPr>
          <a:lstStyle/>
          <a:p>
            <a:r>
              <a:rPr lang="ja-JP" altLang="en-US" i="1" u="sng" dirty="0"/>
              <a:t>■ </a:t>
            </a:r>
            <a:r>
              <a:rPr lang="ja-JP" altLang="en-US" i="1" u="sng" dirty="0" smtClean="0"/>
              <a:t>炭酸水素ナトリウムについて</a:t>
            </a:r>
            <a:endParaRPr lang="en-US" altLang="ja-JP" i="1" u="sng" dirty="0"/>
          </a:p>
        </p:txBody>
      </p:sp>
      <p:sp>
        <p:nvSpPr>
          <p:cNvPr id="19" name="正方形/長方形 18"/>
          <p:cNvSpPr/>
          <p:nvPr/>
        </p:nvSpPr>
        <p:spPr>
          <a:xfrm>
            <a:off x="187896" y="3429000"/>
            <a:ext cx="4783682" cy="369332"/>
          </a:xfrm>
          <a:prstGeom prst="rect">
            <a:avLst/>
          </a:prstGeom>
        </p:spPr>
        <p:txBody>
          <a:bodyPr wrap="none">
            <a:spAutoFit/>
          </a:bodyPr>
          <a:lstStyle/>
          <a:p>
            <a:r>
              <a:rPr lang="ja-JP" altLang="en-US" dirty="0" smtClean="0"/>
              <a:t>炭酸水素ナトリウム　</a:t>
            </a:r>
            <a:r>
              <a:rPr lang="en-US" altLang="ja-JP" dirty="0" smtClean="0"/>
              <a:t>【</a:t>
            </a:r>
            <a:r>
              <a:rPr lang="ja-JP" altLang="en-US" baseline="30000" dirty="0" smtClean="0"/>
              <a:t>化学式</a:t>
            </a:r>
            <a:r>
              <a:rPr lang="ja-JP" altLang="en-US" dirty="0" smtClean="0"/>
              <a:t>　　　　　　　　　　　　</a:t>
            </a:r>
            <a:r>
              <a:rPr lang="en-US" altLang="ja-JP" dirty="0" smtClean="0"/>
              <a:t>】</a:t>
            </a:r>
            <a:endParaRPr lang="en-US" altLang="ja-JP" dirty="0"/>
          </a:p>
        </p:txBody>
      </p:sp>
      <p:sp>
        <p:nvSpPr>
          <p:cNvPr id="20" name="正方形/長方形 19"/>
          <p:cNvSpPr/>
          <p:nvPr/>
        </p:nvSpPr>
        <p:spPr>
          <a:xfrm>
            <a:off x="5050778" y="3415048"/>
            <a:ext cx="3265638" cy="369332"/>
          </a:xfrm>
          <a:prstGeom prst="rect">
            <a:avLst/>
          </a:prstGeom>
        </p:spPr>
        <p:txBody>
          <a:bodyPr wrap="none">
            <a:spAutoFit/>
          </a:bodyPr>
          <a:lstStyle/>
          <a:p>
            <a:r>
              <a:rPr lang="ja-JP" altLang="en-US" dirty="0" smtClean="0"/>
              <a:t>（</a:t>
            </a:r>
            <a:r>
              <a:rPr lang="ja-JP" altLang="en-US" baseline="-25000" dirty="0" smtClean="0"/>
              <a:t>１．</a:t>
            </a:r>
            <a:r>
              <a:rPr lang="ja-JP" altLang="en-US" dirty="0" smtClean="0"/>
              <a:t>　　　　　　　　　　　）の物質。</a:t>
            </a:r>
            <a:endParaRPr lang="en-US" altLang="ja-JP" dirty="0"/>
          </a:p>
        </p:txBody>
      </p:sp>
      <p:sp>
        <p:nvSpPr>
          <p:cNvPr id="21" name="正方形/長方形 20"/>
          <p:cNvSpPr/>
          <p:nvPr/>
        </p:nvSpPr>
        <p:spPr>
          <a:xfrm>
            <a:off x="194026" y="3861048"/>
            <a:ext cx="8908208" cy="923330"/>
          </a:xfrm>
          <a:prstGeom prst="rect">
            <a:avLst/>
          </a:prstGeom>
        </p:spPr>
        <p:txBody>
          <a:bodyPr wrap="none">
            <a:spAutoFit/>
          </a:bodyPr>
          <a:lstStyle/>
          <a:p>
            <a:pPr>
              <a:lnSpc>
                <a:spcPct val="150000"/>
              </a:lnSpc>
            </a:pPr>
            <a:r>
              <a:rPr lang="en-US" altLang="ja-JP" dirty="0" smtClean="0"/>
              <a:t>※</a:t>
            </a:r>
            <a:r>
              <a:rPr lang="ja-JP" altLang="en-US" dirty="0" smtClean="0"/>
              <a:t>加熱によって、（</a:t>
            </a:r>
            <a:r>
              <a:rPr lang="ja-JP" altLang="en-US" baseline="-25000" dirty="0" smtClean="0"/>
              <a:t>２．</a:t>
            </a:r>
            <a:r>
              <a:rPr lang="ja-JP" altLang="en-US" dirty="0" smtClean="0"/>
              <a:t>　　　　　　　　　　　）、（</a:t>
            </a:r>
            <a:r>
              <a:rPr lang="ja-JP" altLang="en-US" baseline="-25000" dirty="0" smtClean="0"/>
              <a:t>３．</a:t>
            </a:r>
            <a:r>
              <a:rPr lang="ja-JP" altLang="en-US" dirty="0" smtClean="0"/>
              <a:t>　　　　　）、（</a:t>
            </a:r>
            <a:r>
              <a:rPr lang="ja-JP" altLang="en-US" baseline="-25000" dirty="0" smtClean="0"/>
              <a:t>４．</a:t>
            </a:r>
            <a:r>
              <a:rPr lang="ja-JP" altLang="en-US" dirty="0" smtClean="0"/>
              <a:t>　　　　　　　　　　　）に分解される</a:t>
            </a:r>
            <a:endParaRPr lang="en-US" altLang="ja-JP" dirty="0" smtClean="0"/>
          </a:p>
          <a:p>
            <a:pPr>
              <a:lnSpc>
                <a:spcPct val="150000"/>
              </a:lnSpc>
            </a:pPr>
            <a:r>
              <a:rPr lang="ja-JP" altLang="en-US" dirty="0"/>
              <a:t>ので</a:t>
            </a:r>
            <a:r>
              <a:rPr lang="ja-JP" altLang="en-US" dirty="0" smtClean="0"/>
              <a:t>、（</a:t>
            </a:r>
            <a:r>
              <a:rPr lang="ja-JP" altLang="en-US" baseline="-25000" dirty="0" smtClean="0"/>
              <a:t>５．</a:t>
            </a:r>
            <a:r>
              <a:rPr lang="ja-JP" altLang="en-US" dirty="0" smtClean="0"/>
              <a:t>　　　　　　　　　）の原料に利用されることがある。</a:t>
            </a:r>
            <a:endParaRPr lang="en-US" altLang="ja-JP" dirty="0"/>
          </a:p>
        </p:txBody>
      </p:sp>
      <p:sp>
        <p:nvSpPr>
          <p:cNvPr id="6" name="テキスト ボックス 5"/>
          <p:cNvSpPr txBox="1"/>
          <p:nvPr/>
        </p:nvSpPr>
        <p:spPr>
          <a:xfrm>
            <a:off x="156172" y="4811666"/>
            <a:ext cx="2515432" cy="307777"/>
          </a:xfrm>
          <a:prstGeom prst="rect">
            <a:avLst/>
          </a:prstGeom>
          <a:noFill/>
        </p:spPr>
        <p:txBody>
          <a:bodyPr wrap="none" rtlCol="0">
            <a:spAutoFit/>
          </a:bodyPr>
          <a:lstStyle/>
          <a:p>
            <a:r>
              <a:rPr lang="ja-JP" altLang="en-US" sz="1400" b="1" i="1" u="sng" dirty="0" smtClean="0"/>
              <a:t>◎加熱</a:t>
            </a:r>
            <a:r>
              <a:rPr lang="ja-JP" altLang="en-US" sz="1400" b="1" i="1" u="sng" dirty="0"/>
              <a:t>した</a:t>
            </a:r>
            <a:r>
              <a:rPr lang="ja-JP" altLang="en-US" sz="1400" b="1" i="1" u="sng" dirty="0" smtClean="0"/>
              <a:t>ときの　化学反応式</a:t>
            </a:r>
            <a:endParaRPr kumimoji="1" lang="ja-JP" altLang="en-US" sz="1400" b="1" i="1" u="sng" dirty="0"/>
          </a:p>
        </p:txBody>
      </p:sp>
      <p:sp>
        <p:nvSpPr>
          <p:cNvPr id="23" name="テキスト ボックス 22"/>
          <p:cNvSpPr txBox="1"/>
          <p:nvPr/>
        </p:nvSpPr>
        <p:spPr>
          <a:xfrm>
            <a:off x="475189" y="5157192"/>
            <a:ext cx="8668811" cy="646331"/>
          </a:xfrm>
          <a:prstGeom prst="rect">
            <a:avLst/>
          </a:prstGeom>
          <a:noFill/>
        </p:spPr>
        <p:txBody>
          <a:bodyPr wrap="square" rtlCol="0">
            <a:spAutoFit/>
          </a:bodyPr>
          <a:lstStyle/>
          <a:p>
            <a:r>
              <a:rPr lang="en-US" altLang="ja-JP" sz="3600" dirty="0" smtClean="0"/>
              <a:t>2</a:t>
            </a:r>
            <a:r>
              <a:rPr kumimoji="1" lang="en-US" altLang="ja-JP" sz="3600" dirty="0" smtClean="0"/>
              <a:t>NaHCO</a:t>
            </a:r>
            <a:r>
              <a:rPr kumimoji="1" lang="en-US" altLang="ja-JP" sz="3600" baseline="-25000" dirty="0" smtClean="0"/>
              <a:t>3</a:t>
            </a:r>
            <a:r>
              <a:rPr kumimoji="1" lang="ja-JP" altLang="en-US" sz="3600" dirty="0" smtClean="0"/>
              <a:t>　→　　　　　　　　＋　　　＋　　　　　　　　　</a:t>
            </a:r>
            <a:endParaRPr kumimoji="1" lang="ja-JP" altLang="en-US" sz="3600" dirty="0"/>
          </a:p>
        </p:txBody>
      </p:sp>
      <p:cxnSp>
        <p:nvCxnSpPr>
          <p:cNvPr id="24" name="直線コネクタ 23"/>
          <p:cNvCxnSpPr/>
          <p:nvPr/>
        </p:nvCxnSpPr>
        <p:spPr>
          <a:xfrm>
            <a:off x="539552" y="5698007"/>
            <a:ext cx="8280920"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2885906" y="5795972"/>
            <a:ext cx="2416046" cy="369332"/>
          </a:xfrm>
          <a:prstGeom prst="rect">
            <a:avLst/>
          </a:prstGeom>
          <a:noFill/>
        </p:spPr>
        <p:txBody>
          <a:bodyPr wrap="none" rtlCol="0">
            <a:spAutoFit/>
          </a:bodyPr>
          <a:lstStyle/>
          <a:p>
            <a:r>
              <a:rPr kumimoji="1" lang="ja-JP" altLang="en-US" dirty="0" smtClean="0"/>
              <a:t>（　　　　　　　　　　　　　）</a:t>
            </a:r>
            <a:endParaRPr kumimoji="1" lang="ja-JP" altLang="en-US" dirty="0"/>
          </a:p>
        </p:txBody>
      </p:sp>
      <p:sp>
        <p:nvSpPr>
          <p:cNvPr id="28" name="テキスト ボックス 27"/>
          <p:cNvSpPr txBox="1"/>
          <p:nvPr/>
        </p:nvSpPr>
        <p:spPr>
          <a:xfrm>
            <a:off x="7265620" y="5795972"/>
            <a:ext cx="1338828" cy="369332"/>
          </a:xfrm>
          <a:prstGeom prst="rect">
            <a:avLst/>
          </a:prstGeom>
          <a:noFill/>
        </p:spPr>
        <p:txBody>
          <a:bodyPr wrap="none" rtlCol="0">
            <a:spAutoFit/>
          </a:bodyPr>
          <a:lstStyle/>
          <a:p>
            <a:r>
              <a:rPr kumimoji="1" lang="ja-JP" altLang="en-US" dirty="0" smtClean="0"/>
              <a:t>二酸化炭素</a:t>
            </a:r>
            <a:endParaRPr kumimoji="1" lang="ja-JP" altLang="en-US" dirty="0"/>
          </a:p>
        </p:txBody>
      </p:sp>
      <p:sp>
        <p:nvSpPr>
          <p:cNvPr id="30" name="テキスト ボックス 29"/>
          <p:cNvSpPr txBox="1"/>
          <p:nvPr/>
        </p:nvSpPr>
        <p:spPr>
          <a:xfrm>
            <a:off x="5884694" y="5795972"/>
            <a:ext cx="415498" cy="369332"/>
          </a:xfrm>
          <a:prstGeom prst="rect">
            <a:avLst/>
          </a:prstGeom>
          <a:noFill/>
        </p:spPr>
        <p:txBody>
          <a:bodyPr wrap="none" rtlCol="0">
            <a:spAutoFit/>
          </a:bodyPr>
          <a:lstStyle/>
          <a:p>
            <a:r>
              <a:rPr kumimoji="1" lang="ja-JP" altLang="en-US" dirty="0" smtClean="0"/>
              <a:t>水</a:t>
            </a:r>
            <a:endParaRPr kumimoji="1" lang="ja-JP" altLang="en-US" dirty="0"/>
          </a:p>
        </p:txBody>
      </p:sp>
      <p:sp>
        <p:nvSpPr>
          <p:cNvPr id="31" name="正方形/長方形 30"/>
          <p:cNvSpPr/>
          <p:nvPr/>
        </p:nvSpPr>
        <p:spPr>
          <a:xfrm>
            <a:off x="194026" y="6322094"/>
            <a:ext cx="6242415" cy="507831"/>
          </a:xfrm>
          <a:prstGeom prst="rect">
            <a:avLst/>
          </a:prstGeom>
        </p:spPr>
        <p:txBody>
          <a:bodyPr wrap="none">
            <a:spAutoFit/>
          </a:bodyPr>
          <a:lstStyle/>
          <a:p>
            <a:pPr>
              <a:lnSpc>
                <a:spcPct val="150000"/>
              </a:lnSpc>
            </a:pPr>
            <a:r>
              <a:rPr lang="en-US" altLang="ja-JP" dirty="0" smtClean="0"/>
              <a:t>※</a:t>
            </a:r>
            <a:r>
              <a:rPr lang="ja-JP" altLang="en-US" dirty="0" smtClean="0"/>
              <a:t>（</a:t>
            </a:r>
            <a:r>
              <a:rPr lang="ja-JP" altLang="en-US" baseline="-25000" dirty="0" smtClean="0"/>
              <a:t>５．</a:t>
            </a:r>
            <a:r>
              <a:rPr lang="ja-JP" altLang="en-US" dirty="0" smtClean="0"/>
              <a:t>　　　　　　）の物質と反応して、（</a:t>
            </a:r>
            <a:r>
              <a:rPr lang="ja-JP" altLang="en-US" baseline="-25000" dirty="0" smtClean="0"/>
              <a:t>６．</a:t>
            </a:r>
            <a:r>
              <a:rPr lang="ja-JP" altLang="en-US" dirty="0" smtClean="0"/>
              <a:t>　　　　　</a:t>
            </a:r>
            <a:r>
              <a:rPr lang="ja-JP" altLang="en-US" smtClean="0"/>
              <a:t>　）を発生する。</a:t>
            </a:r>
            <a:endParaRPr lang="en-US" altLang="ja-JP" dirty="0" smtClean="0"/>
          </a:p>
        </p:txBody>
      </p:sp>
    </p:spTree>
    <p:extLst>
      <p:ext uri="{BB962C8B-B14F-4D97-AF65-F5344CB8AC3E}">
        <p14:creationId xmlns:p14="http://schemas.microsoft.com/office/powerpoint/2010/main" val="60774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直線コネクタ 54"/>
          <p:cNvCxnSpPr/>
          <p:nvPr/>
        </p:nvCxnSpPr>
        <p:spPr>
          <a:xfrm>
            <a:off x="-13343" y="684108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475189" y="622429"/>
            <a:ext cx="6129370" cy="646331"/>
          </a:xfrm>
          <a:prstGeom prst="rect">
            <a:avLst/>
          </a:prstGeom>
          <a:noFill/>
        </p:spPr>
        <p:txBody>
          <a:bodyPr wrap="none" rtlCol="0">
            <a:spAutoFit/>
          </a:bodyPr>
          <a:lstStyle/>
          <a:p>
            <a:r>
              <a:rPr kumimoji="1" lang="en-US" altLang="ja-JP" sz="3600" dirty="0"/>
              <a:t>H </a:t>
            </a:r>
            <a:r>
              <a:rPr kumimoji="1" lang="en-US" altLang="ja-JP" sz="3600" dirty="0" smtClean="0"/>
              <a:t>Cl</a:t>
            </a:r>
            <a:r>
              <a:rPr kumimoji="1" lang="ja-JP" altLang="en-US" sz="3600" dirty="0" smtClean="0"/>
              <a:t>　＋　</a:t>
            </a:r>
            <a:r>
              <a:rPr kumimoji="1" lang="en-US" altLang="ja-JP" sz="3600" dirty="0" smtClean="0"/>
              <a:t>NaHCO</a:t>
            </a:r>
            <a:r>
              <a:rPr kumimoji="1" lang="en-US" altLang="ja-JP" sz="3600" baseline="-25000" dirty="0" smtClean="0"/>
              <a:t>3</a:t>
            </a:r>
            <a:r>
              <a:rPr kumimoji="1" lang="ja-JP" altLang="en-US" sz="3600" baseline="-25000" dirty="0" smtClean="0"/>
              <a:t>　</a:t>
            </a:r>
            <a:r>
              <a:rPr kumimoji="1" lang="ja-JP" altLang="en-US" sz="3600" dirty="0" smtClean="0"/>
              <a:t>→　　　　　＋</a:t>
            </a:r>
            <a:endParaRPr kumimoji="1" lang="ja-JP" altLang="en-US" sz="3600" dirty="0"/>
          </a:p>
        </p:txBody>
      </p:sp>
      <p:cxnSp>
        <p:nvCxnSpPr>
          <p:cNvPr id="59" name="直線コネクタ 58"/>
          <p:cNvCxnSpPr/>
          <p:nvPr/>
        </p:nvCxnSpPr>
        <p:spPr>
          <a:xfrm>
            <a:off x="539552" y="1163244"/>
            <a:ext cx="8280920"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5496" y="3275692"/>
            <a:ext cx="2882520" cy="369332"/>
          </a:xfrm>
          <a:prstGeom prst="rect">
            <a:avLst/>
          </a:prstGeom>
        </p:spPr>
        <p:txBody>
          <a:bodyPr wrap="none">
            <a:spAutoFit/>
          </a:bodyPr>
          <a:lstStyle/>
          <a:p>
            <a:r>
              <a:rPr lang="ja-JP" altLang="en-US" i="1" u="sng" dirty="0"/>
              <a:t>■ 炭酸</a:t>
            </a:r>
            <a:r>
              <a:rPr lang="ja-JP" altLang="en-US" i="1" u="sng" dirty="0" smtClean="0"/>
              <a:t>水（ラムネ）の作り方</a:t>
            </a:r>
            <a:endParaRPr lang="en-US" altLang="ja-JP" i="1" u="sng" dirty="0"/>
          </a:p>
        </p:txBody>
      </p:sp>
      <p:sp>
        <p:nvSpPr>
          <p:cNvPr id="61" name="正方形/長方形 60"/>
          <p:cNvSpPr/>
          <p:nvPr/>
        </p:nvSpPr>
        <p:spPr>
          <a:xfrm>
            <a:off x="154776" y="3740547"/>
            <a:ext cx="8826455" cy="2585323"/>
          </a:xfrm>
          <a:prstGeom prst="rect">
            <a:avLst/>
          </a:prstGeom>
        </p:spPr>
        <p:txBody>
          <a:bodyPr wrap="none">
            <a:spAutoFit/>
          </a:bodyPr>
          <a:lstStyle/>
          <a:p>
            <a:pPr>
              <a:lnSpc>
                <a:spcPct val="150000"/>
              </a:lnSpc>
            </a:pPr>
            <a:r>
              <a:rPr lang="ja-JP" altLang="en-US" dirty="0"/>
              <a:t>手順１</a:t>
            </a:r>
            <a:r>
              <a:rPr lang="ja-JP" altLang="en-US" dirty="0" smtClean="0"/>
              <a:t>．容器に入った砂糖水の内、約５０ｍｌ をとって、炭酸水素ナトリウム１．５ ｇ を加えて</a:t>
            </a:r>
            <a:endParaRPr lang="en-US" altLang="ja-JP" dirty="0" smtClean="0"/>
          </a:p>
          <a:p>
            <a:pPr>
              <a:lnSpc>
                <a:spcPct val="150000"/>
              </a:lnSpc>
            </a:pPr>
            <a:r>
              <a:rPr lang="ja-JP" altLang="en-US" dirty="0"/>
              <a:t>　</a:t>
            </a:r>
            <a:r>
              <a:rPr lang="ja-JP" altLang="en-US" dirty="0" smtClean="0"/>
              <a:t>　　　溶かす。</a:t>
            </a:r>
            <a:endParaRPr lang="en-US" altLang="ja-JP" dirty="0"/>
          </a:p>
          <a:p>
            <a:pPr>
              <a:lnSpc>
                <a:spcPct val="150000"/>
              </a:lnSpc>
            </a:pPr>
            <a:r>
              <a:rPr lang="ja-JP" altLang="en-US" dirty="0"/>
              <a:t>手順２</a:t>
            </a:r>
            <a:r>
              <a:rPr lang="ja-JP" altLang="en-US" dirty="0" smtClean="0"/>
              <a:t>．残った砂糖水に、クエン酸 ３ ｇ を溶かし、ラムネの容器に入れる。</a:t>
            </a:r>
            <a:endParaRPr lang="en-US" altLang="ja-JP" dirty="0"/>
          </a:p>
          <a:p>
            <a:pPr>
              <a:lnSpc>
                <a:spcPct val="150000"/>
              </a:lnSpc>
            </a:pPr>
            <a:r>
              <a:rPr lang="ja-JP" altLang="en-US" dirty="0"/>
              <a:t>手順３</a:t>
            </a:r>
            <a:r>
              <a:rPr lang="ja-JP" altLang="en-US" dirty="0" smtClean="0"/>
              <a:t>．ラムネの容器にさらに炭酸水素ナトリウムを溶かした溶液を加える。</a:t>
            </a:r>
            <a:endParaRPr lang="en-US" altLang="ja-JP" dirty="0" smtClean="0"/>
          </a:p>
          <a:p>
            <a:pPr>
              <a:lnSpc>
                <a:spcPct val="150000"/>
              </a:lnSpc>
            </a:pPr>
            <a:r>
              <a:rPr lang="en-US" altLang="ja-JP" dirty="0" smtClean="0"/>
              <a:t>※</a:t>
            </a:r>
            <a:r>
              <a:rPr lang="ja-JP" altLang="en-US" dirty="0" smtClean="0"/>
              <a:t>泡が吹き出してくるの</a:t>
            </a:r>
            <a:r>
              <a:rPr lang="ja-JP" altLang="en-US" dirty="0"/>
              <a:t>で</a:t>
            </a:r>
            <a:r>
              <a:rPr lang="ja-JP" altLang="en-US" dirty="0" smtClean="0"/>
              <a:t>、親指（手のひら）ですばやく押さえて、上下をひっくり返す。</a:t>
            </a:r>
            <a:endParaRPr lang="en-US" altLang="ja-JP" dirty="0" smtClean="0"/>
          </a:p>
          <a:p>
            <a:pPr>
              <a:lnSpc>
                <a:spcPct val="150000"/>
              </a:lnSpc>
            </a:pPr>
            <a:r>
              <a:rPr lang="ja-JP" altLang="en-US" dirty="0" smtClean="0"/>
              <a:t>手順４．ゆっくり容器を上下にして中身を混ぜ、冷やしてから飲んでみる。</a:t>
            </a:r>
            <a:endParaRPr lang="en-US" altLang="ja-JP" dirty="0" smtClean="0"/>
          </a:p>
        </p:txBody>
      </p:sp>
      <p:sp>
        <p:nvSpPr>
          <p:cNvPr id="9" name="正方形/長方形 8"/>
          <p:cNvSpPr/>
          <p:nvPr/>
        </p:nvSpPr>
        <p:spPr>
          <a:xfrm>
            <a:off x="194026" y="40849"/>
            <a:ext cx="6082114" cy="507831"/>
          </a:xfrm>
          <a:prstGeom prst="rect">
            <a:avLst/>
          </a:prstGeom>
        </p:spPr>
        <p:txBody>
          <a:bodyPr wrap="none">
            <a:spAutoFit/>
          </a:bodyPr>
          <a:lstStyle/>
          <a:p>
            <a:pPr>
              <a:lnSpc>
                <a:spcPct val="150000"/>
              </a:lnSpc>
            </a:pPr>
            <a:r>
              <a:rPr lang="ja-JP" altLang="en-US" dirty="0" smtClean="0"/>
              <a:t>（例）塩酸と炭酸水素ナトリウムが反応すると次のようになる。</a:t>
            </a:r>
            <a:endParaRPr lang="en-US" altLang="ja-JP" dirty="0"/>
          </a:p>
        </p:txBody>
      </p:sp>
      <p:sp>
        <p:nvSpPr>
          <p:cNvPr id="4" name="テキスト ボックス 3"/>
          <p:cNvSpPr txBox="1"/>
          <p:nvPr/>
        </p:nvSpPr>
        <p:spPr>
          <a:xfrm>
            <a:off x="4427984" y="1196752"/>
            <a:ext cx="1628972" cy="369332"/>
          </a:xfrm>
          <a:prstGeom prst="rect">
            <a:avLst/>
          </a:prstGeom>
          <a:noFill/>
        </p:spPr>
        <p:txBody>
          <a:bodyPr wrap="none" rtlCol="0">
            <a:spAutoFit/>
          </a:bodyPr>
          <a:lstStyle/>
          <a:p>
            <a:r>
              <a:rPr kumimoji="1" lang="ja-JP" altLang="en-US" dirty="0" smtClean="0"/>
              <a:t>塩化ナトリウム</a:t>
            </a:r>
            <a:endParaRPr kumimoji="1" lang="ja-JP" altLang="en-US" dirty="0"/>
          </a:p>
        </p:txBody>
      </p:sp>
      <p:sp>
        <p:nvSpPr>
          <p:cNvPr id="22" name="テキスト ボックス 21"/>
          <p:cNvSpPr txBox="1"/>
          <p:nvPr/>
        </p:nvSpPr>
        <p:spPr>
          <a:xfrm>
            <a:off x="7166029" y="1196752"/>
            <a:ext cx="646331" cy="369332"/>
          </a:xfrm>
          <a:prstGeom prst="rect">
            <a:avLst/>
          </a:prstGeom>
          <a:noFill/>
        </p:spPr>
        <p:txBody>
          <a:bodyPr wrap="none" rtlCol="0">
            <a:spAutoFit/>
          </a:bodyPr>
          <a:lstStyle/>
          <a:p>
            <a:r>
              <a:rPr kumimoji="1" lang="ja-JP" altLang="en-US" dirty="0" smtClean="0"/>
              <a:t>炭酸</a:t>
            </a:r>
            <a:endParaRPr kumimoji="1" lang="ja-JP" altLang="en-US" dirty="0"/>
          </a:p>
        </p:txBody>
      </p:sp>
      <p:sp>
        <p:nvSpPr>
          <p:cNvPr id="23" name="正方形/長方形 22"/>
          <p:cNvSpPr/>
          <p:nvPr/>
        </p:nvSpPr>
        <p:spPr>
          <a:xfrm>
            <a:off x="717656" y="1697033"/>
            <a:ext cx="6806672" cy="507831"/>
          </a:xfrm>
          <a:prstGeom prst="rect">
            <a:avLst/>
          </a:prstGeom>
        </p:spPr>
        <p:txBody>
          <a:bodyPr wrap="none">
            <a:spAutoFit/>
          </a:bodyPr>
          <a:lstStyle/>
          <a:p>
            <a:pPr>
              <a:lnSpc>
                <a:spcPct val="150000"/>
              </a:lnSpc>
            </a:pPr>
            <a:r>
              <a:rPr lang="en-US" altLang="ja-JP" dirty="0" smtClean="0"/>
              <a:t>※</a:t>
            </a:r>
            <a:r>
              <a:rPr lang="ja-JP" altLang="en-US" dirty="0" smtClean="0"/>
              <a:t>発生した炭酸は、（　　　　　　）と（　　　　　　　　　　　）に分解される。</a:t>
            </a:r>
            <a:endParaRPr lang="en-US" altLang="ja-JP" dirty="0"/>
          </a:p>
        </p:txBody>
      </p:sp>
      <p:cxnSp>
        <p:nvCxnSpPr>
          <p:cNvPr id="24" name="直線コネクタ 23"/>
          <p:cNvCxnSpPr/>
          <p:nvPr/>
        </p:nvCxnSpPr>
        <p:spPr>
          <a:xfrm>
            <a:off x="539552" y="2852936"/>
            <a:ext cx="5040560"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67544" y="2336669"/>
            <a:ext cx="3950890" cy="646331"/>
          </a:xfrm>
          <a:prstGeom prst="rect">
            <a:avLst/>
          </a:prstGeom>
          <a:noFill/>
        </p:spPr>
        <p:txBody>
          <a:bodyPr wrap="none" rtlCol="0">
            <a:spAutoFit/>
          </a:bodyPr>
          <a:lstStyle/>
          <a:p>
            <a:r>
              <a:rPr kumimoji="1" lang="en-US" altLang="ja-JP" sz="3600" dirty="0" smtClean="0"/>
              <a:t>H</a:t>
            </a:r>
            <a:r>
              <a:rPr kumimoji="1" lang="en-US" altLang="ja-JP" sz="3600" baseline="-25000" dirty="0" smtClean="0"/>
              <a:t>2</a:t>
            </a:r>
            <a:r>
              <a:rPr kumimoji="1" lang="en-US" altLang="ja-JP" sz="3600" dirty="0" smtClean="0"/>
              <a:t>CO</a:t>
            </a:r>
            <a:r>
              <a:rPr kumimoji="1" lang="en-US" altLang="ja-JP" sz="3600" baseline="-25000" dirty="0" smtClean="0"/>
              <a:t>3</a:t>
            </a:r>
            <a:r>
              <a:rPr kumimoji="1" lang="en-US" altLang="ja-JP" sz="3600" dirty="0" smtClean="0"/>
              <a:t> </a:t>
            </a:r>
            <a:r>
              <a:rPr kumimoji="1" lang="ja-JP" altLang="en-US" sz="3600" dirty="0" smtClean="0"/>
              <a:t> →　　　　　＋</a:t>
            </a:r>
            <a:endParaRPr kumimoji="1" lang="ja-JP" altLang="en-US" sz="3600" dirty="0"/>
          </a:p>
        </p:txBody>
      </p:sp>
    </p:spTree>
    <p:extLst>
      <p:ext uri="{BB962C8B-B14F-4D97-AF65-F5344CB8AC3E}">
        <p14:creationId xmlns:p14="http://schemas.microsoft.com/office/powerpoint/2010/main" val="196628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コネクタ 42"/>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5496" y="59138"/>
            <a:ext cx="930063" cy="369332"/>
          </a:xfrm>
          <a:prstGeom prst="rect">
            <a:avLst/>
          </a:prstGeom>
        </p:spPr>
        <p:txBody>
          <a:bodyPr wrap="none">
            <a:spAutoFit/>
          </a:bodyPr>
          <a:lstStyle/>
          <a:p>
            <a:r>
              <a:rPr lang="ja-JP" altLang="en-US" i="1" u="sng" dirty="0"/>
              <a:t>■ 観察</a:t>
            </a:r>
            <a:endParaRPr lang="en-US" altLang="ja-JP" i="1" u="sng" dirty="0"/>
          </a:p>
        </p:txBody>
      </p:sp>
      <p:sp>
        <p:nvSpPr>
          <p:cNvPr id="36" name="正方形/長方形 35"/>
          <p:cNvSpPr/>
          <p:nvPr/>
        </p:nvSpPr>
        <p:spPr>
          <a:xfrm>
            <a:off x="187896" y="404664"/>
            <a:ext cx="5365571" cy="369332"/>
          </a:xfrm>
          <a:prstGeom prst="rect">
            <a:avLst/>
          </a:prstGeom>
        </p:spPr>
        <p:txBody>
          <a:bodyPr wrap="none">
            <a:spAutoFit/>
          </a:bodyPr>
          <a:lstStyle/>
          <a:p>
            <a:r>
              <a:rPr lang="ja-JP" altLang="en-US" dirty="0"/>
              <a:t>１</a:t>
            </a:r>
            <a:r>
              <a:rPr lang="ja-JP" altLang="en-US" dirty="0" smtClean="0"/>
              <a:t>．クエン酸を加えた後の砂糖水の様子を記録しよう。</a:t>
            </a:r>
            <a:endParaRPr lang="en-US" altLang="ja-JP" dirty="0"/>
          </a:p>
        </p:txBody>
      </p:sp>
      <p:sp>
        <p:nvSpPr>
          <p:cNvPr id="16" name="正方形/長方形 15"/>
          <p:cNvSpPr/>
          <p:nvPr/>
        </p:nvSpPr>
        <p:spPr>
          <a:xfrm>
            <a:off x="251520" y="773996"/>
            <a:ext cx="8568952" cy="1070828"/>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3275856" y="1916832"/>
            <a:ext cx="5795176" cy="425758"/>
          </a:xfrm>
          <a:prstGeom prst="rect">
            <a:avLst/>
          </a:prstGeom>
          <a:noFill/>
        </p:spPr>
        <p:txBody>
          <a:bodyPr wrap="none" rtlCol="0">
            <a:spAutoFit/>
          </a:bodyPr>
          <a:lstStyle/>
          <a:p>
            <a:pPr>
              <a:lnSpc>
                <a:spcPts val="2600"/>
              </a:lnSpc>
            </a:pPr>
            <a:r>
              <a:rPr kumimoji="1" lang="en-US" altLang="ja-JP" i="1" u="sng" dirty="0" smtClean="0">
                <a:latin typeface="HGP創英角ｺﾞｼｯｸUB" panose="020B0900000000000000" pitchFamily="50" charset="-128"/>
                <a:ea typeface="HGP創英角ｺﾞｼｯｸUB" panose="020B0900000000000000" pitchFamily="50" charset="-128"/>
              </a:rPr>
              <a:t>※</a:t>
            </a:r>
            <a:r>
              <a:rPr kumimoji="1" lang="ja-JP" altLang="en-US" i="1" u="sng" dirty="0" smtClean="0">
                <a:latin typeface="HGP創英角ｺﾞｼｯｸUB" panose="020B0900000000000000" pitchFamily="50" charset="-128"/>
                <a:ea typeface="HGP創英角ｺﾞｼｯｸUB" panose="020B0900000000000000" pitchFamily="50" charset="-128"/>
              </a:rPr>
              <a:t>実験はこれで終了です。　最後に小テストを行います！！</a:t>
            </a:r>
            <a:endParaRPr kumimoji="1" lang="ja-JP" altLang="en-US" i="1" u="sng" dirty="0">
              <a:latin typeface="HGP創英角ｺﾞｼｯｸUB" panose="020B0900000000000000" pitchFamily="50" charset="-128"/>
              <a:ea typeface="HGP創英角ｺﾞｼｯｸUB" panose="020B0900000000000000" pitchFamily="50" charset="-128"/>
            </a:endParaRPr>
          </a:p>
        </p:txBody>
      </p:sp>
      <p:cxnSp>
        <p:nvCxnSpPr>
          <p:cNvPr id="18" name="直線コネクタ 17"/>
          <p:cNvCxnSpPr/>
          <p:nvPr/>
        </p:nvCxnSpPr>
        <p:spPr>
          <a:xfrm>
            <a:off x="-5448" y="2319852"/>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7083" y="2348880"/>
            <a:ext cx="7919156" cy="425758"/>
          </a:xfrm>
          <a:prstGeom prst="rect">
            <a:avLst/>
          </a:prstGeom>
          <a:noFill/>
        </p:spPr>
        <p:txBody>
          <a:bodyPr wrap="none" rtlCol="0">
            <a:spAutoFit/>
          </a:bodyPr>
          <a:lstStyle/>
          <a:p>
            <a:pPr>
              <a:lnSpc>
                <a:spcPts val="2600"/>
              </a:lnSpc>
            </a:pPr>
            <a:r>
              <a:rPr kumimoji="1" lang="ja-JP" altLang="en-US" dirty="0" smtClean="0">
                <a:latin typeface="HGP創英角ｺﾞｼｯｸUB" panose="020B0900000000000000" pitchFamily="50" charset="-128"/>
                <a:ea typeface="HGP創英角ｺﾞｼｯｸUB" panose="020B0900000000000000" pitchFamily="50" charset="-128"/>
              </a:rPr>
              <a:t>課題　元素の周期表を見て、原子番号１番（Ｈ）～</a:t>
            </a:r>
            <a:r>
              <a:rPr lang="ja-JP" altLang="en-US" dirty="0">
                <a:latin typeface="HGP創英角ｺﾞｼｯｸUB" panose="020B0900000000000000" pitchFamily="50" charset="-128"/>
                <a:ea typeface="HGP創英角ｺﾞｼｯｸUB" panose="020B0900000000000000" pitchFamily="50" charset="-128"/>
              </a:rPr>
              <a:t>３６</a:t>
            </a:r>
            <a:r>
              <a:rPr kumimoji="1" lang="ja-JP" altLang="en-US" dirty="0" smtClean="0">
                <a:latin typeface="HGP創英角ｺﾞｼｯｸUB" panose="020B0900000000000000" pitchFamily="50" charset="-128"/>
                <a:ea typeface="HGP創英角ｺﾞｼｯｸUB" panose="020B0900000000000000" pitchFamily="50" charset="-128"/>
              </a:rPr>
              <a:t>番（Ｃａ）の元素名を覚えよ。</a:t>
            </a:r>
            <a:endParaRPr kumimoji="1" lang="en-US" altLang="ja-JP" dirty="0" smtClean="0">
              <a:latin typeface="HGP創英角ｺﾞｼｯｸUB" panose="020B0900000000000000" pitchFamily="50" charset="-128"/>
              <a:ea typeface="HGP創英角ｺﾞｼｯｸUB" panose="020B0900000000000000" pitchFamily="50" charset="-128"/>
            </a:endParaRPr>
          </a:p>
        </p:txBody>
      </p:sp>
      <p:sp>
        <p:nvSpPr>
          <p:cNvPr id="20" name="テキスト ボックス 19"/>
          <p:cNvSpPr txBox="1"/>
          <p:nvPr/>
        </p:nvSpPr>
        <p:spPr>
          <a:xfrm>
            <a:off x="34396" y="2420888"/>
            <a:ext cx="8871732" cy="1126462"/>
          </a:xfrm>
          <a:prstGeom prst="rect">
            <a:avLst/>
          </a:prstGeom>
          <a:noFill/>
        </p:spPr>
        <p:txBody>
          <a:bodyPr wrap="square" rtlCol="0">
            <a:spAutoFit/>
          </a:bodyPr>
          <a:lstStyle/>
          <a:p>
            <a:pPr>
              <a:lnSpc>
                <a:spcPct val="240000"/>
              </a:lnSpc>
            </a:pPr>
            <a:r>
              <a:rPr lang="ja-JP" altLang="en-US" sz="2800" dirty="0" smtClean="0"/>
              <a:t>水兵</a:t>
            </a:r>
            <a:r>
              <a:rPr lang="ja-JP" altLang="en-US" sz="2400" b="1" dirty="0" smtClean="0"/>
              <a:t>リーベ</a:t>
            </a:r>
            <a:r>
              <a:rPr lang="ja-JP" altLang="en-US" sz="2800" dirty="0" smtClean="0"/>
              <a:t>    僕 の 船   </a:t>
            </a:r>
            <a:r>
              <a:rPr lang="ja-JP" altLang="en-US" sz="2400" b="1" dirty="0" smtClean="0"/>
              <a:t>ななまがり</a:t>
            </a:r>
            <a:r>
              <a:rPr lang="ja-JP" altLang="en-US" sz="2800" dirty="0" smtClean="0"/>
              <a:t>　シップス　クラーク　閣下　</a:t>
            </a:r>
            <a:endParaRPr kumimoji="1" lang="ja-JP" altLang="en-US" sz="2800" dirty="0"/>
          </a:p>
        </p:txBody>
      </p:sp>
      <p:sp>
        <p:nvSpPr>
          <p:cNvPr id="21" name="テキスト ボックス 20"/>
          <p:cNvSpPr txBox="1"/>
          <p:nvPr/>
        </p:nvSpPr>
        <p:spPr>
          <a:xfrm>
            <a:off x="2785448" y="2747532"/>
            <a:ext cx="492443" cy="276999"/>
          </a:xfrm>
          <a:prstGeom prst="rect">
            <a:avLst/>
          </a:prstGeom>
          <a:noFill/>
        </p:spPr>
        <p:txBody>
          <a:bodyPr wrap="none" rtlCol="0">
            <a:spAutoFit/>
          </a:bodyPr>
          <a:lstStyle/>
          <a:p>
            <a:r>
              <a:rPr kumimoji="1" lang="ja-JP" altLang="en-US" sz="1200" dirty="0" smtClean="0"/>
              <a:t>ふね</a:t>
            </a:r>
            <a:endParaRPr kumimoji="1" lang="ja-JP" altLang="en-US" sz="1200" dirty="0"/>
          </a:p>
        </p:txBody>
      </p:sp>
      <p:sp>
        <p:nvSpPr>
          <p:cNvPr id="22" name="テキスト ボックス 21"/>
          <p:cNvSpPr txBox="1"/>
          <p:nvPr/>
        </p:nvSpPr>
        <p:spPr>
          <a:xfrm>
            <a:off x="49144" y="2747532"/>
            <a:ext cx="915635" cy="276999"/>
          </a:xfrm>
          <a:prstGeom prst="rect">
            <a:avLst/>
          </a:prstGeom>
          <a:noFill/>
        </p:spPr>
        <p:txBody>
          <a:bodyPr wrap="none" rtlCol="0">
            <a:spAutoFit/>
          </a:bodyPr>
          <a:lstStyle/>
          <a:p>
            <a:r>
              <a:rPr kumimoji="1" lang="ja-JP" altLang="en-US" sz="1200" dirty="0" smtClean="0"/>
              <a:t>すい　 へい</a:t>
            </a:r>
            <a:endParaRPr kumimoji="1" lang="ja-JP" altLang="en-US" sz="1200" dirty="0"/>
          </a:p>
        </p:txBody>
      </p:sp>
      <p:sp>
        <p:nvSpPr>
          <p:cNvPr id="23" name="テキスト ボックス 22"/>
          <p:cNvSpPr txBox="1"/>
          <p:nvPr/>
        </p:nvSpPr>
        <p:spPr>
          <a:xfrm>
            <a:off x="1941447" y="2747532"/>
            <a:ext cx="429926" cy="276999"/>
          </a:xfrm>
          <a:prstGeom prst="rect">
            <a:avLst/>
          </a:prstGeom>
          <a:noFill/>
        </p:spPr>
        <p:txBody>
          <a:bodyPr wrap="none" rtlCol="0">
            <a:spAutoFit/>
          </a:bodyPr>
          <a:lstStyle/>
          <a:p>
            <a:r>
              <a:rPr kumimoji="1" lang="ja-JP" altLang="en-US" sz="1200" dirty="0" smtClean="0"/>
              <a:t>ぼく</a:t>
            </a:r>
            <a:endParaRPr kumimoji="1" lang="ja-JP" altLang="en-US" sz="1200" dirty="0"/>
          </a:p>
        </p:txBody>
      </p:sp>
      <p:sp>
        <p:nvSpPr>
          <p:cNvPr id="24" name="テキスト ボックス 23"/>
          <p:cNvSpPr txBox="1"/>
          <p:nvPr/>
        </p:nvSpPr>
        <p:spPr>
          <a:xfrm>
            <a:off x="7885982" y="2675363"/>
            <a:ext cx="718466" cy="276999"/>
          </a:xfrm>
          <a:prstGeom prst="rect">
            <a:avLst/>
          </a:prstGeom>
          <a:noFill/>
        </p:spPr>
        <p:txBody>
          <a:bodyPr wrap="none" rtlCol="0">
            <a:spAutoFit/>
          </a:bodyPr>
          <a:lstStyle/>
          <a:p>
            <a:r>
              <a:rPr kumimoji="1" lang="ja-JP" altLang="en-US" sz="1200" dirty="0" smtClean="0"/>
              <a:t>かっ　か</a:t>
            </a:r>
            <a:endParaRPr kumimoji="1" lang="ja-JP" altLang="en-US" sz="1200" dirty="0"/>
          </a:p>
        </p:txBody>
      </p:sp>
      <p:sp>
        <p:nvSpPr>
          <p:cNvPr id="25" name="テキスト ボックス 24"/>
          <p:cNvSpPr txBox="1"/>
          <p:nvPr/>
        </p:nvSpPr>
        <p:spPr>
          <a:xfrm>
            <a:off x="913240" y="3338258"/>
            <a:ext cx="22338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Li</a:t>
            </a:r>
            <a:endParaRPr kumimoji="1" lang="ja-JP" altLang="en-US" dirty="0"/>
          </a:p>
        </p:txBody>
      </p:sp>
      <p:sp>
        <p:nvSpPr>
          <p:cNvPr id="26" name="テキスト ボックス 25"/>
          <p:cNvSpPr txBox="1"/>
          <p:nvPr/>
        </p:nvSpPr>
        <p:spPr>
          <a:xfrm>
            <a:off x="181466" y="3338258"/>
            <a:ext cx="21697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H</a:t>
            </a:r>
            <a:endParaRPr kumimoji="1" lang="ja-JP" altLang="en-US" dirty="0"/>
          </a:p>
        </p:txBody>
      </p:sp>
      <p:sp>
        <p:nvSpPr>
          <p:cNvPr id="27" name="テキスト ボックス 26"/>
          <p:cNvSpPr txBox="1"/>
          <p:nvPr/>
        </p:nvSpPr>
        <p:spPr>
          <a:xfrm>
            <a:off x="2547174" y="3338258"/>
            <a:ext cx="224989"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O</a:t>
            </a:r>
            <a:endParaRPr kumimoji="1" lang="ja-JP" altLang="en-US" dirty="0"/>
          </a:p>
        </p:txBody>
      </p:sp>
      <p:sp>
        <p:nvSpPr>
          <p:cNvPr id="28" name="テキスト ボックス 27"/>
          <p:cNvSpPr txBox="1"/>
          <p:nvPr/>
        </p:nvSpPr>
        <p:spPr>
          <a:xfrm>
            <a:off x="482974" y="3338258"/>
            <a:ext cx="332390"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He</a:t>
            </a:r>
            <a:endParaRPr kumimoji="1" lang="ja-JP" altLang="en-US" dirty="0"/>
          </a:p>
        </p:txBody>
      </p:sp>
      <p:sp>
        <p:nvSpPr>
          <p:cNvPr id="29" name="テキスト ボックス 28"/>
          <p:cNvSpPr txBox="1"/>
          <p:nvPr/>
        </p:nvSpPr>
        <p:spPr>
          <a:xfrm>
            <a:off x="1201272" y="3338258"/>
            <a:ext cx="313154"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Be</a:t>
            </a:r>
            <a:endParaRPr kumimoji="1" lang="ja-JP" altLang="en-US" dirty="0"/>
          </a:p>
        </p:txBody>
      </p:sp>
      <p:sp>
        <p:nvSpPr>
          <p:cNvPr id="30" name="テキスト ボックス 29"/>
          <p:cNvSpPr txBox="1"/>
          <p:nvPr/>
        </p:nvSpPr>
        <p:spPr>
          <a:xfrm>
            <a:off x="1633320" y="3338258"/>
            <a:ext cx="197737"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B</a:t>
            </a:r>
            <a:endParaRPr kumimoji="1" lang="ja-JP" altLang="en-US" dirty="0"/>
          </a:p>
        </p:txBody>
      </p:sp>
      <p:sp>
        <p:nvSpPr>
          <p:cNvPr id="31" name="テキスト ボックス 30"/>
          <p:cNvSpPr txBox="1"/>
          <p:nvPr/>
        </p:nvSpPr>
        <p:spPr>
          <a:xfrm>
            <a:off x="1934368" y="3338258"/>
            <a:ext cx="19613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a:t>
            </a:r>
            <a:endParaRPr kumimoji="1" lang="ja-JP" altLang="en-US" dirty="0"/>
          </a:p>
        </p:txBody>
      </p:sp>
      <p:sp>
        <p:nvSpPr>
          <p:cNvPr id="33" name="テキスト ボックス 32"/>
          <p:cNvSpPr txBox="1"/>
          <p:nvPr/>
        </p:nvSpPr>
        <p:spPr>
          <a:xfrm>
            <a:off x="2222400" y="3338258"/>
            <a:ext cx="221783"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a:t>N</a:t>
            </a:r>
            <a:endParaRPr kumimoji="1" lang="ja-JP" altLang="en-US" dirty="0"/>
          </a:p>
        </p:txBody>
      </p:sp>
      <p:sp>
        <p:nvSpPr>
          <p:cNvPr id="34" name="テキスト ボックス 33"/>
          <p:cNvSpPr txBox="1"/>
          <p:nvPr/>
        </p:nvSpPr>
        <p:spPr>
          <a:xfrm>
            <a:off x="4428501" y="3333941"/>
            <a:ext cx="25865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Al</a:t>
            </a:r>
            <a:endParaRPr kumimoji="1" lang="ja-JP" altLang="en-US" dirty="0"/>
          </a:p>
        </p:txBody>
      </p:sp>
      <p:sp>
        <p:nvSpPr>
          <p:cNvPr id="35" name="テキスト ボックス 34"/>
          <p:cNvSpPr txBox="1"/>
          <p:nvPr/>
        </p:nvSpPr>
        <p:spPr>
          <a:xfrm>
            <a:off x="2857469" y="3333941"/>
            <a:ext cx="17850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F</a:t>
            </a:r>
            <a:endParaRPr kumimoji="1" lang="ja-JP" altLang="en-US" dirty="0"/>
          </a:p>
        </p:txBody>
      </p:sp>
      <p:sp>
        <p:nvSpPr>
          <p:cNvPr id="39" name="テキスト ボックス 38"/>
          <p:cNvSpPr txBox="1"/>
          <p:nvPr/>
        </p:nvSpPr>
        <p:spPr>
          <a:xfrm>
            <a:off x="3102976" y="3333941"/>
            <a:ext cx="337199"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Ne</a:t>
            </a:r>
            <a:endParaRPr kumimoji="1" lang="ja-JP" altLang="en-US" dirty="0"/>
          </a:p>
        </p:txBody>
      </p:sp>
      <p:sp>
        <p:nvSpPr>
          <p:cNvPr id="40" name="テキスト ボックス 39"/>
          <p:cNvSpPr txBox="1"/>
          <p:nvPr/>
        </p:nvSpPr>
        <p:spPr>
          <a:xfrm>
            <a:off x="3560942" y="3333941"/>
            <a:ext cx="332390"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Na</a:t>
            </a:r>
            <a:endParaRPr kumimoji="1" lang="ja-JP" altLang="en-US" dirty="0"/>
          </a:p>
        </p:txBody>
      </p:sp>
      <p:sp>
        <p:nvSpPr>
          <p:cNvPr id="41" name="テキスト ボックス 40"/>
          <p:cNvSpPr txBox="1"/>
          <p:nvPr/>
        </p:nvSpPr>
        <p:spPr>
          <a:xfrm>
            <a:off x="3965226" y="3333941"/>
            <a:ext cx="378877"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Mg</a:t>
            </a:r>
            <a:endParaRPr kumimoji="1" lang="ja-JP" altLang="en-US" dirty="0"/>
          </a:p>
        </p:txBody>
      </p:sp>
      <p:sp>
        <p:nvSpPr>
          <p:cNvPr id="42" name="テキスト ボックス 41"/>
          <p:cNvSpPr txBox="1"/>
          <p:nvPr/>
        </p:nvSpPr>
        <p:spPr>
          <a:xfrm>
            <a:off x="8311990" y="3327203"/>
            <a:ext cx="306742"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Ca</a:t>
            </a:r>
            <a:endParaRPr kumimoji="1" lang="ja-JP" altLang="en-US" dirty="0"/>
          </a:p>
        </p:txBody>
      </p:sp>
      <p:sp>
        <p:nvSpPr>
          <p:cNvPr id="44" name="テキスト ボックス 43"/>
          <p:cNvSpPr txBox="1"/>
          <p:nvPr/>
        </p:nvSpPr>
        <p:spPr>
          <a:xfrm>
            <a:off x="5068949" y="3327203"/>
            <a:ext cx="231401"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smtClean="0"/>
              <a:t>Si</a:t>
            </a:r>
            <a:endParaRPr kumimoji="1" lang="ja-JP" altLang="en-US" dirty="0"/>
          </a:p>
        </p:txBody>
      </p:sp>
      <p:sp>
        <p:nvSpPr>
          <p:cNvPr id="45" name="テキスト ボックス 44"/>
          <p:cNvSpPr txBox="1"/>
          <p:nvPr/>
        </p:nvSpPr>
        <p:spPr>
          <a:xfrm>
            <a:off x="5501317" y="3327203"/>
            <a:ext cx="19132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P</a:t>
            </a:r>
            <a:endParaRPr kumimoji="1" lang="ja-JP" altLang="en-US" dirty="0"/>
          </a:p>
        </p:txBody>
      </p:sp>
      <p:sp>
        <p:nvSpPr>
          <p:cNvPr id="46" name="テキスト ボックス 45"/>
          <p:cNvSpPr txBox="1"/>
          <p:nvPr/>
        </p:nvSpPr>
        <p:spPr>
          <a:xfrm>
            <a:off x="5973441" y="3327203"/>
            <a:ext cx="17850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S</a:t>
            </a:r>
            <a:endParaRPr kumimoji="1" lang="ja-JP" altLang="en-US" dirty="0"/>
          </a:p>
        </p:txBody>
      </p:sp>
      <p:sp>
        <p:nvSpPr>
          <p:cNvPr id="47" name="テキスト ボックス 46"/>
          <p:cNvSpPr txBox="1"/>
          <p:nvPr/>
        </p:nvSpPr>
        <p:spPr>
          <a:xfrm>
            <a:off x="6562329" y="3327203"/>
            <a:ext cx="24903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Cl</a:t>
            </a:r>
            <a:endParaRPr kumimoji="1" lang="ja-JP" altLang="en-US" dirty="0"/>
          </a:p>
        </p:txBody>
      </p:sp>
      <p:sp>
        <p:nvSpPr>
          <p:cNvPr id="48" name="テキスト ボックス 47"/>
          <p:cNvSpPr txBox="1"/>
          <p:nvPr/>
        </p:nvSpPr>
        <p:spPr>
          <a:xfrm>
            <a:off x="7139869" y="3327203"/>
            <a:ext cx="28590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err="1" smtClean="0"/>
              <a:t>Ar</a:t>
            </a:r>
            <a:endParaRPr kumimoji="1" lang="ja-JP" altLang="en-US" dirty="0"/>
          </a:p>
        </p:txBody>
      </p:sp>
      <p:sp>
        <p:nvSpPr>
          <p:cNvPr id="49" name="テキスト ボックス 48"/>
          <p:cNvSpPr txBox="1"/>
          <p:nvPr/>
        </p:nvSpPr>
        <p:spPr>
          <a:xfrm>
            <a:off x="7895087" y="3327203"/>
            <a:ext cx="192929"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K</a:t>
            </a:r>
            <a:endParaRPr kumimoji="1" lang="ja-JP" altLang="en-US" dirty="0"/>
          </a:p>
        </p:txBody>
      </p:sp>
      <p:sp>
        <p:nvSpPr>
          <p:cNvPr id="50" name="テキスト ボックス 49"/>
          <p:cNvSpPr txBox="1"/>
          <p:nvPr/>
        </p:nvSpPr>
        <p:spPr>
          <a:xfrm>
            <a:off x="4940630" y="3593334"/>
            <a:ext cx="4023858" cy="215444"/>
          </a:xfrm>
          <a:prstGeom prst="rect">
            <a:avLst/>
          </a:prstGeom>
          <a:noFill/>
        </p:spPr>
        <p:txBody>
          <a:bodyPr wrap="none" rtlCol="0">
            <a:spAutoFit/>
          </a:bodyPr>
          <a:lstStyle/>
          <a:p>
            <a:r>
              <a:rPr kumimoji="1" lang="ja-JP" altLang="en-US" sz="800" dirty="0" smtClean="0"/>
              <a:t>ケイ素</a:t>
            </a:r>
            <a:r>
              <a:rPr lang="ja-JP" altLang="en-US" sz="800" dirty="0"/>
              <a:t>　</a:t>
            </a:r>
            <a:r>
              <a:rPr lang="ja-JP" altLang="en-US" sz="800" dirty="0" smtClean="0"/>
              <a:t>　　</a:t>
            </a:r>
            <a:r>
              <a:rPr kumimoji="1" lang="ja-JP" altLang="en-US" sz="800" dirty="0" smtClean="0"/>
              <a:t>リン</a:t>
            </a:r>
            <a:r>
              <a:rPr kumimoji="1" lang="en-US" altLang="ja-JP" sz="800" dirty="0" smtClean="0"/>
              <a:t> </a:t>
            </a:r>
            <a:r>
              <a:rPr kumimoji="1" lang="ja-JP" altLang="en-US" sz="800" dirty="0" smtClean="0"/>
              <a:t>　　　　硫黄　　　　　　塩素</a:t>
            </a:r>
            <a:r>
              <a:rPr kumimoji="1" lang="en-US" altLang="ja-JP" sz="800" dirty="0" smtClean="0"/>
              <a:t> </a:t>
            </a:r>
            <a:r>
              <a:rPr kumimoji="1" lang="ja-JP" altLang="en-US" sz="800" dirty="0" smtClean="0"/>
              <a:t>　　　　アルゴン　　　　　カリウム　　カルシウム</a:t>
            </a:r>
            <a:endParaRPr kumimoji="1" lang="ja-JP" altLang="en-US" sz="800" dirty="0"/>
          </a:p>
        </p:txBody>
      </p:sp>
      <p:sp>
        <p:nvSpPr>
          <p:cNvPr id="51" name="テキスト ボックス 50"/>
          <p:cNvSpPr txBox="1"/>
          <p:nvPr/>
        </p:nvSpPr>
        <p:spPr>
          <a:xfrm>
            <a:off x="49144" y="3595040"/>
            <a:ext cx="4903907" cy="215444"/>
          </a:xfrm>
          <a:prstGeom prst="rect">
            <a:avLst/>
          </a:prstGeom>
          <a:noFill/>
        </p:spPr>
        <p:txBody>
          <a:bodyPr wrap="none" rtlCol="0">
            <a:spAutoFit/>
          </a:bodyPr>
          <a:lstStyle/>
          <a:p>
            <a:r>
              <a:rPr kumimoji="1" lang="ja-JP" altLang="en-US" sz="800" dirty="0" smtClean="0"/>
              <a:t>水素</a:t>
            </a:r>
            <a:r>
              <a:rPr kumimoji="1" lang="en-US" altLang="ja-JP" sz="800" dirty="0" smtClean="0"/>
              <a:t>,</a:t>
            </a:r>
            <a:r>
              <a:rPr kumimoji="1" lang="ja-JP" altLang="en-US" sz="800" dirty="0" smtClean="0"/>
              <a:t>ヘリウム</a:t>
            </a:r>
            <a:r>
              <a:rPr kumimoji="1" lang="en-US" altLang="ja-JP" sz="800" dirty="0" smtClean="0"/>
              <a:t>,</a:t>
            </a:r>
            <a:r>
              <a:rPr kumimoji="1" lang="ja-JP" altLang="en-US" sz="800" dirty="0" smtClean="0"/>
              <a:t>リチウム</a:t>
            </a:r>
            <a:r>
              <a:rPr kumimoji="1" lang="en-US" altLang="ja-JP" sz="800" dirty="0" smtClean="0"/>
              <a:t>,</a:t>
            </a:r>
            <a:r>
              <a:rPr kumimoji="1" lang="ja-JP" altLang="en-US" sz="800" dirty="0" smtClean="0"/>
              <a:t>ベリリウム</a:t>
            </a:r>
            <a:r>
              <a:rPr kumimoji="1" lang="en-US" altLang="ja-JP" sz="800" dirty="0" smtClean="0"/>
              <a:t>,</a:t>
            </a:r>
            <a:r>
              <a:rPr kumimoji="1" lang="ja-JP" altLang="en-US" sz="800" dirty="0" smtClean="0"/>
              <a:t>ホウ素</a:t>
            </a:r>
            <a:r>
              <a:rPr kumimoji="1" lang="en-US" altLang="ja-JP" sz="800" dirty="0" smtClean="0"/>
              <a:t>,</a:t>
            </a:r>
            <a:r>
              <a:rPr kumimoji="1" lang="ja-JP" altLang="en-US" sz="800" dirty="0" smtClean="0"/>
              <a:t>炭素</a:t>
            </a:r>
            <a:r>
              <a:rPr kumimoji="1" lang="en-US" altLang="ja-JP" sz="800" dirty="0" smtClean="0"/>
              <a:t>,</a:t>
            </a:r>
            <a:r>
              <a:rPr kumimoji="1" lang="ja-JP" altLang="en-US" sz="800" dirty="0" smtClean="0"/>
              <a:t>窒素</a:t>
            </a:r>
            <a:r>
              <a:rPr kumimoji="1" lang="en-US" altLang="ja-JP" sz="800" dirty="0" smtClean="0"/>
              <a:t>,</a:t>
            </a:r>
            <a:r>
              <a:rPr kumimoji="1" lang="ja-JP" altLang="en-US" sz="800" dirty="0" smtClean="0"/>
              <a:t>酸素</a:t>
            </a:r>
            <a:r>
              <a:rPr kumimoji="1" lang="en-US" altLang="ja-JP" sz="800" dirty="0" smtClean="0"/>
              <a:t>,</a:t>
            </a:r>
            <a:r>
              <a:rPr kumimoji="1" lang="ja-JP" altLang="en-US" sz="800" dirty="0" smtClean="0"/>
              <a:t>フッ素</a:t>
            </a:r>
            <a:r>
              <a:rPr kumimoji="1" lang="en-US" altLang="ja-JP" sz="800" dirty="0" smtClean="0"/>
              <a:t>,</a:t>
            </a:r>
            <a:r>
              <a:rPr kumimoji="1" lang="ja-JP" altLang="en-US" sz="800" dirty="0" smtClean="0"/>
              <a:t>ネオン</a:t>
            </a:r>
            <a:r>
              <a:rPr kumimoji="1" lang="en-US" altLang="ja-JP" sz="800" dirty="0" smtClean="0"/>
              <a:t>,</a:t>
            </a:r>
            <a:r>
              <a:rPr kumimoji="1" lang="ja-JP" altLang="en-US" sz="800" dirty="0" smtClean="0"/>
              <a:t>ナトリウム</a:t>
            </a:r>
            <a:r>
              <a:rPr kumimoji="1" lang="en-US" altLang="ja-JP" sz="800" dirty="0" smtClean="0"/>
              <a:t>,</a:t>
            </a:r>
            <a:r>
              <a:rPr kumimoji="1" lang="ja-JP" altLang="en-US" sz="800" dirty="0" smtClean="0"/>
              <a:t>マグネシウム</a:t>
            </a:r>
            <a:r>
              <a:rPr kumimoji="1" lang="en-US" altLang="ja-JP" sz="800" dirty="0" smtClean="0"/>
              <a:t>,</a:t>
            </a:r>
            <a:r>
              <a:rPr kumimoji="1" lang="ja-JP" altLang="en-US" sz="800" dirty="0" smtClean="0"/>
              <a:t>アルミニウム</a:t>
            </a:r>
            <a:endParaRPr kumimoji="1" lang="ja-JP" altLang="en-US" sz="800" dirty="0"/>
          </a:p>
        </p:txBody>
      </p:sp>
      <p:sp>
        <p:nvSpPr>
          <p:cNvPr id="53" name="テキスト ボックス 52"/>
          <p:cNvSpPr txBox="1"/>
          <p:nvPr/>
        </p:nvSpPr>
        <p:spPr>
          <a:xfrm>
            <a:off x="0" y="3478910"/>
            <a:ext cx="9166657" cy="1126462"/>
          </a:xfrm>
          <a:prstGeom prst="rect">
            <a:avLst/>
          </a:prstGeom>
          <a:noFill/>
        </p:spPr>
        <p:txBody>
          <a:bodyPr wrap="square" lIns="36000" rIns="36000" rtlCol="0">
            <a:spAutoFit/>
          </a:bodyPr>
          <a:lstStyle/>
          <a:p>
            <a:pPr>
              <a:lnSpc>
                <a:spcPct val="240000"/>
              </a:lnSpc>
            </a:pPr>
            <a:r>
              <a:rPr lang="ja-JP" altLang="en-US" sz="2400" dirty="0" smtClean="0"/>
              <a:t>スコッチ</a:t>
            </a:r>
            <a:r>
              <a:rPr lang="ja-JP" altLang="en-US" sz="2800" dirty="0" smtClean="0"/>
              <a:t> 暴露 </a:t>
            </a:r>
            <a:r>
              <a:rPr lang="ja-JP" altLang="en-US" sz="2400" dirty="0" smtClean="0"/>
              <a:t>マン</a:t>
            </a:r>
            <a:r>
              <a:rPr lang="ja-JP" altLang="en-US" sz="2800" dirty="0" smtClean="0"/>
              <a:t> 鉄子 </a:t>
            </a:r>
            <a:r>
              <a:rPr lang="ja-JP" altLang="en-US" sz="2400" dirty="0" smtClean="0"/>
              <a:t>に</a:t>
            </a:r>
            <a:r>
              <a:rPr lang="ja-JP" altLang="en-US" sz="2800" dirty="0" smtClean="0"/>
              <a:t> </a:t>
            </a:r>
            <a:r>
              <a:rPr lang="ja-JP" altLang="en-US" sz="2400" dirty="0" smtClean="0"/>
              <a:t>どうせあえんが ゲルマン</a:t>
            </a:r>
            <a:r>
              <a:rPr lang="ja-JP" altLang="en-US" sz="2800" dirty="0" smtClean="0"/>
              <a:t> 斡旋 </a:t>
            </a:r>
            <a:r>
              <a:rPr lang="ja-JP" altLang="en-US" sz="2400" dirty="0" smtClean="0"/>
              <a:t>ブローカー</a:t>
            </a:r>
            <a:endParaRPr kumimoji="1" lang="ja-JP" altLang="en-US" sz="2400" dirty="0"/>
          </a:p>
        </p:txBody>
      </p:sp>
      <p:sp>
        <p:nvSpPr>
          <p:cNvPr id="54" name="テキスト ボックス 53"/>
          <p:cNvSpPr txBox="1"/>
          <p:nvPr/>
        </p:nvSpPr>
        <p:spPr>
          <a:xfrm>
            <a:off x="1199499" y="4390673"/>
            <a:ext cx="204149"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a:t>V</a:t>
            </a:r>
            <a:endParaRPr kumimoji="1" lang="ja-JP" altLang="en-US" dirty="0"/>
          </a:p>
        </p:txBody>
      </p:sp>
      <p:sp>
        <p:nvSpPr>
          <p:cNvPr id="55" name="テキスト ボックス 54"/>
          <p:cNvSpPr txBox="1"/>
          <p:nvPr/>
        </p:nvSpPr>
        <p:spPr>
          <a:xfrm>
            <a:off x="179512" y="4390673"/>
            <a:ext cx="27628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err="1" smtClean="0"/>
              <a:t>Sc</a:t>
            </a:r>
            <a:endParaRPr kumimoji="1" lang="ja-JP" altLang="en-US" dirty="0"/>
          </a:p>
        </p:txBody>
      </p:sp>
      <p:sp>
        <p:nvSpPr>
          <p:cNvPr id="56" name="テキスト ボックス 55"/>
          <p:cNvSpPr txBox="1"/>
          <p:nvPr/>
        </p:nvSpPr>
        <p:spPr>
          <a:xfrm>
            <a:off x="3351335" y="4390673"/>
            <a:ext cx="27468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Ni</a:t>
            </a:r>
            <a:endParaRPr kumimoji="1" lang="ja-JP" altLang="en-US" dirty="0"/>
          </a:p>
        </p:txBody>
      </p:sp>
      <p:sp>
        <p:nvSpPr>
          <p:cNvPr id="57" name="テキスト ボックス 56"/>
          <p:cNvSpPr txBox="1"/>
          <p:nvPr/>
        </p:nvSpPr>
        <p:spPr>
          <a:xfrm>
            <a:off x="517763" y="4390673"/>
            <a:ext cx="23781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err="1" smtClean="0"/>
              <a:t>Ti</a:t>
            </a:r>
            <a:endParaRPr kumimoji="1" lang="ja-JP" altLang="en-US" dirty="0"/>
          </a:p>
        </p:txBody>
      </p:sp>
      <p:sp>
        <p:nvSpPr>
          <p:cNvPr id="58" name="テキスト ボックス 57"/>
          <p:cNvSpPr txBox="1"/>
          <p:nvPr/>
        </p:nvSpPr>
        <p:spPr>
          <a:xfrm>
            <a:off x="1545763" y="4390673"/>
            <a:ext cx="27628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Cr</a:t>
            </a:r>
            <a:endParaRPr kumimoji="1" lang="ja-JP" altLang="en-US" dirty="0"/>
          </a:p>
        </p:txBody>
      </p:sp>
      <p:sp>
        <p:nvSpPr>
          <p:cNvPr id="59" name="テキスト ボックス 58"/>
          <p:cNvSpPr txBox="1"/>
          <p:nvPr/>
        </p:nvSpPr>
        <p:spPr>
          <a:xfrm>
            <a:off x="1979712" y="4390673"/>
            <a:ext cx="391701"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err="1" smtClean="0"/>
              <a:t>Mn</a:t>
            </a:r>
            <a:endParaRPr kumimoji="1" lang="ja-JP" altLang="en-US" dirty="0"/>
          </a:p>
        </p:txBody>
      </p:sp>
      <p:sp>
        <p:nvSpPr>
          <p:cNvPr id="60" name="テキスト ボックス 59"/>
          <p:cNvSpPr txBox="1"/>
          <p:nvPr/>
        </p:nvSpPr>
        <p:spPr>
          <a:xfrm>
            <a:off x="2555776" y="4390673"/>
            <a:ext cx="290520"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Fe</a:t>
            </a:r>
            <a:endParaRPr kumimoji="1" lang="ja-JP" altLang="en-US" dirty="0"/>
          </a:p>
        </p:txBody>
      </p:sp>
      <p:sp>
        <p:nvSpPr>
          <p:cNvPr id="61" name="テキスト ボックス 60"/>
          <p:cNvSpPr txBox="1"/>
          <p:nvPr/>
        </p:nvSpPr>
        <p:spPr>
          <a:xfrm>
            <a:off x="2944245" y="4390673"/>
            <a:ext cx="317963"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smtClean="0"/>
              <a:t>Co</a:t>
            </a:r>
            <a:endParaRPr kumimoji="1" lang="ja-JP" altLang="en-US" dirty="0"/>
          </a:p>
        </p:txBody>
      </p:sp>
      <p:sp>
        <p:nvSpPr>
          <p:cNvPr id="62" name="テキスト ボックス 61"/>
          <p:cNvSpPr txBox="1"/>
          <p:nvPr/>
        </p:nvSpPr>
        <p:spPr>
          <a:xfrm>
            <a:off x="6905637" y="4386356"/>
            <a:ext cx="29552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As</a:t>
            </a:r>
            <a:endParaRPr kumimoji="1" lang="ja-JP" altLang="en-US" dirty="0"/>
          </a:p>
        </p:txBody>
      </p:sp>
      <p:sp>
        <p:nvSpPr>
          <p:cNvPr id="63" name="テキスト ボックス 62"/>
          <p:cNvSpPr txBox="1"/>
          <p:nvPr/>
        </p:nvSpPr>
        <p:spPr>
          <a:xfrm>
            <a:off x="3790925" y="4379640"/>
            <a:ext cx="317963"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smtClean="0"/>
              <a:t>Cu</a:t>
            </a:r>
            <a:endParaRPr kumimoji="1" lang="ja-JP" altLang="en-US" dirty="0"/>
          </a:p>
        </p:txBody>
      </p:sp>
      <p:sp>
        <p:nvSpPr>
          <p:cNvPr id="64" name="テキスト ボックス 63"/>
          <p:cNvSpPr txBox="1"/>
          <p:nvPr/>
        </p:nvSpPr>
        <p:spPr>
          <a:xfrm>
            <a:off x="4702115" y="4386356"/>
            <a:ext cx="30193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Zn</a:t>
            </a:r>
            <a:endParaRPr kumimoji="1" lang="ja-JP" altLang="en-US" dirty="0"/>
          </a:p>
        </p:txBody>
      </p:sp>
      <p:sp>
        <p:nvSpPr>
          <p:cNvPr id="65" name="テキスト ボックス 64"/>
          <p:cNvSpPr txBox="1"/>
          <p:nvPr/>
        </p:nvSpPr>
        <p:spPr>
          <a:xfrm>
            <a:off x="5293368" y="4386356"/>
            <a:ext cx="329184"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Ga</a:t>
            </a:r>
            <a:endParaRPr kumimoji="1" lang="ja-JP" altLang="en-US" dirty="0"/>
          </a:p>
        </p:txBody>
      </p:sp>
      <p:sp>
        <p:nvSpPr>
          <p:cNvPr id="66" name="テキスト ボックス 65"/>
          <p:cNvSpPr txBox="1"/>
          <p:nvPr/>
        </p:nvSpPr>
        <p:spPr>
          <a:xfrm>
            <a:off x="5794290" y="4386356"/>
            <a:ext cx="33399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Ge</a:t>
            </a:r>
            <a:endParaRPr kumimoji="1" lang="ja-JP" altLang="en-US" dirty="0"/>
          </a:p>
        </p:txBody>
      </p:sp>
      <p:sp>
        <p:nvSpPr>
          <p:cNvPr id="67" name="テキスト ボックス 66"/>
          <p:cNvSpPr txBox="1"/>
          <p:nvPr/>
        </p:nvSpPr>
        <p:spPr>
          <a:xfrm>
            <a:off x="7347130" y="4379618"/>
            <a:ext cx="293918"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smtClean="0"/>
              <a:t>Se</a:t>
            </a:r>
            <a:endParaRPr kumimoji="1" lang="ja-JP" altLang="en-US" dirty="0"/>
          </a:p>
        </p:txBody>
      </p:sp>
      <p:sp>
        <p:nvSpPr>
          <p:cNvPr id="68" name="テキスト ボックス 67"/>
          <p:cNvSpPr txBox="1"/>
          <p:nvPr/>
        </p:nvSpPr>
        <p:spPr>
          <a:xfrm>
            <a:off x="7822504" y="4379618"/>
            <a:ext cx="277888"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Br</a:t>
            </a:r>
            <a:endParaRPr kumimoji="1" lang="ja-JP" altLang="en-US" dirty="0"/>
          </a:p>
        </p:txBody>
      </p:sp>
      <p:sp>
        <p:nvSpPr>
          <p:cNvPr id="69" name="テキスト ボックス 68"/>
          <p:cNvSpPr txBox="1"/>
          <p:nvPr/>
        </p:nvSpPr>
        <p:spPr>
          <a:xfrm>
            <a:off x="8353939" y="4379618"/>
            <a:ext cx="269488"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Kr</a:t>
            </a:r>
            <a:endParaRPr kumimoji="1" lang="ja-JP" altLang="en-US" dirty="0"/>
          </a:p>
        </p:txBody>
      </p:sp>
      <p:sp>
        <p:nvSpPr>
          <p:cNvPr id="70" name="テキスト ボックス 69"/>
          <p:cNvSpPr txBox="1"/>
          <p:nvPr/>
        </p:nvSpPr>
        <p:spPr>
          <a:xfrm>
            <a:off x="6885061" y="3790449"/>
            <a:ext cx="856325" cy="276999"/>
          </a:xfrm>
          <a:prstGeom prst="rect">
            <a:avLst/>
          </a:prstGeom>
          <a:noFill/>
        </p:spPr>
        <p:txBody>
          <a:bodyPr wrap="none" rtlCol="0">
            <a:spAutoFit/>
          </a:bodyPr>
          <a:lstStyle/>
          <a:p>
            <a:r>
              <a:rPr kumimoji="1" lang="ja-JP" altLang="en-US" sz="1200" dirty="0" smtClean="0"/>
              <a:t>あっ　せん</a:t>
            </a:r>
            <a:endParaRPr kumimoji="1" lang="ja-JP" altLang="en-US" sz="1200" dirty="0"/>
          </a:p>
        </p:txBody>
      </p:sp>
      <p:sp>
        <p:nvSpPr>
          <p:cNvPr id="71" name="テキスト ボックス 70"/>
          <p:cNvSpPr txBox="1"/>
          <p:nvPr/>
        </p:nvSpPr>
        <p:spPr>
          <a:xfrm>
            <a:off x="1132391" y="3790449"/>
            <a:ext cx="662361" cy="276999"/>
          </a:xfrm>
          <a:prstGeom prst="rect">
            <a:avLst/>
          </a:prstGeom>
          <a:noFill/>
        </p:spPr>
        <p:txBody>
          <a:bodyPr wrap="none" rtlCol="0">
            <a:spAutoFit/>
          </a:bodyPr>
          <a:lstStyle/>
          <a:p>
            <a:r>
              <a:rPr lang="ja-JP" altLang="en-US" sz="1200" dirty="0" smtClean="0"/>
              <a:t>ばく　ろ</a:t>
            </a:r>
            <a:endParaRPr kumimoji="1" lang="ja-JP" altLang="en-US" sz="1200" dirty="0"/>
          </a:p>
        </p:txBody>
      </p:sp>
      <p:sp>
        <p:nvSpPr>
          <p:cNvPr id="72" name="テキスト ボックス 71"/>
          <p:cNvSpPr txBox="1"/>
          <p:nvPr/>
        </p:nvSpPr>
        <p:spPr>
          <a:xfrm>
            <a:off x="2527839" y="3790449"/>
            <a:ext cx="697627" cy="276999"/>
          </a:xfrm>
          <a:prstGeom prst="rect">
            <a:avLst/>
          </a:prstGeom>
          <a:noFill/>
        </p:spPr>
        <p:txBody>
          <a:bodyPr wrap="none" rtlCol="0">
            <a:spAutoFit/>
          </a:bodyPr>
          <a:lstStyle/>
          <a:p>
            <a:r>
              <a:rPr kumimoji="1" lang="ja-JP" altLang="en-US" sz="1200" dirty="0" smtClean="0"/>
              <a:t>てつ　こ</a:t>
            </a:r>
            <a:endParaRPr kumimoji="1" lang="ja-JP" altLang="en-US" sz="1200" dirty="0"/>
          </a:p>
        </p:txBody>
      </p:sp>
      <p:sp>
        <p:nvSpPr>
          <p:cNvPr id="73" name="テキスト ボックス 72"/>
          <p:cNvSpPr txBox="1"/>
          <p:nvPr/>
        </p:nvSpPr>
        <p:spPr>
          <a:xfrm>
            <a:off x="-57340" y="4667672"/>
            <a:ext cx="740908" cy="215444"/>
          </a:xfrm>
          <a:prstGeom prst="rect">
            <a:avLst/>
          </a:prstGeom>
          <a:noFill/>
        </p:spPr>
        <p:txBody>
          <a:bodyPr wrap="none" rtlCol="0">
            <a:spAutoFit/>
          </a:bodyPr>
          <a:lstStyle/>
          <a:p>
            <a:r>
              <a:rPr kumimoji="1" lang="ja-JP" altLang="en-US" sz="800" dirty="0" smtClean="0"/>
              <a:t>スカンジウム</a:t>
            </a:r>
            <a:endParaRPr kumimoji="1" lang="ja-JP" altLang="en-US" sz="800" dirty="0"/>
          </a:p>
        </p:txBody>
      </p:sp>
      <p:sp>
        <p:nvSpPr>
          <p:cNvPr id="74" name="テキスト ボックス 73"/>
          <p:cNvSpPr txBox="1"/>
          <p:nvPr/>
        </p:nvSpPr>
        <p:spPr>
          <a:xfrm>
            <a:off x="546020" y="4673654"/>
            <a:ext cx="8347157" cy="215444"/>
          </a:xfrm>
          <a:prstGeom prst="rect">
            <a:avLst/>
          </a:prstGeom>
          <a:noFill/>
        </p:spPr>
        <p:txBody>
          <a:bodyPr wrap="none" rtlCol="0">
            <a:spAutoFit/>
          </a:bodyPr>
          <a:lstStyle/>
          <a:p>
            <a:r>
              <a:rPr kumimoji="1" lang="ja-JP" altLang="en-US" sz="800" dirty="0" smtClean="0"/>
              <a:t>チタン　バナジウム　 クロム　　  マンガン　　　　鉄　　コバルト　　ニッケル　　銅　　　　　　　　　　　　亜鉛　　　　　ガリウム　　ゲルマニウム　　　　　　　　ヒ素　　　  セレン　　　臭素　　　　クリプトン</a:t>
            </a:r>
            <a:endParaRPr kumimoji="1" lang="ja-JP" altLang="en-US" sz="800" dirty="0"/>
          </a:p>
        </p:txBody>
      </p:sp>
      <p:cxnSp>
        <p:nvCxnSpPr>
          <p:cNvPr id="75" name="直線コネクタ 74"/>
          <p:cNvCxnSpPr/>
          <p:nvPr/>
        </p:nvCxnSpPr>
        <p:spPr>
          <a:xfrm>
            <a:off x="-5448" y="4986772"/>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28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コネクタ 36"/>
          <p:cNvCxnSpPr/>
          <p:nvPr/>
        </p:nvCxnSpPr>
        <p:spPr>
          <a:xfrm>
            <a:off x="-13343" y="5517232"/>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4860032" y="5618268"/>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正方形/長方形 4"/>
          <p:cNvSpPr/>
          <p:nvPr/>
        </p:nvSpPr>
        <p:spPr>
          <a:xfrm>
            <a:off x="6300192" y="5618268"/>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4789765" y="6501538"/>
            <a:ext cx="415498" cy="369332"/>
          </a:xfrm>
          <a:prstGeom prst="rect">
            <a:avLst/>
          </a:prstGeom>
          <a:noFill/>
        </p:spPr>
        <p:txBody>
          <a:bodyPr wrap="none" rtlCol="0">
            <a:spAutoFit/>
          </a:bodyPr>
          <a:lstStyle/>
          <a:p>
            <a:r>
              <a:rPr kumimoji="1" lang="ja-JP" altLang="en-US" dirty="0"/>
              <a:t>印</a:t>
            </a:r>
          </a:p>
        </p:txBody>
      </p:sp>
      <p:sp>
        <p:nvSpPr>
          <p:cNvPr id="7" name="テキスト ボックス 6"/>
          <p:cNvSpPr txBox="1"/>
          <p:nvPr/>
        </p:nvSpPr>
        <p:spPr>
          <a:xfrm>
            <a:off x="6301933" y="6487024"/>
            <a:ext cx="646331" cy="369332"/>
          </a:xfrm>
          <a:prstGeom prst="rect">
            <a:avLst/>
          </a:prstGeom>
          <a:noFill/>
        </p:spPr>
        <p:txBody>
          <a:bodyPr wrap="none" rtlCol="0">
            <a:spAutoFit/>
          </a:bodyPr>
          <a:lstStyle/>
          <a:p>
            <a:r>
              <a:rPr kumimoji="1" lang="ja-JP" altLang="en-US" dirty="0"/>
              <a:t>評価</a:t>
            </a:r>
          </a:p>
        </p:txBody>
      </p:sp>
      <p:sp>
        <p:nvSpPr>
          <p:cNvPr id="65" name="テキスト ボックス 64"/>
          <p:cNvSpPr txBox="1"/>
          <p:nvPr/>
        </p:nvSpPr>
        <p:spPr>
          <a:xfrm>
            <a:off x="1780956" y="836712"/>
            <a:ext cx="5455340" cy="1107996"/>
          </a:xfrm>
          <a:prstGeom prst="rect">
            <a:avLst/>
          </a:prstGeom>
          <a:noFill/>
        </p:spPr>
        <p:txBody>
          <a:bodyPr wrap="none" rtlCol="0">
            <a:spAutoFit/>
          </a:bodyPr>
          <a:lstStyle/>
          <a:p>
            <a:r>
              <a:rPr kumimoji="1" lang="ja-JP" altLang="en-US" sz="6600" dirty="0" smtClean="0">
                <a:solidFill>
                  <a:schemeClr val="bg1">
                    <a:lumMod val="85000"/>
                  </a:schemeClr>
                </a:solidFill>
              </a:rPr>
              <a:t>ここに貼り付け</a:t>
            </a:r>
            <a:endParaRPr kumimoji="1" lang="ja-JP" altLang="en-US" sz="6600" dirty="0">
              <a:solidFill>
                <a:schemeClr val="bg1">
                  <a:lumMod val="85000"/>
                </a:schemeClr>
              </a:solidFill>
            </a:endParaRPr>
          </a:p>
        </p:txBody>
      </p:sp>
    </p:spTree>
    <p:extLst>
      <p:ext uri="{BB962C8B-B14F-4D97-AF65-F5344CB8AC3E}">
        <p14:creationId xmlns:p14="http://schemas.microsoft.com/office/powerpoint/2010/main" val="26381545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7150">
          <a:solidFill>
            <a:schemeClr val="bg1">
              <a:lumMod val="75000"/>
            </a:schemeClr>
          </a:solidFill>
          <a:headEnd type="none" w="med" len="med"/>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2700">
          <a:solidFill>
            <a:schemeClr val="bg1">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17493</TotalTime>
  <Words>286</Words>
  <Application>Microsoft Office PowerPoint</Application>
  <PresentationFormat>画面に合わせる (4:3)</PresentationFormat>
  <Paragraphs>92</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m124371</dc:creator>
  <cp:lastModifiedBy>三重県教育委員会事務局</cp:lastModifiedBy>
  <cp:revision>904</cp:revision>
  <cp:lastPrinted>2017-11-08T01:47:11Z</cp:lastPrinted>
  <dcterms:created xsi:type="dcterms:W3CDTF">2013-07-17T08:32:15Z</dcterms:created>
  <dcterms:modified xsi:type="dcterms:W3CDTF">2017-11-08T07:12:22Z</dcterms:modified>
</cp:coreProperties>
</file>