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08" r:id="rId2"/>
    <p:sldId id="323" r:id="rId3"/>
    <p:sldId id="324" r:id="rId4"/>
    <p:sldId id="322" r:id="rId5"/>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FFF"/>
    <a:srgbClr val="E1FFFF"/>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06" autoAdjust="0"/>
    <p:restoredTop sz="94694" autoAdjust="0"/>
  </p:normalViewPr>
  <p:slideViewPr>
    <p:cSldViewPr>
      <p:cViewPr varScale="1">
        <p:scale>
          <a:sx n="57" d="100"/>
          <a:sy n="57" d="100"/>
        </p:scale>
        <p:origin x="858" y="66"/>
      </p:cViewPr>
      <p:guideLst>
        <p:guide orient="horz" pos="2160"/>
        <p:guide pos="2880"/>
      </p:guideLst>
    </p:cSldViewPr>
  </p:slideViewPr>
  <p:outlineViewPr>
    <p:cViewPr>
      <p:scale>
        <a:sx n="33" d="100"/>
        <a:sy n="33" d="100"/>
      </p:scale>
      <p:origin x="0" y="3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0"/>
            <a:ext cx="3076576" cy="511174"/>
          </a:xfrm>
          <a:prstGeom prst="rect">
            <a:avLst/>
          </a:prstGeom>
        </p:spPr>
        <p:txBody>
          <a:bodyPr vert="horz" lIns="88242" tIns="44120" rIns="88242" bIns="44120" rtlCol="0"/>
          <a:lstStyle>
            <a:lvl1pPr algn="l">
              <a:defRPr sz="1000"/>
            </a:lvl1pPr>
          </a:lstStyle>
          <a:p>
            <a:endParaRPr kumimoji="1" lang="ja-JP" altLang="en-US"/>
          </a:p>
        </p:txBody>
      </p:sp>
      <p:sp>
        <p:nvSpPr>
          <p:cNvPr id="3" name="日付プレースホルダー 2"/>
          <p:cNvSpPr>
            <a:spLocks noGrp="1"/>
          </p:cNvSpPr>
          <p:nvPr>
            <p:ph type="dt" idx="1"/>
          </p:nvPr>
        </p:nvSpPr>
        <p:spPr>
          <a:xfrm>
            <a:off x="4021141" y="10"/>
            <a:ext cx="3076576" cy="511174"/>
          </a:xfrm>
          <a:prstGeom prst="rect">
            <a:avLst/>
          </a:prstGeom>
        </p:spPr>
        <p:txBody>
          <a:bodyPr vert="horz" lIns="88242" tIns="44120" rIns="88242" bIns="44120" rtlCol="0"/>
          <a:lstStyle>
            <a:lvl1pPr algn="r">
              <a:defRPr sz="1000"/>
            </a:lvl1pPr>
          </a:lstStyle>
          <a:p>
            <a:fld id="{799C1CCE-4943-47EA-A67E-4CD72011E9C2}" type="datetimeFigureOut">
              <a:rPr kumimoji="1" lang="ja-JP" altLang="en-US" smtClean="0"/>
              <a:pPr/>
              <a:t>2018/3/15</a:t>
            </a:fld>
            <a:endParaRPr kumimoji="1" lang="ja-JP" altLang="en-US"/>
          </a:p>
        </p:txBody>
      </p:sp>
      <p:sp>
        <p:nvSpPr>
          <p:cNvPr id="4" name="スライド イメージ プレースホルダー 3"/>
          <p:cNvSpPr>
            <a:spLocks noGrp="1" noRot="1" noChangeAspect="1"/>
          </p:cNvSpPr>
          <p:nvPr>
            <p:ph type="sldImg" idx="2"/>
          </p:nvPr>
        </p:nvSpPr>
        <p:spPr>
          <a:xfrm>
            <a:off x="990600" y="768350"/>
            <a:ext cx="5118100" cy="3838575"/>
          </a:xfrm>
          <a:prstGeom prst="rect">
            <a:avLst/>
          </a:prstGeom>
          <a:noFill/>
          <a:ln w="12700">
            <a:solidFill>
              <a:prstClr val="black"/>
            </a:solidFill>
          </a:ln>
        </p:spPr>
        <p:txBody>
          <a:bodyPr vert="horz" lIns="88242" tIns="44120" rIns="88242" bIns="44120" rtlCol="0" anchor="ctr"/>
          <a:lstStyle/>
          <a:p>
            <a:endParaRPr lang="ja-JP" altLang="en-US"/>
          </a:p>
        </p:txBody>
      </p:sp>
      <p:sp>
        <p:nvSpPr>
          <p:cNvPr id="5" name="ノート プレースホルダー 4"/>
          <p:cNvSpPr>
            <a:spLocks noGrp="1"/>
          </p:cNvSpPr>
          <p:nvPr>
            <p:ph type="body" sz="quarter" idx="3"/>
          </p:nvPr>
        </p:nvSpPr>
        <p:spPr>
          <a:xfrm>
            <a:off x="709619" y="4860928"/>
            <a:ext cx="5680075" cy="4605338"/>
          </a:xfrm>
          <a:prstGeom prst="rect">
            <a:avLst/>
          </a:prstGeom>
        </p:spPr>
        <p:txBody>
          <a:bodyPr vert="horz" lIns="88242" tIns="44120" rIns="88242" bIns="441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721856"/>
            <a:ext cx="3076576" cy="511174"/>
          </a:xfrm>
          <a:prstGeom prst="rect">
            <a:avLst/>
          </a:prstGeom>
        </p:spPr>
        <p:txBody>
          <a:bodyPr vert="horz" lIns="88242" tIns="44120" rIns="88242" bIns="44120" rtlCol="0" anchor="b"/>
          <a:lstStyle>
            <a:lvl1pPr algn="l">
              <a:defRPr sz="1000"/>
            </a:lvl1pPr>
          </a:lstStyle>
          <a:p>
            <a:endParaRPr kumimoji="1" lang="ja-JP" altLang="en-US"/>
          </a:p>
        </p:txBody>
      </p:sp>
      <p:sp>
        <p:nvSpPr>
          <p:cNvPr id="7" name="スライド番号プレースホルダー 6"/>
          <p:cNvSpPr>
            <a:spLocks noGrp="1"/>
          </p:cNvSpPr>
          <p:nvPr>
            <p:ph type="sldNum" sz="quarter" idx="5"/>
          </p:nvPr>
        </p:nvSpPr>
        <p:spPr>
          <a:xfrm>
            <a:off x="4021141" y="9721856"/>
            <a:ext cx="3076576" cy="511174"/>
          </a:xfrm>
          <a:prstGeom prst="rect">
            <a:avLst/>
          </a:prstGeom>
        </p:spPr>
        <p:txBody>
          <a:bodyPr vert="horz" lIns="88242" tIns="44120" rIns="88242" bIns="44120" rtlCol="0" anchor="b"/>
          <a:lstStyle>
            <a:lvl1pPr algn="r">
              <a:defRPr sz="1000"/>
            </a:lvl1pPr>
          </a:lstStyle>
          <a:p>
            <a:fld id="{4CB8D7CC-ABC0-48F2-A2A1-060EC994B011}" type="slidenum">
              <a:rPr kumimoji="1" lang="ja-JP" altLang="en-US" smtClean="0"/>
              <a:pPr/>
              <a:t>‹#›</a:t>
            </a:fld>
            <a:endParaRPr kumimoji="1" lang="ja-JP" altLang="en-US"/>
          </a:p>
        </p:txBody>
      </p:sp>
    </p:spTree>
    <p:extLst>
      <p:ext uri="{BB962C8B-B14F-4D97-AF65-F5344CB8AC3E}">
        <p14:creationId xmlns:p14="http://schemas.microsoft.com/office/powerpoint/2010/main" val="39220830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2018/3/15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9922" y="4152738"/>
            <a:ext cx="4015952" cy="19405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107504" y="107340"/>
            <a:ext cx="6393097" cy="369332"/>
          </a:xfrm>
          <a:prstGeom prst="rect">
            <a:avLst/>
          </a:prstGeom>
          <a:solidFill>
            <a:schemeClr val="bg1"/>
          </a:solidFill>
          <a:effectLst/>
        </p:spPr>
        <p:txBody>
          <a:bodyPr wrap="none" rtlCol="0">
            <a:spAutoFit/>
          </a:bodyPr>
          <a:lstStyle/>
          <a:p>
            <a:r>
              <a:rPr lang="ja-JP" altLang="en-US" dirty="0">
                <a:effectLst/>
                <a:latin typeface="Times New Roman" pitchFamily="18" charset="0"/>
                <a:ea typeface="HGPｺﾞｼｯｸE" pitchFamily="50" charset="-128"/>
                <a:cs typeface="Times New Roman" pitchFamily="18" charset="0"/>
              </a:rPr>
              <a:t>２</a:t>
            </a:r>
            <a:r>
              <a:rPr kumimoji="1" lang="ja-JP" altLang="en-US" dirty="0">
                <a:effectLst/>
                <a:latin typeface="Times New Roman" pitchFamily="18" charset="0"/>
                <a:ea typeface="HGPｺﾞｼｯｸE" pitchFamily="50" charset="-128"/>
                <a:cs typeface="Times New Roman" pitchFamily="18" charset="0"/>
              </a:rPr>
              <a:t>学年 化学基礎 </a:t>
            </a:r>
            <a:r>
              <a:rPr kumimoji="1" lang="en-US" altLang="ja-JP" dirty="0">
                <a:effectLst/>
                <a:latin typeface="Times New Roman" pitchFamily="18" charset="0"/>
                <a:ea typeface="HGPｺﾞｼｯｸE" pitchFamily="50" charset="-128"/>
                <a:cs typeface="Times New Roman" pitchFamily="18" charset="0"/>
              </a:rPr>
              <a:t> </a:t>
            </a:r>
            <a:r>
              <a:rPr kumimoji="1" lang="ja-JP" altLang="en-US" dirty="0">
                <a:effectLst/>
                <a:latin typeface="Times New Roman" pitchFamily="18" charset="0"/>
                <a:ea typeface="HGPｺﾞｼｯｸE" pitchFamily="50" charset="-128"/>
                <a:cs typeface="Times New Roman" pitchFamily="18" charset="0"/>
              </a:rPr>
              <a:t>授業資料 </a:t>
            </a:r>
            <a:r>
              <a:rPr kumimoji="1" lang="en-US" altLang="ja-JP" dirty="0" smtClean="0">
                <a:effectLst/>
                <a:latin typeface="Times New Roman" pitchFamily="18" charset="0"/>
                <a:ea typeface="HGPｺﾞｼｯｸE" pitchFamily="50" charset="-128"/>
                <a:cs typeface="Times New Roman" pitchFamily="18" charset="0"/>
              </a:rPr>
              <a:t>No.36</a:t>
            </a:r>
            <a:r>
              <a:rPr kumimoji="1" lang="ja-JP" altLang="en-US" dirty="0" smtClean="0">
                <a:effectLst/>
                <a:latin typeface="Times New Roman" pitchFamily="18" charset="0"/>
                <a:ea typeface="HGPｺﾞｼｯｸE" pitchFamily="50" charset="-128"/>
                <a:cs typeface="Times New Roman" pitchFamily="18" charset="0"/>
              </a:rPr>
              <a:t>  </a:t>
            </a:r>
            <a:r>
              <a:rPr kumimoji="1" lang="ja-JP" altLang="en-US" dirty="0">
                <a:effectLst/>
                <a:latin typeface="Times New Roman" pitchFamily="18" charset="0"/>
                <a:ea typeface="HGPｺﾞｼｯｸE" pitchFamily="50" charset="-128"/>
                <a:cs typeface="Times New Roman" pitchFamily="18" charset="0"/>
              </a:rPr>
              <a:t>　≪みかんの缶詰の作り方≫</a:t>
            </a:r>
          </a:p>
        </p:txBody>
      </p:sp>
      <p:sp>
        <p:nvSpPr>
          <p:cNvPr id="5" name="テキスト ボックス 4"/>
          <p:cNvSpPr txBox="1"/>
          <p:nvPr/>
        </p:nvSpPr>
        <p:spPr>
          <a:xfrm>
            <a:off x="107504" y="412123"/>
            <a:ext cx="5726248" cy="348813"/>
          </a:xfrm>
          <a:prstGeom prst="rect">
            <a:avLst/>
          </a:prstGeom>
          <a:solidFill>
            <a:schemeClr val="bg1"/>
          </a:solidFill>
          <a:effectLst>
            <a:softEdge rad="127000"/>
          </a:effectLst>
        </p:spPr>
        <p:txBody>
          <a:bodyPr wrap="none" rtlCol="0">
            <a:spAutoFit/>
          </a:bodyPr>
          <a:lstStyle/>
          <a:p>
            <a:pPr>
              <a:lnSpc>
                <a:spcPts val="2000"/>
              </a:lnSpc>
            </a:pPr>
            <a:r>
              <a:rPr kumimoji="1" lang="ja-JP" altLang="en-US" sz="1400" b="1" dirty="0">
                <a:effectLst/>
                <a:latin typeface="Times New Roman" panose="02020603050405020304" pitchFamily="18" charset="0"/>
                <a:cs typeface="Times New Roman" panose="02020603050405020304" pitchFamily="18" charset="0"/>
              </a:rPr>
              <a:t> 教科書 </a:t>
            </a:r>
            <a:r>
              <a:rPr kumimoji="1" lang="en-US" altLang="ja-JP" b="1" dirty="0" smtClean="0">
                <a:effectLst/>
                <a:latin typeface="Times New Roman" panose="02020603050405020304" pitchFamily="18" charset="0"/>
                <a:cs typeface="Times New Roman" panose="02020603050405020304" pitchFamily="18" charset="0"/>
              </a:rPr>
              <a:t>P56</a:t>
            </a:r>
            <a:r>
              <a:rPr kumimoji="1" lang="ja-JP" altLang="en-US" b="1" dirty="0" err="1" smtClean="0">
                <a:effectLst/>
                <a:latin typeface="Times New Roman" panose="02020603050405020304" pitchFamily="18" charset="0"/>
                <a:cs typeface="Times New Roman" panose="02020603050405020304" pitchFamily="18" charset="0"/>
              </a:rPr>
              <a:t>、</a:t>
            </a:r>
            <a:r>
              <a:rPr kumimoji="1" lang="en-US" altLang="ja-JP" b="1" dirty="0" smtClean="0">
                <a:effectLst/>
                <a:latin typeface="Times New Roman" panose="02020603050405020304" pitchFamily="18" charset="0"/>
                <a:cs typeface="Times New Roman" panose="02020603050405020304" pitchFamily="18" charset="0"/>
              </a:rPr>
              <a:t>57 </a:t>
            </a:r>
            <a:r>
              <a:rPr lang="ja-JP" altLang="en-US" sz="1400" b="1" dirty="0" smtClean="0">
                <a:effectLst/>
                <a:latin typeface="Times New Roman" panose="02020603050405020304" pitchFamily="18" charset="0"/>
                <a:cs typeface="Times New Roman" panose="02020603050405020304" pitchFamily="18" charset="0"/>
              </a:rPr>
              <a:t>（イオンとイオン結合　Ａ．イオン　Ｂ．イオンの形成</a:t>
            </a:r>
            <a:r>
              <a:rPr lang="ja-JP" altLang="en-US" sz="1400" b="1" dirty="0">
                <a:effectLst/>
                <a:latin typeface="Times New Roman" panose="02020603050405020304" pitchFamily="18" charset="0"/>
                <a:cs typeface="Times New Roman" panose="02020603050405020304" pitchFamily="18" charset="0"/>
              </a:rPr>
              <a:t>　　）</a:t>
            </a:r>
            <a:endParaRPr kumimoji="1" lang="ja-JP" altLang="en-US" b="1" dirty="0">
              <a:effectLst/>
              <a:latin typeface="Times New Roman" panose="02020603050405020304" pitchFamily="18" charset="0"/>
              <a:cs typeface="Times New Roman" panose="02020603050405020304" pitchFamily="18" charset="0"/>
            </a:endParaRPr>
          </a:p>
        </p:txBody>
      </p:sp>
      <p:sp>
        <p:nvSpPr>
          <p:cNvPr id="50" name="テキスト ボックス 49"/>
          <p:cNvSpPr txBox="1"/>
          <p:nvPr/>
        </p:nvSpPr>
        <p:spPr>
          <a:xfrm>
            <a:off x="2411759" y="799579"/>
            <a:ext cx="4752529" cy="369332"/>
          </a:xfrm>
          <a:prstGeom prst="rect">
            <a:avLst/>
          </a:prstGeom>
          <a:noFill/>
        </p:spPr>
        <p:txBody>
          <a:bodyPr wrap="square" rtlCol="0">
            <a:spAutoFit/>
          </a:bodyPr>
          <a:lstStyle/>
          <a:p>
            <a:r>
              <a:rPr kumimoji="1" lang="ja-JP" altLang="en-US" u="sng" dirty="0"/>
              <a:t>２年（　）組（　　）席　名前（　　　　　　　　　　　　）</a:t>
            </a:r>
            <a:endParaRPr lang="ja-JP" altLang="en-US" u="sng" dirty="0"/>
          </a:p>
        </p:txBody>
      </p:sp>
      <p:sp>
        <p:nvSpPr>
          <p:cNvPr id="3" name="正方形/長方形 2"/>
          <p:cNvSpPr/>
          <p:nvPr/>
        </p:nvSpPr>
        <p:spPr>
          <a:xfrm>
            <a:off x="65942" y="40417"/>
            <a:ext cx="7098346" cy="1114773"/>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5" name="テキスト ボックス 24"/>
          <p:cNvSpPr txBox="1"/>
          <p:nvPr/>
        </p:nvSpPr>
        <p:spPr>
          <a:xfrm>
            <a:off x="323526" y="1505993"/>
            <a:ext cx="5688634" cy="923330"/>
          </a:xfrm>
          <a:prstGeom prst="rect">
            <a:avLst/>
          </a:prstGeom>
          <a:noFill/>
          <a:ln w="38100">
            <a:solidFill>
              <a:schemeClr val="bg1">
                <a:lumMod val="75000"/>
              </a:schemeClr>
            </a:solidFill>
          </a:ln>
        </p:spPr>
        <p:txBody>
          <a:bodyPr wrap="square" rtlCol="0">
            <a:spAutoFit/>
          </a:bodyPr>
          <a:lstStyle/>
          <a:p>
            <a:r>
              <a:rPr lang="ja-JP" altLang="en-US" dirty="0"/>
              <a:t>①：</a:t>
            </a:r>
            <a:r>
              <a:rPr lang="en-US" altLang="ja-JP" dirty="0"/>
              <a:t>『</a:t>
            </a:r>
            <a:r>
              <a:rPr lang="ja-JP" altLang="en-US" dirty="0"/>
              <a:t> 電離 </a:t>
            </a:r>
            <a:r>
              <a:rPr lang="en-US" altLang="ja-JP" dirty="0"/>
              <a:t>』 </a:t>
            </a:r>
            <a:r>
              <a:rPr lang="ja-JP" altLang="en-US" dirty="0"/>
              <a:t>現象について理解する。</a:t>
            </a:r>
            <a:endParaRPr lang="en-US" altLang="ja-JP" dirty="0"/>
          </a:p>
          <a:p>
            <a:r>
              <a:rPr kumimoji="1" lang="ja-JP" altLang="en-US" dirty="0"/>
              <a:t>②</a:t>
            </a:r>
            <a:r>
              <a:rPr lang="ja-JP" altLang="en-US" dirty="0">
                <a:sym typeface="Wingdings" panose="05000000000000000000" pitchFamily="2" charset="2"/>
              </a:rPr>
              <a:t>：塩酸と水酸化ナトリウムの電離について確認する。</a:t>
            </a:r>
            <a:endParaRPr lang="en-US" altLang="ja-JP" dirty="0">
              <a:sym typeface="Wingdings" panose="05000000000000000000" pitchFamily="2" charset="2"/>
            </a:endParaRPr>
          </a:p>
          <a:p>
            <a:r>
              <a:rPr lang="ja-JP" altLang="en-US" dirty="0"/>
              <a:t>③：みかんの缶詰の作り方を知る。</a:t>
            </a:r>
            <a:endParaRPr lang="en-US" altLang="ja-JP" dirty="0"/>
          </a:p>
        </p:txBody>
      </p:sp>
      <p:sp>
        <p:nvSpPr>
          <p:cNvPr id="26" name="正方形/長方形 25"/>
          <p:cNvSpPr/>
          <p:nvPr/>
        </p:nvSpPr>
        <p:spPr>
          <a:xfrm>
            <a:off x="50012" y="1196752"/>
            <a:ext cx="1569660" cy="369332"/>
          </a:xfrm>
          <a:prstGeom prst="rect">
            <a:avLst/>
          </a:prstGeom>
        </p:spPr>
        <p:txBody>
          <a:bodyPr wrap="none">
            <a:spAutoFit/>
          </a:bodyPr>
          <a:lstStyle/>
          <a:p>
            <a:r>
              <a:rPr lang="ja-JP" altLang="en-US" i="1" dirty="0"/>
              <a:t>■今日の流れ</a:t>
            </a:r>
            <a:endParaRPr lang="en-US" altLang="ja-JP" i="1" dirty="0"/>
          </a:p>
        </p:txBody>
      </p:sp>
      <p:sp>
        <p:nvSpPr>
          <p:cNvPr id="29" name="正方形/長方形 28"/>
          <p:cNvSpPr/>
          <p:nvPr/>
        </p:nvSpPr>
        <p:spPr>
          <a:xfrm>
            <a:off x="35496" y="4406611"/>
            <a:ext cx="4596130" cy="369332"/>
          </a:xfrm>
          <a:prstGeom prst="rect">
            <a:avLst/>
          </a:prstGeom>
        </p:spPr>
        <p:txBody>
          <a:bodyPr wrap="none">
            <a:spAutoFit/>
          </a:bodyPr>
          <a:lstStyle/>
          <a:p>
            <a:r>
              <a:rPr lang="ja-JP" altLang="en-US" i="1" u="sng" dirty="0"/>
              <a:t>■ 塩酸　と　水酸化ナトリウム　の電離の様子</a:t>
            </a:r>
            <a:endParaRPr lang="en-US" altLang="ja-JP" i="1" u="sng" dirty="0"/>
          </a:p>
        </p:txBody>
      </p:sp>
      <p:sp>
        <p:nvSpPr>
          <p:cNvPr id="16" name="テキスト ボックス 15"/>
          <p:cNvSpPr txBox="1"/>
          <p:nvPr/>
        </p:nvSpPr>
        <p:spPr>
          <a:xfrm>
            <a:off x="107504" y="2869869"/>
            <a:ext cx="8791837" cy="507831"/>
          </a:xfrm>
          <a:prstGeom prst="rect">
            <a:avLst/>
          </a:prstGeom>
          <a:noFill/>
        </p:spPr>
        <p:txBody>
          <a:bodyPr wrap="square" rtlCol="0">
            <a:spAutoFit/>
          </a:bodyPr>
          <a:lstStyle/>
          <a:p>
            <a:pPr>
              <a:lnSpc>
                <a:spcPct val="150000"/>
              </a:lnSpc>
            </a:pPr>
            <a:r>
              <a:rPr kumimoji="1" lang="ja-JP" altLang="en-US" sz="1200" u="sng" dirty="0"/>
              <a:t>１</a:t>
            </a:r>
            <a:r>
              <a:rPr kumimoji="1" lang="ja-JP" altLang="en-US" sz="1600" u="sng" dirty="0"/>
              <a:t>．</a:t>
            </a:r>
            <a:r>
              <a:rPr kumimoji="1" lang="ja-JP" altLang="en-US" u="sng" dirty="0"/>
              <a:t>　　　　　　　：　　　　　　　　　　　　　　　　　　　　　　　　　　　　　　　　　　　　　　　　　　　　　。</a:t>
            </a:r>
          </a:p>
        </p:txBody>
      </p:sp>
      <p:sp>
        <p:nvSpPr>
          <p:cNvPr id="12" name="テキスト ボックス 11"/>
          <p:cNvSpPr txBox="1"/>
          <p:nvPr/>
        </p:nvSpPr>
        <p:spPr>
          <a:xfrm>
            <a:off x="179512" y="3284984"/>
            <a:ext cx="8690199" cy="923330"/>
          </a:xfrm>
          <a:prstGeom prst="rect">
            <a:avLst/>
          </a:prstGeom>
          <a:noFill/>
        </p:spPr>
        <p:txBody>
          <a:bodyPr wrap="none" rtlCol="0">
            <a:spAutoFit/>
          </a:bodyPr>
          <a:lstStyle/>
          <a:p>
            <a:pPr>
              <a:lnSpc>
                <a:spcPct val="150000"/>
              </a:lnSpc>
            </a:pPr>
            <a:r>
              <a:rPr kumimoji="1" lang="en-US" altLang="ja-JP" dirty="0" smtClean="0"/>
              <a:t>『</a:t>
            </a:r>
            <a:r>
              <a:rPr kumimoji="1" lang="ja-JP" altLang="en-US" sz="1200" dirty="0" smtClean="0"/>
              <a:t>２．</a:t>
            </a:r>
            <a:r>
              <a:rPr kumimoji="1" lang="ja-JP" altLang="en-US" dirty="0"/>
              <a:t>　　　　　　　　</a:t>
            </a:r>
            <a:r>
              <a:rPr kumimoji="1" lang="en-US" altLang="ja-JP" dirty="0"/>
              <a:t>』</a:t>
            </a:r>
            <a:r>
              <a:rPr kumimoji="1" lang="ja-JP" altLang="en-US" dirty="0"/>
              <a:t>：水に溶けて電離する物質</a:t>
            </a:r>
            <a:r>
              <a:rPr kumimoji="1" lang="en-US" altLang="ja-JP" dirty="0"/>
              <a:t>	</a:t>
            </a:r>
            <a:r>
              <a:rPr kumimoji="1" lang="ja-JP" altLang="en-US" dirty="0"/>
              <a:t>　（例）塩化ナトリウム、水酸化ナトリウム</a:t>
            </a:r>
            <a:endParaRPr kumimoji="1" lang="en-US" altLang="ja-JP" dirty="0"/>
          </a:p>
          <a:p>
            <a:pPr>
              <a:lnSpc>
                <a:spcPct val="150000"/>
              </a:lnSpc>
            </a:pPr>
            <a:r>
              <a:rPr lang="en-US" altLang="ja-JP" dirty="0" smtClean="0"/>
              <a:t>『</a:t>
            </a:r>
            <a:r>
              <a:rPr lang="ja-JP" altLang="en-US" sz="1200" dirty="0" smtClean="0"/>
              <a:t>３．</a:t>
            </a:r>
            <a:r>
              <a:rPr lang="ja-JP" altLang="en-US" dirty="0"/>
              <a:t>　　　　　　　　</a:t>
            </a:r>
            <a:r>
              <a:rPr lang="en-US" altLang="ja-JP" dirty="0"/>
              <a:t>』</a:t>
            </a:r>
            <a:r>
              <a:rPr lang="ja-JP" altLang="en-US" dirty="0"/>
              <a:t>：水に溶けても電離しない物質</a:t>
            </a:r>
            <a:r>
              <a:rPr lang="en-US" altLang="ja-JP" dirty="0"/>
              <a:t>	</a:t>
            </a:r>
            <a:r>
              <a:rPr lang="ja-JP" altLang="en-US" dirty="0"/>
              <a:t>　（例）グルコース、アルコール</a:t>
            </a:r>
            <a:endParaRPr kumimoji="1" lang="ja-JP" altLang="en-US" dirty="0"/>
          </a:p>
        </p:txBody>
      </p:sp>
      <p:sp>
        <p:nvSpPr>
          <p:cNvPr id="51" name="正方形/長方形 50"/>
          <p:cNvSpPr/>
          <p:nvPr/>
        </p:nvSpPr>
        <p:spPr>
          <a:xfrm>
            <a:off x="35496" y="2492896"/>
            <a:ext cx="2260555" cy="369332"/>
          </a:xfrm>
          <a:prstGeom prst="rect">
            <a:avLst/>
          </a:prstGeom>
        </p:spPr>
        <p:txBody>
          <a:bodyPr wrap="none">
            <a:spAutoFit/>
          </a:bodyPr>
          <a:lstStyle/>
          <a:p>
            <a:r>
              <a:rPr lang="ja-JP" altLang="en-US" i="1" u="sng" dirty="0"/>
              <a:t>■ 電解質と非電解質</a:t>
            </a:r>
            <a:endParaRPr lang="en-US" altLang="ja-JP" i="1" u="sng" dirty="0"/>
          </a:p>
        </p:txBody>
      </p:sp>
      <p:sp>
        <p:nvSpPr>
          <p:cNvPr id="55" name="正方形/長方形 54"/>
          <p:cNvSpPr/>
          <p:nvPr/>
        </p:nvSpPr>
        <p:spPr>
          <a:xfrm>
            <a:off x="107504" y="4720985"/>
            <a:ext cx="5126724" cy="923330"/>
          </a:xfrm>
          <a:prstGeom prst="rect">
            <a:avLst/>
          </a:prstGeom>
        </p:spPr>
        <p:txBody>
          <a:bodyPr wrap="none">
            <a:spAutoFit/>
          </a:bodyPr>
          <a:lstStyle/>
          <a:p>
            <a:pPr>
              <a:lnSpc>
                <a:spcPct val="150000"/>
              </a:lnSpc>
            </a:pPr>
            <a:r>
              <a:rPr lang="ja-JP" altLang="en-US" i="1" u="sng" dirty="0" smtClean="0"/>
              <a:t>塩酸：　強い</a:t>
            </a:r>
            <a:r>
              <a:rPr lang="ja-JP" altLang="en-US" u="sng" dirty="0" smtClean="0">
                <a:sym typeface="Wingdings" panose="05000000000000000000" pitchFamily="2" charset="2"/>
              </a:rPr>
              <a:t>（</a:t>
            </a:r>
            <a:r>
              <a:rPr lang="ja-JP" altLang="en-US" sz="1200" u="sng" dirty="0" smtClean="0">
                <a:sym typeface="Wingdings" panose="05000000000000000000" pitchFamily="2" charset="2"/>
              </a:rPr>
              <a:t>４．</a:t>
            </a:r>
            <a:r>
              <a:rPr lang="ja-JP" altLang="en-US" u="sng" dirty="0" smtClean="0">
                <a:sym typeface="Wingdings" panose="05000000000000000000" pitchFamily="2" charset="2"/>
              </a:rPr>
              <a:t>　　　　　　　</a:t>
            </a:r>
            <a:r>
              <a:rPr lang="ja-JP" altLang="en-US" u="sng" dirty="0" smtClean="0"/>
              <a:t>）の物質</a:t>
            </a:r>
            <a:endParaRPr lang="en-US" altLang="ja-JP" u="sng" dirty="0" smtClean="0"/>
          </a:p>
          <a:p>
            <a:pPr>
              <a:lnSpc>
                <a:spcPct val="150000"/>
              </a:lnSpc>
            </a:pPr>
            <a:r>
              <a:rPr lang="ja-JP" altLang="en-US" dirty="0" smtClean="0"/>
              <a:t>（</a:t>
            </a:r>
            <a:r>
              <a:rPr lang="ja-JP" altLang="en-US" sz="1200" dirty="0" smtClean="0"/>
              <a:t>５．</a:t>
            </a:r>
            <a:r>
              <a:rPr lang="ja-JP" altLang="en-US" dirty="0" smtClean="0"/>
              <a:t>　　　　　　　</a:t>
            </a:r>
            <a:r>
              <a:rPr lang="ja-JP" altLang="en-US" dirty="0" smtClean="0"/>
              <a:t>　</a:t>
            </a:r>
            <a:r>
              <a:rPr lang="ja-JP" altLang="en-US" dirty="0" smtClean="0"/>
              <a:t>　）</a:t>
            </a:r>
            <a:r>
              <a:rPr lang="ja-JP" altLang="en-US" sz="1600" dirty="0" smtClean="0"/>
              <a:t>と</a:t>
            </a:r>
            <a:r>
              <a:rPr lang="ja-JP" altLang="en-US" dirty="0" smtClean="0"/>
              <a:t>（</a:t>
            </a:r>
            <a:r>
              <a:rPr lang="ja-JP" altLang="en-US" sz="1200" dirty="0" smtClean="0"/>
              <a:t>６．</a:t>
            </a:r>
            <a:r>
              <a:rPr lang="ja-JP" altLang="en-US" dirty="0" smtClean="0"/>
              <a:t>　　　</a:t>
            </a:r>
            <a:r>
              <a:rPr lang="ja-JP" altLang="en-US" dirty="0" smtClean="0"/>
              <a:t>）</a:t>
            </a:r>
            <a:r>
              <a:rPr lang="ja-JP" altLang="en-US" sz="1600" dirty="0" smtClean="0"/>
              <a:t>の混合物のことである。</a:t>
            </a:r>
            <a:endParaRPr lang="en-US" altLang="ja-JP" sz="1600" dirty="0"/>
          </a:p>
        </p:txBody>
      </p:sp>
      <p:sp>
        <p:nvSpPr>
          <p:cNvPr id="57" name="正方形/長方形 56"/>
          <p:cNvSpPr/>
          <p:nvPr/>
        </p:nvSpPr>
        <p:spPr>
          <a:xfrm>
            <a:off x="107504" y="5584698"/>
            <a:ext cx="8896987" cy="1338828"/>
          </a:xfrm>
          <a:prstGeom prst="rect">
            <a:avLst/>
          </a:prstGeom>
        </p:spPr>
        <p:txBody>
          <a:bodyPr wrap="none">
            <a:spAutoFit/>
          </a:bodyPr>
          <a:lstStyle/>
          <a:p>
            <a:pPr>
              <a:lnSpc>
                <a:spcPct val="150000"/>
              </a:lnSpc>
            </a:pPr>
            <a:r>
              <a:rPr lang="ja-JP" altLang="en-US" i="1" u="sng" dirty="0"/>
              <a:t>水酸化ナトリウム</a:t>
            </a:r>
            <a:r>
              <a:rPr lang="ja-JP" altLang="en-US" i="1" u="sng" dirty="0" smtClean="0"/>
              <a:t>：　強い</a:t>
            </a:r>
            <a:r>
              <a:rPr lang="ja-JP" altLang="en-US" u="sng" dirty="0" smtClean="0"/>
              <a:t>（</a:t>
            </a:r>
            <a:r>
              <a:rPr lang="ja-JP" altLang="en-US" sz="1200" u="sng" dirty="0"/>
              <a:t>７</a:t>
            </a:r>
            <a:r>
              <a:rPr lang="ja-JP" altLang="en-US" sz="1200" u="sng" dirty="0" smtClean="0"/>
              <a:t>．</a:t>
            </a:r>
            <a:r>
              <a:rPr lang="ja-JP" altLang="en-US" u="sng" dirty="0" smtClean="0"/>
              <a:t>　　　　　　　　　）の物質</a:t>
            </a:r>
            <a:endParaRPr lang="en-US" altLang="ja-JP" u="sng" dirty="0" smtClean="0"/>
          </a:p>
          <a:p>
            <a:pPr>
              <a:lnSpc>
                <a:spcPct val="150000"/>
              </a:lnSpc>
            </a:pPr>
            <a:r>
              <a:rPr lang="en-US" altLang="ja-JP" dirty="0" smtClean="0"/>
              <a:t>※</a:t>
            </a:r>
            <a:r>
              <a:rPr lang="ja-JP" altLang="en-US" dirty="0" smtClean="0"/>
              <a:t>人間の身体は（</a:t>
            </a:r>
            <a:r>
              <a:rPr lang="ja-JP" altLang="en-US" sz="1200" dirty="0" smtClean="0"/>
              <a:t>８．</a:t>
            </a:r>
            <a:r>
              <a:rPr lang="ja-JP" altLang="en-US" dirty="0" smtClean="0"/>
              <a:t>　　　　　　　　）なので、水酸化ナトリウムに触れると、化学反応が起こり</a:t>
            </a:r>
            <a:endParaRPr lang="en-US" altLang="ja-JP" dirty="0" smtClean="0"/>
          </a:p>
          <a:p>
            <a:pPr>
              <a:lnSpc>
                <a:spcPct val="150000"/>
              </a:lnSpc>
            </a:pPr>
            <a:r>
              <a:rPr lang="ja-JP" altLang="en-US" dirty="0"/>
              <a:t>皮</a:t>
            </a:r>
            <a:r>
              <a:rPr lang="ja-JP" altLang="en-US" dirty="0" smtClean="0"/>
              <a:t>が溶けてしまう。水酸化ナトリウム水溶液に触れると手がぬるぬるする。</a:t>
            </a:r>
            <a:endParaRPr lang="en-US" altLang="ja-JP"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1413242"/>
            <a:ext cx="2592288" cy="12956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テキスト ボックス 16"/>
          <p:cNvSpPr txBox="1"/>
          <p:nvPr/>
        </p:nvSpPr>
        <p:spPr>
          <a:xfrm>
            <a:off x="7380312" y="44624"/>
            <a:ext cx="1685077" cy="1200329"/>
          </a:xfrm>
          <a:prstGeom prst="rect">
            <a:avLst/>
          </a:prstGeom>
          <a:noFill/>
        </p:spPr>
        <p:txBody>
          <a:bodyPr wrap="none" rtlCol="0">
            <a:spAutoFit/>
          </a:bodyPr>
          <a:lstStyle/>
          <a:p>
            <a:r>
              <a:rPr kumimoji="1" lang="ja-JP" altLang="en-US" u="sng" dirty="0" smtClean="0"/>
              <a:t> 　月　　日（　　）</a:t>
            </a:r>
            <a:endParaRPr kumimoji="1" lang="en-US" altLang="ja-JP" u="sng" dirty="0" smtClean="0"/>
          </a:p>
          <a:p>
            <a:r>
              <a:rPr kumimoji="1" lang="ja-JP" altLang="en-US" u="sng" dirty="0" smtClean="0"/>
              <a:t>天気：</a:t>
            </a:r>
            <a:r>
              <a:rPr lang="ja-JP" altLang="en-US" u="sng" dirty="0" smtClean="0"/>
              <a:t>　　　　　　</a:t>
            </a:r>
            <a:endParaRPr kumimoji="1" lang="en-US" altLang="ja-JP" u="sng" dirty="0" smtClean="0"/>
          </a:p>
          <a:p>
            <a:r>
              <a:rPr lang="ja-JP" altLang="en-US" u="sng" dirty="0" smtClean="0"/>
              <a:t>気温：　　　　　　</a:t>
            </a:r>
            <a:endParaRPr lang="en-US" altLang="ja-JP" u="sng" dirty="0" smtClean="0"/>
          </a:p>
          <a:p>
            <a:r>
              <a:rPr kumimoji="1" lang="ja-JP" altLang="en-US" u="sng" dirty="0" smtClean="0"/>
              <a:t>湿度：　　　　　　</a:t>
            </a:r>
            <a:endParaRPr kumimoji="1" lang="ja-JP" altLang="en-US" u="sng" dirty="0"/>
          </a:p>
        </p:txBody>
      </p:sp>
    </p:spTree>
    <p:extLst>
      <p:ext uri="{BB962C8B-B14F-4D97-AF65-F5344CB8AC3E}">
        <p14:creationId xmlns:p14="http://schemas.microsoft.com/office/powerpoint/2010/main" val="607742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9774" y="390149"/>
            <a:ext cx="1977892" cy="1574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5" name="直線コネクタ 54"/>
          <p:cNvCxnSpPr/>
          <p:nvPr/>
        </p:nvCxnSpPr>
        <p:spPr>
          <a:xfrm>
            <a:off x="-13343" y="6841086"/>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475189" y="622429"/>
            <a:ext cx="3339376" cy="646331"/>
          </a:xfrm>
          <a:prstGeom prst="rect">
            <a:avLst/>
          </a:prstGeom>
          <a:noFill/>
        </p:spPr>
        <p:txBody>
          <a:bodyPr wrap="none" rtlCol="0">
            <a:spAutoFit/>
          </a:bodyPr>
          <a:lstStyle/>
          <a:p>
            <a:r>
              <a:rPr kumimoji="1" lang="en-US" altLang="ja-JP" sz="3600" dirty="0"/>
              <a:t>H </a:t>
            </a:r>
            <a:r>
              <a:rPr kumimoji="1" lang="en-US" altLang="ja-JP" sz="3600" dirty="0" smtClean="0"/>
              <a:t>Cl</a:t>
            </a:r>
            <a:r>
              <a:rPr kumimoji="1" lang="ja-JP" altLang="en-US" sz="3600" dirty="0" smtClean="0"/>
              <a:t>　→　　　　＋</a:t>
            </a:r>
            <a:endParaRPr kumimoji="1" lang="ja-JP" altLang="en-US" sz="3600" dirty="0"/>
          </a:p>
        </p:txBody>
      </p:sp>
      <p:sp>
        <p:nvSpPr>
          <p:cNvPr id="57" name="テキスト ボックス 56"/>
          <p:cNvSpPr txBox="1"/>
          <p:nvPr/>
        </p:nvSpPr>
        <p:spPr>
          <a:xfrm>
            <a:off x="467544" y="1846565"/>
            <a:ext cx="4118435" cy="646331"/>
          </a:xfrm>
          <a:prstGeom prst="rect">
            <a:avLst/>
          </a:prstGeom>
          <a:noFill/>
        </p:spPr>
        <p:txBody>
          <a:bodyPr wrap="none" rtlCol="0">
            <a:spAutoFit/>
          </a:bodyPr>
          <a:lstStyle/>
          <a:p>
            <a:r>
              <a:rPr kumimoji="1" lang="en-US" altLang="ja-JP" sz="3600" dirty="0"/>
              <a:t>Na </a:t>
            </a:r>
            <a:r>
              <a:rPr kumimoji="1" lang="en-US" altLang="ja-JP" sz="3600" dirty="0" smtClean="0"/>
              <a:t>OH</a:t>
            </a:r>
            <a:r>
              <a:rPr kumimoji="1" lang="ja-JP" altLang="en-US" sz="3600" dirty="0" smtClean="0"/>
              <a:t>　→　　　　　＋</a:t>
            </a:r>
            <a:endParaRPr kumimoji="1" lang="ja-JP" altLang="en-US" sz="3600" dirty="0"/>
          </a:p>
        </p:txBody>
      </p:sp>
      <p:cxnSp>
        <p:nvCxnSpPr>
          <p:cNvPr id="58" name="直線コネクタ 57"/>
          <p:cNvCxnSpPr/>
          <p:nvPr/>
        </p:nvCxnSpPr>
        <p:spPr>
          <a:xfrm>
            <a:off x="539552" y="2348880"/>
            <a:ext cx="7488832" cy="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539552" y="1163244"/>
            <a:ext cx="6552728" cy="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35496" y="3275692"/>
            <a:ext cx="2707793" cy="369332"/>
          </a:xfrm>
          <a:prstGeom prst="rect">
            <a:avLst/>
          </a:prstGeom>
        </p:spPr>
        <p:txBody>
          <a:bodyPr wrap="none">
            <a:spAutoFit/>
          </a:bodyPr>
          <a:lstStyle/>
          <a:p>
            <a:r>
              <a:rPr lang="ja-JP" altLang="en-US" i="1" u="sng" dirty="0"/>
              <a:t>■ みかんの缶詰の作り方</a:t>
            </a:r>
            <a:endParaRPr lang="en-US" altLang="ja-JP" i="1" u="sng" dirty="0"/>
          </a:p>
        </p:txBody>
      </p:sp>
      <p:sp>
        <p:nvSpPr>
          <p:cNvPr id="61" name="正方形/長方形 60"/>
          <p:cNvSpPr/>
          <p:nvPr/>
        </p:nvSpPr>
        <p:spPr>
          <a:xfrm>
            <a:off x="154776" y="3740547"/>
            <a:ext cx="9082936" cy="3000821"/>
          </a:xfrm>
          <a:prstGeom prst="rect">
            <a:avLst/>
          </a:prstGeom>
        </p:spPr>
        <p:txBody>
          <a:bodyPr wrap="none">
            <a:spAutoFit/>
          </a:bodyPr>
          <a:lstStyle/>
          <a:p>
            <a:pPr>
              <a:lnSpc>
                <a:spcPct val="150000"/>
              </a:lnSpc>
            </a:pPr>
            <a:r>
              <a:rPr lang="ja-JP" altLang="en-US" dirty="0"/>
              <a:t>手順１．みかんの外皮をむき、房ごとにバラバラにする。</a:t>
            </a:r>
            <a:endParaRPr lang="en-US" altLang="ja-JP" dirty="0"/>
          </a:p>
          <a:p>
            <a:pPr>
              <a:lnSpc>
                <a:spcPct val="150000"/>
              </a:lnSpc>
            </a:pPr>
            <a:r>
              <a:rPr lang="ja-JP" altLang="en-US" dirty="0"/>
              <a:t>手順２．ビーカーに塩酸を入れて加熱し、４５℃になったら加熱をやめる。</a:t>
            </a:r>
            <a:endParaRPr lang="en-US" altLang="ja-JP" dirty="0"/>
          </a:p>
          <a:p>
            <a:pPr>
              <a:lnSpc>
                <a:spcPct val="150000"/>
              </a:lnSpc>
            </a:pPr>
            <a:r>
              <a:rPr lang="ja-JP" altLang="en-US" dirty="0"/>
              <a:t>手順３．みかんを入れ、約２分間ゆっくり混ぜる。</a:t>
            </a:r>
            <a:endParaRPr lang="en-US" altLang="ja-JP" dirty="0"/>
          </a:p>
          <a:p>
            <a:pPr>
              <a:lnSpc>
                <a:spcPct val="150000"/>
              </a:lnSpc>
            </a:pPr>
            <a:r>
              <a:rPr lang="ja-JP" altLang="en-US" dirty="0"/>
              <a:t>手順４．塩酸だけを指定された場所に捨てて、水で軽く洗う。</a:t>
            </a:r>
            <a:endParaRPr lang="en-US" altLang="ja-JP" dirty="0"/>
          </a:p>
          <a:p>
            <a:pPr>
              <a:lnSpc>
                <a:spcPct val="150000"/>
              </a:lnSpc>
            </a:pPr>
            <a:r>
              <a:rPr lang="ja-JP" altLang="en-US" dirty="0"/>
              <a:t>手順５．ビーカーに水酸化ナトリウム水溶液を入れて加熱し、４５℃になったら加熱をやめる。</a:t>
            </a:r>
            <a:endParaRPr lang="en-US" altLang="ja-JP" dirty="0"/>
          </a:p>
          <a:p>
            <a:pPr>
              <a:lnSpc>
                <a:spcPct val="150000"/>
              </a:lnSpc>
            </a:pPr>
            <a:r>
              <a:rPr lang="ja-JP" altLang="en-US" dirty="0"/>
              <a:t>手順６．みかんを入れ、房がくずれないように注意しながら、約２分間ゆっくり混ぜる。</a:t>
            </a:r>
            <a:endParaRPr lang="en-US" altLang="ja-JP" dirty="0"/>
          </a:p>
          <a:p>
            <a:pPr>
              <a:lnSpc>
                <a:spcPct val="150000"/>
              </a:lnSpc>
            </a:pPr>
            <a:r>
              <a:rPr lang="ja-JP" altLang="en-US" dirty="0"/>
              <a:t>手順７．水酸化ナトリウムだけを指定された場所に捨て、水でよく洗い、ざるに取り出す。</a:t>
            </a:r>
            <a:endParaRPr lang="en-US" altLang="ja-JP" dirty="0"/>
          </a:p>
        </p:txBody>
      </p:sp>
      <p:sp>
        <p:nvSpPr>
          <p:cNvPr id="9" name="正方形/長方形 8"/>
          <p:cNvSpPr/>
          <p:nvPr/>
        </p:nvSpPr>
        <p:spPr>
          <a:xfrm>
            <a:off x="194026" y="40849"/>
            <a:ext cx="8093882" cy="507831"/>
          </a:xfrm>
          <a:prstGeom prst="rect">
            <a:avLst/>
          </a:prstGeom>
        </p:spPr>
        <p:txBody>
          <a:bodyPr wrap="none">
            <a:spAutoFit/>
          </a:bodyPr>
          <a:lstStyle/>
          <a:p>
            <a:pPr>
              <a:lnSpc>
                <a:spcPct val="150000"/>
              </a:lnSpc>
            </a:pPr>
            <a:r>
              <a:rPr lang="en-US" altLang="ja-JP" dirty="0" smtClean="0"/>
              <a:t>※</a:t>
            </a:r>
            <a:r>
              <a:rPr lang="ja-JP" altLang="en-US" dirty="0" smtClean="0"/>
              <a:t>塩酸と水酸化ナトリウムが電離する様子を化学反応式で示すと次のようになる。</a:t>
            </a:r>
            <a:endParaRPr lang="en-US" altLang="ja-JP" dirty="0"/>
          </a:p>
        </p:txBody>
      </p:sp>
      <p:sp>
        <p:nvSpPr>
          <p:cNvPr id="2" name="テキスト ボックス 1"/>
          <p:cNvSpPr txBox="1"/>
          <p:nvPr/>
        </p:nvSpPr>
        <p:spPr>
          <a:xfrm>
            <a:off x="3810584" y="1259468"/>
            <a:ext cx="1481496" cy="369332"/>
          </a:xfrm>
          <a:prstGeom prst="rect">
            <a:avLst/>
          </a:prstGeom>
          <a:noFill/>
        </p:spPr>
        <p:txBody>
          <a:bodyPr wrap="none" rtlCol="0">
            <a:spAutoFit/>
          </a:bodyPr>
          <a:lstStyle/>
          <a:p>
            <a:r>
              <a:rPr kumimoji="1" lang="ja-JP" altLang="en-US" dirty="0" smtClean="0"/>
              <a:t>塩素のイオン</a:t>
            </a:r>
            <a:endParaRPr kumimoji="1" lang="ja-JP" altLang="en-US" dirty="0"/>
          </a:p>
        </p:txBody>
      </p:sp>
      <p:sp>
        <p:nvSpPr>
          <p:cNvPr id="11" name="テキスト ボックス 10"/>
          <p:cNvSpPr txBox="1"/>
          <p:nvPr/>
        </p:nvSpPr>
        <p:spPr>
          <a:xfrm>
            <a:off x="1907704" y="1259468"/>
            <a:ext cx="1481496" cy="369332"/>
          </a:xfrm>
          <a:prstGeom prst="rect">
            <a:avLst/>
          </a:prstGeom>
          <a:noFill/>
        </p:spPr>
        <p:txBody>
          <a:bodyPr wrap="none" rtlCol="0">
            <a:spAutoFit/>
          </a:bodyPr>
          <a:lstStyle/>
          <a:p>
            <a:r>
              <a:rPr kumimoji="1" lang="ja-JP" altLang="en-US" dirty="0" smtClean="0"/>
              <a:t>水素のイオン</a:t>
            </a:r>
            <a:endParaRPr kumimoji="1" lang="ja-JP" altLang="en-US" dirty="0"/>
          </a:p>
        </p:txBody>
      </p:sp>
      <p:sp>
        <p:nvSpPr>
          <p:cNvPr id="12" name="テキスト ボックス 11"/>
          <p:cNvSpPr txBox="1"/>
          <p:nvPr/>
        </p:nvSpPr>
        <p:spPr>
          <a:xfrm>
            <a:off x="4984011" y="784440"/>
            <a:ext cx="2262158" cy="369332"/>
          </a:xfrm>
          <a:prstGeom prst="rect">
            <a:avLst/>
          </a:prstGeom>
          <a:noFill/>
        </p:spPr>
        <p:txBody>
          <a:bodyPr wrap="none" rtlCol="0">
            <a:spAutoFit/>
          </a:bodyPr>
          <a:lstStyle/>
          <a:p>
            <a:r>
              <a:rPr kumimoji="1" lang="ja-JP" altLang="en-US" dirty="0" smtClean="0"/>
              <a:t>（　　　　　　　　　　　　）</a:t>
            </a:r>
            <a:endParaRPr kumimoji="1" lang="ja-JP" altLang="en-US" dirty="0"/>
          </a:p>
        </p:txBody>
      </p:sp>
      <p:sp>
        <p:nvSpPr>
          <p:cNvPr id="13" name="テキスト ボックス 12"/>
          <p:cNvSpPr txBox="1"/>
          <p:nvPr/>
        </p:nvSpPr>
        <p:spPr>
          <a:xfrm>
            <a:off x="2123728" y="2426110"/>
            <a:ext cx="2002471" cy="369332"/>
          </a:xfrm>
          <a:prstGeom prst="rect">
            <a:avLst/>
          </a:prstGeom>
          <a:noFill/>
        </p:spPr>
        <p:txBody>
          <a:bodyPr wrap="none" rtlCol="0">
            <a:spAutoFit/>
          </a:bodyPr>
          <a:lstStyle/>
          <a:p>
            <a:r>
              <a:rPr kumimoji="1" lang="ja-JP" altLang="en-US" dirty="0" smtClean="0"/>
              <a:t>ナトリウムのイオン</a:t>
            </a:r>
            <a:endParaRPr kumimoji="1" lang="ja-JP" altLang="en-US" dirty="0"/>
          </a:p>
        </p:txBody>
      </p:sp>
      <p:sp>
        <p:nvSpPr>
          <p:cNvPr id="14" name="テキスト ボックス 13"/>
          <p:cNvSpPr txBox="1"/>
          <p:nvPr/>
        </p:nvSpPr>
        <p:spPr>
          <a:xfrm>
            <a:off x="4530664" y="2426110"/>
            <a:ext cx="2980303" cy="369332"/>
          </a:xfrm>
          <a:prstGeom prst="rect">
            <a:avLst/>
          </a:prstGeom>
          <a:noFill/>
        </p:spPr>
        <p:txBody>
          <a:bodyPr wrap="none" rtlCol="0">
            <a:spAutoFit/>
          </a:bodyPr>
          <a:lstStyle/>
          <a:p>
            <a:r>
              <a:rPr kumimoji="1" lang="ja-JP" altLang="en-US" dirty="0" smtClean="0"/>
              <a:t>水素と酸素から出来たイオン</a:t>
            </a:r>
            <a:endParaRPr kumimoji="1" lang="ja-JP" altLang="en-US" dirty="0"/>
          </a:p>
        </p:txBody>
      </p:sp>
      <p:sp>
        <p:nvSpPr>
          <p:cNvPr id="15" name="テキスト ボックス 14"/>
          <p:cNvSpPr txBox="1"/>
          <p:nvPr/>
        </p:nvSpPr>
        <p:spPr>
          <a:xfrm>
            <a:off x="5622210" y="1979548"/>
            <a:ext cx="2569934" cy="369332"/>
          </a:xfrm>
          <a:prstGeom prst="rect">
            <a:avLst/>
          </a:prstGeom>
          <a:noFill/>
        </p:spPr>
        <p:txBody>
          <a:bodyPr wrap="none" rtlCol="0">
            <a:spAutoFit/>
          </a:bodyPr>
          <a:lstStyle/>
          <a:p>
            <a:r>
              <a:rPr kumimoji="1" lang="ja-JP" altLang="en-US" dirty="0" smtClean="0"/>
              <a:t>（　　　　　　　　　　　　　　）</a:t>
            </a:r>
            <a:endParaRPr kumimoji="1" lang="ja-JP" altLang="en-US" dirty="0"/>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74365" y="2899980"/>
            <a:ext cx="4790123" cy="601028"/>
          </a:xfrm>
          <a:prstGeom prst="rect">
            <a:avLst/>
          </a:prstGeom>
          <a:noFill/>
          <a:ln w="285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5" name="直線矢印コネクタ 4"/>
          <p:cNvCxnSpPr/>
          <p:nvPr/>
        </p:nvCxnSpPr>
        <p:spPr>
          <a:xfrm flipV="1">
            <a:off x="8460432" y="2164214"/>
            <a:ext cx="0" cy="735766"/>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3343" y="22143"/>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280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7829" y="5661248"/>
            <a:ext cx="2678667" cy="10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31783" y="3803120"/>
            <a:ext cx="2273141" cy="1786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3" name="直線コネクタ 42"/>
          <p:cNvCxnSpPr/>
          <p:nvPr/>
        </p:nvCxnSpPr>
        <p:spPr>
          <a:xfrm>
            <a:off x="-13343" y="22143"/>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35496" y="179348"/>
            <a:ext cx="930063" cy="369332"/>
          </a:xfrm>
          <a:prstGeom prst="rect">
            <a:avLst/>
          </a:prstGeom>
        </p:spPr>
        <p:txBody>
          <a:bodyPr wrap="none">
            <a:spAutoFit/>
          </a:bodyPr>
          <a:lstStyle/>
          <a:p>
            <a:r>
              <a:rPr lang="ja-JP" altLang="en-US" i="1" u="sng" dirty="0"/>
              <a:t>■ 観察</a:t>
            </a:r>
            <a:endParaRPr lang="en-US" altLang="ja-JP" i="1" u="sng" dirty="0"/>
          </a:p>
        </p:txBody>
      </p:sp>
      <p:sp>
        <p:nvSpPr>
          <p:cNvPr id="36" name="正方形/長方形 35"/>
          <p:cNvSpPr/>
          <p:nvPr/>
        </p:nvSpPr>
        <p:spPr>
          <a:xfrm>
            <a:off x="187896" y="539388"/>
            <a:ext cx="6013185" cy="369332"/>
          </a:xfrm>
          <a:prstGeom prst="rect">
            <a:avLst/>
          </a:prstGeom>
        </p:spPr>
        <p:txBody>
          <a:bodyPr wrap="none">
            <a:spAutoFit/>
          </a:bodyPr>
          <a:lstStyle/>
          <a:p>
            <a:r>
              <a:rPr lang="ja-JP" altLang="en-US" dirty="0"/>
              <a:t>１．手順４の後、みかんの状態はどんな感じになっていたか。</a:t>
            </a:r>
            <a:endParaRPr lang="en-US" altLang="ja-JP" dirty="0"/>
          </a:p>
        </p:txBody>
      </p:sp>
      <p:sp>
        <p:nvSpPr>
          <p:cNvPr id="3" name="正方形/長方形 2"/>
          <p:cNvSpPr/>
          <p:nvPr/>
        </p:nvSpPr>
        <p:spPr>
          <a:xfrm>
            <a:off x="251520" y="908720"/>
            <a:ext cx="4991773" cy="1728192"/>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正方形/長方形 36"/>
          <p:cNvSpPr/>
          <p:nvPr/>
        </p:nvSpPr>
        <p:spPr>
          <a:xfrm>
            <a:off x="35496" y="4140696"/>
            <a:ext cx="6013185" cy="369332"/>
          </a:xfrm>
          <a:prstGeom prst="rect">
            <a:avLst/>
          </a:prstGeom>
        </p:spPr>
        <p:txBody>
          <a:bodyPr wrap="none">
            <a:spAutoFit/>
          </a:bodyPr>
          <a:lstStyle/>
          <a:p>
            <a:r>
              <a:rPr lang="ja-JP" altLang="en-US" dirty="0"/>
              <a:t>２．手順７の後、みかんの状態はどんな感じになっていたか。</a:t>
            </a:r>
            <a:endParaRPr lang="en-US" altLang="ja-JP" dirty="0"/>
          </a:p>
        </p:txBody>
      </p:sp>
      <p:sp>
        <p:nvSpPr>
          <p:cNvPr id="38" name="正方形/長方形 37"/>
          <p:cNvSpPr/>
          <p:nvPr/>
        </p:nvSpPr>
        <p:spPr>
          <a:xfrm>
            <a:off x="250279" y="4581128"/>
            <a:ext cx="5881504" cy="1728192"/>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87310" y="980728"/>
            <a:ext cx="1344930" cy="138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34849" y="116632"/>
            <a:ext cx="2573655"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22818" y="1556792"/>
            <a:ext cx="1587533" cy="2326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981512"/>
            <a:ext cx="6468085" cy="591504"/>
          </a:xfrm>
          <a:prstGeom prst="rect">
            <a:avLst/>
          </a:prstGeom>
          <a:noFill/>
          <a:ln w="285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13" name="直線矢印コネクタ 12"/>
          <p:cNvCxnSpPr/>
          <p:nvPr/>
        </p:nvCxnSpPr>
        <p:spPr>
          <a:xfrm flipV="1">
            <a:off x="6825433" y="3133248"/>
            <a:ext cx="482871" cy="772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280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5491" y="3861048"/>
            <a:ext cx="7531005" cy="225405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37" name="直線コネクタ 36"/>
          <p:cNvCxnSpPr/>
          <p:nvPr/>
        </p:nvCxnSpPr>
        <p:spPr>
          <a:xfrm>
            <a:off x="-13343" y="6841086"/>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67072" y="5475229"/>
            <a:ext cx="1296144" cy="12241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正方形/長方形 4"/>
          <p:cNvSpPr/>
          <p:nvPr/>
        </p:nvSpPr>
        <p:spPr>
          <a:xfrm>
            <a:off x="67072" y="3862802"/>
            <a:ext cx="1296144" cy="12241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3195" y="5105897"/>
            <a:ext cx="415498" cy="369332"/>
          </a:xfrm>
          <a:prstGeom prst="rect">
            <a:avLst/>
          </a:prstGeom>
          <a:noFill/>
        </p:spPr>
        <p:txBody>
          <a:bodyPr wrap="none" rtlCol="0">
            <a:spAutoFit/>
          </a:bodyPr>
          <a:lstStyle/>
          <a:p>
            <a:r>
              <a:rPr kumimoji="1" lang="ja-JP" altLang="en-US" dirty="0"/>
              <a:t>印</a:t>
            </a:r>
          </a:p>
        </p:txBody>
      </p:sp>
      <p:sp>
        <p:nvSpPr>
          <p:cNvPr id="7" name="テキスト ボックス 6"/>
          <p:cNvSpPr txBox="1"/>
          <p:nvPr/>
        </p:nvSpPr>
        <p:spPr>
          <a:xfrm>
            <a:off x="68813" y="3493470"/>
            <a:ext cx="646331" cy="369332"/>
          </a:xfrm>
          <a:prstGeom prst="rect">
            <a:avLst/>
          </a:prstGeom>
          <a:noFill/>
        </p:spPr>
        <p:txBody>
          <a:bodyPr wrap="none" rtlCol="0">
            <a:spAutoFit/>
          </a:bodyPr>
          <a:lstStyle/>
          <a:p>
            <a:r>
              <a:rPr kumimoji="1" lang="ja-JP" altLang="en-US" dirty="0"/>
              <a:t>評価</a:t>
            </a:r>
          </a:p>
        </p:txBody>
      </p:sp>
      <p:cxnSp>
        <p:nvCxnSpPr>
          <p:cNvPr id="11" name="直線コネクタ 10"/>
          <p:cNvCxnSpPr/>
          <p:nvPr/>
        </p:nvCxnSpPr>
        <p:spPr>
          <a:xfrm>
            <a:off x="-5448" y="30976"/>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72" y="73090"/>
            <a:ext cx="4216896" cy="3519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3968" y="260648"/>
            <a:ext cx="4399876"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81545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57150">
          <a:solidFill>
            <a:schemeClr val="bg1">
              <a:lumMod val="75000"/>
            </a:schemeClr>
          </a:solidFill>
          <a:headEnd type="none" w="med" len="med"/>
          <a:tailEnd type="none" w="med" len="med"/>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lnDef>
      <a:spPr>
        <a:ln w="12700">
          <a:solidFill>
            <a:schemeClr val="bg1">
              <a:lumMod val="75000"/>
            </a:schemeClr>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17052</TotalTime>
  <Words>288</Words>
  <Application>Microsoft Office PowerPoint</Application>
  <PresentationFormat>画面に合わせる (4:3)</PresentationFormat>
  <Paragraphs>43</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HGPｺﾞｼｯｸE</vt:lpstr>
      <vt:lpstr>ＭＳ Ｐゴシック</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m124371</dc:creator>
  <cp:lastModifiedBy>古野正則</cp:lastModifiedBy>
  <cp:revision>895</cp:revision>
  <cp:lastPrinted>2017-11-02T05:42:22Z</cp:lastPrinted>
  <dcterms:created xsi:type="dcterms:W3CDTF">2013-07-17T08:32:15Z</dcterms:created>
  <dcterms:modified xsi:type="dcterms:W3CDTF">2018-03-15T01:34:48Z</dcterms:modified>
</cp:coreProperties>
</file>