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308" r:id="rId2"/>
    <p:sldId id="323" r:id="rId3"/>
    <p:sldId id="324" r:id="rId4"/>
    <p:sldId id="322" r:id="rId5"/>
  </p:sldIdLst>
  <p:sldSz cx="9144000" cy="6858000" type="screen4x3"/>
  <p:notesSz cx="7099300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FFF"/>
    <a:srgbClr val="E1FFFF"/>
    <a:srgbClr val="CC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06" autoAdjust="0"/>
    <p:restoredTop sz="94694" autoAdjust="0"/>
  </p:normalViewPr>
  <p:slideViewPr>
    <p:cSldViewPr>
      <p:cViewPr varScale="1">
        <p:scale>
          <a:sx n="57" d="100"/>
          <a:sy n="57" d="100"/>
        </p:scale>
        <p:origin x="85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7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10"/>
            <a:ext cx="3076576" cy="511174"/>
          </a:xfrm>
          <a:prstGeom prst="rect">
            <a:avLst/>
          </a:prstGeom>
        </p:spPr>
        <p:txBody>
          <a:bodyPr vert="horz" lIns="88242" tIns="44120" rIns="88242" bIns="44120" rtlCol="0"/>
          <a:lstStyle>
            <a:lvl1pPr algn="l">
              <a:defRPr sz="10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1141" y="10"/>
            <a:ext cx="3076576" cy="511174"/>
          </a:xfrm>
          <a:prstGeom prst="rect">
            <a:avLst/>
          </a:prstGeom>
        </p:spPr>
        <p:txBody>
          <a:bodyPr vert="horz" lIns="88242" tIns="44120" rIns="88242" bIns="44120" rtlCol="0"/>
          <a:lstStyle>
            <a:lvl1pPr algn="r">
              <a:defRPr sz="1000"/>
            </a:lvl1pPr>
          </a:lstStyle>
          <a:p>
            <a:fld id="{799C1CCE-4943-47EA-A67E-4CD72011E9C2}" type="datetimeFigureOut">
              <a:rPr kumimoji="1" lang="ja-JP" altLang="en-US" smtClean="0"/>
              <a:pPr/>
              <a:t>2018/3/15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242" tIns="44120" rIns="88242" bIns="441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09619" y="4860928"/>
            <a:ext cx="5680075" cy="4605338"/>
          </a:xfrm>
          <a:prstGeom prst="rect">
            <a:avLst/>
          </a:prstGeom>
        </p:spPr>
        <p:txBody>
          <a:bodyPr vert="horz" lIns="88242" tIns="44120" rIns="88242" bIns="441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9721856"/>
            <a:ext cx="3076576" cy="511174"/>
          </a:xfrm>
          <a:prstGeom prst="rect">
            <a:avLst/>
          </a:prstGeom>
        </p:spPr>
        <p:txBody>
          <a:bodyPr vert="horz" lIns="88242" tIns="44120" rIns="88242" bIns="44120" rtlCol="0" anchor="b"/>
          <a:lstStyle>
            <a:lvl1pPr algn="l">
              <a:defRPr sz="10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1141" y="9721856"/>
            <a:ext cx="3076576" cy="511174"/>
          </a:xfrm>
          <a:prstGeom prst="rect">
            <a:avLst/>
          </a:prstGeom>
        </p:spPr>
        <p:txBody>
          <a:bodyPr vert="horz" lIns="88242" tIns="44120" rIns="88242" bIns="44120" rtlCol="0" anchor="b"/>
          <a:lstStyle>
            <a:lvl1pPr algn="r">
              <a:defRPr sz="1000"/>
            </a:lvl1pPr>
          </a:lstStyle>
          <a:p>
            <a:fld id="{4CB8D7CC-ABC0-48F2-A2A1-060EC994B01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2083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2018/3/15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2018/3/15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2018/3/15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2018/3/15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2018/3/15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2018/3/15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2018/3/15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2018/3/15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2018/3/15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2018/3/15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2018/3/15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pPr/>
              <a:t>2018/3/15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file:///\\dtp-server\E\&#38651;&#23376;&#26360;&#31821;\&#26481;&#20140;&#26360;&#31821;\&#26032;&#32232;&#21270;&#23398;&#22522;&#30990;\1-&#21021;&#26657;\1-&#26360;&#12365;&#20986;&#12375;\44-53\OEBPS\images\p51-i1_fmt.pn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hyperlink" Target="http://www.google.co.jp/url?sa=i&amp;rct=j&amp;q=&amp;esrc=s&amp;source=images&amp;cd=&amp;cad=rja&amp;uact=8&amp;ved=0ahUKEwimoOqxl4fQAhUCTrwKHT_CB5AQjRwIBw&amp;url=http://blogs.yahoo.co.jp/japanenex/8898990.html&amp;psig=AFQjCNG6u0EWro75y0-Hdly_PWnETDvyZQ&amp;ust=1478076820837296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07504" y="107340"/>
            <a:ext cx="5860900" cy="369332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rtlCol="0">
            <a:spAutoFit/>
          </a:bodyPr>
          <a:lstStyle/>
          <a:p>
            <a:r>
              <a:rPr lang="ja-JP" altLang="en-US" dirty="0">
                <a:effectLst/>
                <a:latin typeface="Times New Roman" pitchFamily="18" charset="0"/>
                <a:ea typeface="HGPｺﾞｼｯｸE" pitchFamily="50" charset="-128"/>
                <a:cs typeface="Times New Roman" pitchFamily="18" charset="0"/>
              </a:rPr>
              <a:t>２</a:t>
            </a:r>
            <a:r>
              <a:rPr kumimoji="1" lang="ja-JP" altLang="en-US" dirty="0">
                <a:effectLst/>
                <a:latin typeface="Times New Roman" pitchFamily="18" charset="0"/>
                <a:ea typeface="HGPｺﾞｼｯｸE" pitchFamily="50" charset="-128"/>
                <a:cs typeface="Times New Roman" pitchFamily="18" charset="0"/>
              </a:rPr>
              <a:t>学年 化学基礎 </a:t>
            </a:r>
            <a:r>
              <a:rPr kumimoji="1" lang="en-US" altLang="ja-JP" dirty="0">
                <a:effectLst/>
                <a:latin typeface="Times New Roman" pitchFamily="18" charset="0"/>
                <a:ea typeface="HGPｺﾞｼｯｸE" pitchFamily="50" charset="-128"/>
                <a:cs typeface="Times New Roman" pitchFamily="18" charset="0"/>
              </a:rPr>
              <a:t> </a:t>
            </a:r>
            <a:r>
              <a:rPr kumimoji="1" lang="ja-JP" altLang="en-US" dirty="0">
                <a:effectLst/>
                <a:latin typeface="Times New Roman" pitchFamily="18" charset="0"/>
                <a:ea typeface="HGPｺﾞｼｯｸE" pitchFamily="50" charset="-128"/>
                <a:cs typeface="Times New Roman" pitchFamily="18" charset="0"/>
              </a:rPr>
              <a:t>授業資料 </a:t>
            </a:r>
            <a:r>
              <a:rPr kumimoji="1" lang="en-US" altLang="ja-JP" dirty="0" smtClean="0">
                <a:effectLst/>
                <a:latin typeface="Times New Roman" pitchFamily="18" charset="0"/>
                <a:ea typeface="HGPｺﾞｼｯｸE" pitchFamily="50" charset="-128"/>
                <a:cs typeface="Times New Roman" pitchFamily="18" charset="0"/>
              </a:rPr>
              <a:t>No.35</a:t>
            </a:r>
            <a:r>
              <a:rPr kumimoji="1" lang="ja-JP" altLang="en-US" dirty="0" smtClean="0">
                <a:effectLst/>
                <a:latin typeface="Times New Roman" pitchFamily="18" charset="0"/>
                <a:ea typeface="HGPｺﾞｼｯｸE" pitchFamily="50" charset="-128"/>
                <a:cs typeface="Times New Roman" pitchFamily="18" charset="0"/>
              </a:rPr>
              <a:t>  　≪　元素の周期表　≫</a:t>
            </a:r>
            <a:endParaRPr kumimoji="1" lang="ja-JP" altLang="en-US" dirty="0">
              <a:effectLst/>
              <a:latin typeface="Times New Roman" pitchFamily="18" charset="0"/>
              <a:ea typeface="HGPｺﾞｼｯｸE" pitchFamily="50" charset="-128"/>
              <a:cs typeface="Times New Roman" pitchFamily="18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07504" y="412123"/>
            <a:ext cx="6931769" cy="348813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kumimoji="1" lang="ja-JP" altLang="en-US" sz="1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ja-JP" altLang="en-US" sz="1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教科書 </a:t>
            </a:r>
            <a:r>
              <a:rPr kumimoji="1" lang="en-US" altLang="ja-JP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kumimoji="1" lang="ja-JP" altLang="en-US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５０、５１</a:t>
            </a:r>
            <a:r>
              <a:rPr kumimoji="1" lang="en-US" altLang="ja-JP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ja-JP" altLang="en-US" sz="1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（Ｂ．元素の周期表、典型元素と遷移元素、金属元素と非金属元素）</a:t>
            </a:r>
            <a:endParaRPr kumimoji="1" lang="ja-JP" altLang="en-US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2411759" y="799579"/>
            <a:ext cx="4752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u="sng" dirty="0"/>
              <a:t>２年（　）組（　　）席　名前（　　　　　　　　　　　　）</a:t>
            </a:r>
            <a:endParaRPr lang="ja-JP" altLang="en-US" u="sng" dirty="0"/>
          </a:p>
        </p:txBody>
      </p:sp>
      <p:sp>
        <p:nvSpPr>
          <p:cNvPr id="3" name="正方形/長方形 2"/>
          <p:cNvSpPr/>
          <p:nvPr/>
        </p:nvSpPr>
        <p:spPr>
          <a:xfrm>
            <a:off x="65942" y="40417"/>
            <a:ext cx="7098346" cy="1114773"/>
          </a:xfrm>
          <a:prstGeom prst="rect">
            <a:avLst/>
          </a:prstGeom>
          <a:ln w="57150"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23526" y="1585667"/>
            <a:ext cx="6624738" cy="923330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①：電子配置の小テストを行う。</a:t>
            </a:r>
            <a:endParaRPr lang="en-US" altLang="ja-JP" dirty="0" smtClean="0"/>
          </a:p>
          <a:p>
            <a:r>
              <a:rPr kumimoji="1" lang="ja-JP" altLang="en-US" dirty="0" smtClean="0"/>
              <a:t>②</a:t>
            </a:r>
            <a:r>
              <a:rPr lang="ja-JP" altLang="en-US" dirty="0">
                <a:sym typeface="Wingdings" panose="05000000000000000000" pitchFamily="2" charset="2"/>
              </a:rPr>
              <a:t>：元素の性質は原子番号とともに周期的に変化することを知る。</a:t>
            </a:r>
            <a:endParaRPr lang="en-US" altLang="ja-JP" dirty="0">
              <a:sym typeface="Wingdings" panose="05000000000000000000" pitchFamily="2" charset="2"/>
            </a:endParaRPr>
          </a:p>
          <a:p>
            <a:r>
              <a:rPr lang="ja-JP" altLang="en-US" dirty="0" smtClean="0"/>
              <a:t>③：周期表における元素の分類方法を確認する。</a:t>
            </a:r>
            <a:endParaRPr lang="en-US" altLang="ja-JP" dirty="0"/>
          </a:p>
        </p:txBody>
      </p:sp>
      <p:sp>
        <p:nvSpPr>
          <p:cNvPr id="26" name="正方形/長方形 25"/>
          <p:cNvSpPr/>
          <p:nvPr/>
        </p:nvSpPr>
        <p:spPr>
          <a:xfrm>
            <a:off x="50012" y="1196752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i="1" dirty="0"/>
              <a:t>■今日の流れ</a:t>
            </a:r>
            <a:endParaRPr lang="en-US" altLang="ja-JP" i="1" dirty="0"/>
          </a:p>
        </p:txBody>
      </p:sp>
      <p:sp>
        <p:nvSpPr>
          <p:cNvPr id="29" name="正方形/長方形 28"/>
          <p:cNvSpPr/>
          <p:nvPr/>
        </p:nvSpPr>
        <p:spPr>
          <a:xfrm>
            <a:off x="35496" y="2592200"/>
            <a:ext cx="27174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i="1" u="sng" dirty="0" smtClean="0"/>
              <a:t>■ 元素の周期表について</a:t>
            </a:r>
            <a:endParaRPr lang="en-US" altLang="ja-JP" i="1" u="sng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07504" y="2866584"/>
            <a:ext cx="8791837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u="sng" dirty="0" smtClean="0"/>
              <a:t>※</a:t>
            </a:r>
            <a:r>
              <a:rPr kumimoji="1" lang="ja-JP" altLang="en-US" u="sng" dirty="0" smtClean="0"/>
              <a:t>元素の性質は、　　　　　　　　　　　　　　　　　　　　　　　　　　　　　　　　　　　　　　　　　。</a:t>
            </a:r>
            <a:endParaRPr kumimoji="1" lang="en-US" altLang="ja-JP" u="sng" dirty="0" smtClean="0"/>
          </a:p>
          <a:p>
            <a:pPr>
              <a:lnSpc>
                <a:spcPct val="150000"/>
              </a:lnSpc>
            </a:pPr>
            <a:r>
              <a:rPr lang="ja-JP" altLang="en-US" u="sng" dirty="0" smtClean="0"/>
              <a:t>⇒　　　　　　　　　　　　　　　という。</a:t>
            </a:r>
            <a:endParaRPr kumimoji="1" lang="ja-JP" altLang="en-US" u="sng" dirty="0"/>
          </a:p>
        </p:txBody>
      </p:sp>
      <p:pic>
        <p:nvPicPr>
          <p:cNvPr id="1026" name="Picture 2" descr="p51-i1.ai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27" y="3703383"/>
            <a:ext cx="8380225" cy="3666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正方形/長方形 6"/>
          <p:cNvSpPr/>
          <p:nvPr/>
        </p:nvSpPr>
        <p:spPr>
          <a:xfrm>
            <a:off x="2915816" y="4608424"/>
            <a:ext cx="699299" cy="360040"/>
          </a:xfrm>
          <a:prstGeom prst="rect">
            <a:avLst/>
          </a:prstGeom>
          <a:solidFill>
            <a:schemeClr val="bg1"/>
          </a:solidFill>
          <a:ln w="57150"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633320" y="5017532"/>
            <a:ext cx="1816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u="sng" dirty="0"/>
              <a:t>Ａ．</a:t>
            </a:r>
            <a:r>
              <a:rPr kumimoji="1" lang="ja-JP" altLang="en-US" u="sng" dirty="0" smtClean="0"/>
              <a:t>　　　　　　　　　</a:t>
            </a:r>
            <a:endParaRPr kumimoji="1" lang="ja-JP" altLang="en-US" u="sng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277390" y="4702204"/>
            <a:ext cx="151355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ja-JP" altLang="en-US" sz="1400" u="sng" dirty="0" smtClean="0"/>
              <a:t>Ｃ．</a:t>
            </a:r>
            <a:r>
              <a:rPr kumimoji="1" lang="ja-JP" altLang="en-US" u="sng" dirty="0" smtClean="0"/>
              <a:t>　　　　　　　</a:t>
            </a:r>
            <a:endParaRPr kumimoji="1" lang="en-US" altLang="ja-JP" u="sng" dirty="0" smtClean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844120" y="4248384"/>
            <a:ext cx="194682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1400" dirty="0" smtClean="0"/>
              <a:t>Ｂ．</a:t>
            </a:r>
            <a:r>
              <a:rPr kumimoji="1" lang="ja-JP" altLang="en-US" dirty="0" smtClean="0"/>
              <a:t>　　　　　　　</a:t>
            </a:r>
            <a:endParaRPr kumimoji="1" lang="en-US" altLang="ja-JP" dirty="0" smtClean="0"/>
          </a:p>
        </p:txBody>
      </p:sp>
      <p:sp>
        <p:nvSpPr>
          <p:cNvPr id="2" name="正方形/長方形 1"/>
          <p:cNvSpPr/>
          <p:nvPr/>
        </p:nvSpPr>
        <p:spPr>
          <a:xfrm>
            <a:off x="7164288" y="6768664"/>
            <a:ext cx="1296144" cy="171400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074" name="Picture 2" descr="「メンデレーエフ」の画像検索結果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034" y="13648"/>
            <a:ext cx="1894268" cy="193798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正方形/長方形 8"/>
          <p:cNvSpPr/>
          <p:nvPr/>
        </p:nvSpPr>
        <p:spPr>
          <a:xfrm>
            <a:off x="7249450" y="1906952"/>
            <a:ext cx="18764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/>
              <a:t>ドミトリ・イヴァーノヴィチ</a:t>
            </a:r>
            <a:r>
              <a:rPr lang="ja-JP" altLang="en-US" sz="1200" dirty="0" smtClean="0"/>
              <a:t>・</a:t>
            </a:r>
            <a:endParaRPr lang="en-US" altLang="ja-JP" sz="1200" dirty="0" smtClean="0"/>
          </a:p>
          <a:p>
            <a:r>
              <a:rPr lang="ja-JP" altLang="en-US" sz="1200" dirty="0" smtClean="0"/>
              <a:t>メンデレーエフ</a:t>
            </a:r>
            <a:endParaRPr lang="ja-JP" altLang="en-US" sz="1200" dirty="0"/>
          </a:p>
        </p:txBody>
      </p:sp>
      <p:sp>
        <p:nvSpPr>
          <p:cNvPr id="10" name="正方形/長方形 9"/>
          <p:cNvSpPr/>
          <p:nvPr/>
        </p:nvSpPr>
        <p:spPr>
          <a:xfrm>
            <a:off x="7267360" y="2304168"/>
            <a:ext cx="16287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400" dirty="0" smtClean="0"/>
              <a:t>（</a:t>
            </a:r>
            <a:r>
              <a:rPr lang="en-US" altLang="ja-JP" sz="1400" dirty="0" smtClean="0"/>
              <a:t>1834</a:t>
            </a:r>
            <a:r>
              <a:rPr lang="ja-JP" altLang="en-US" sz="1400" dirty="0" smtClean="0"/>
              <a:t>年 </a:t>
            </a:r>
            <a:r>
              <a:rPr lang="en-US" altLang="ja-JP" sz="1400" dirty="0"/>
              <a:t>-1907</a:t>
            </a:r>
            <a:r>
              <a:rPr lang="ja-JP" altLang="en-US" sz="1400" dirty="0" smtClean="0"/>
              <a:t>年）</a:t>
            </a:r>
            <a:endParaRPr lang="ja-JP" altLang="en-US" sz="1400" dirty="0"/>
          </a:p>
        </p:txBody>
      </p:sp>
      <p:sp>
        <p:nvSpPr>
          <p:cNvPr id="11" name="正方形/長方形 10"/>
          <p:cNvSpPr/>
          <p:nvPr/>
        </p:nvSpPr>
        <p:spPr>
          <a:xfrm>
            <a:off x="7712746" y="2528316"/>
            <a:ext cx="13821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400" dirty="0"/>
              <a:t>ロシアの化学者</a:t>
            </a:r>
          </a:p>
        </p:txBody>
      </p:sp>
      <p:sp>
        <p:nvSpPr>
          <p:cNvPr id="24" name="下矢印 23"/>
          <p:cNvSpPr/>
          <p:nvPr/>
        </p:nvSpPr>
        <p:spPr>
          <a:xfrm>
            <a:off x="3491880" y="5157224"/>
            <a:ext cx="216024" cy="288000"/>
          </a:xfrm>
          <a:prstGeom prst="downArrow">
            <a:avLst/>
          </a:prstGeom>
          <a:solidFill>
            <a:schemeClr val="tx1"/>
          </a:solidFill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/>
        </p:nvSpPr>
        <p:spPr>
          <a:xfrm>
            <a:off x="3361544" y="5125121"/>
            <a:ext cx="288000" cy="45719"/>
          </a:xfrm>
          <a:prstGeom prst="rect">
            <a:avLst/>
          </a:prstGeom>
          <a:solidFill>
            <a:schemeClr val="tx1"/>
          </a:solidFill>
          <a:ln w="571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下矢印 27"/>
          <p:cNvSpPr/>
          <p:nvPr/>
        </p:nvSpPr>
        <p:spPr>
          <a:xfrm rot="16200000" flipV="1">
            <a:off x="2447621" y="3033100"/>
            <a:ext cx="216024" cy="2592000"/>
          </a:xfrm>
          <a:prstGeom prst="downArrow">
            <a:avLst/>
          </a:prstGeom>
          <a:solidFill>
            <a:schemeClr val="tx1"/>
          </a:solidFill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/>
          <p:cNvSpPr/>
          <p:nvPr/>
        </p:nvSpPr>
        <p:spPr>
          <a:xfrm>
            <a:off x="5845888" y="4293096"/>
            <a:ext cx="900000" cy="45719"/>
          </a:xfrm>
          <a:prstGeom prst="rect">
            <a:avLst/>
          </a:prstGeom>
          <a:solidFill>
            <a:schemeClr val="tx1"/>
          </a:solidFill>
          <a:ln w="571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878930" y="4644425"/>
            <a:ext cx="191201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 smtClean="0"/>
              <a:t>※</a:t>
            </a:r>
            <a:r>
              <a:rPr kumimoji="1" lang="ja-JP" altLang="en-US" sz="1600" b="1" dirty="0" smtClean="0"/>
              <a:t>それ以外は、</a:t>
            </a:r>
            <a:endParaRPr kumimoji="1" lang="en-US" altLang="ja-JP" sz="1600" b="1" dirty="0" smtClean="0"/>
          </a:p>
          <a:p>
            <a:r>
              <a:rPr lang="ja-JP" altLang="en-US" sz="1600" b="1" dirty="0" smtClean="0"/>
              <a:t>　金属元素である。</a:t>
            </a:r>
            <a:endParaRPr kumimoji="1" lang="ja-JP" altLang="en-US" sz="1600" b="1" dirty="0"/>
          </a:p>
        </p:txBody>
      </p:sp>
      <p:cxnSp>
        <p:nvCxnSpPr>
          <p:cNvPr id="13" name="直線コネクタ 12"/>
          <p:cNvCxnSpPr/>
          <p:nvPr/>
        </p:nvCxnSpPr>
        <p:spPr>
          <a:xfrm>
            <a:off x="3933522" y="4567448"/>
            <a:ext cx="1773190" cy="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 flipV="1">
            <a:off x="5790946" y="4433050"/>
            <a:ext cx="2021414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/>
          <p:nvPr/>
        </p:nvCxnSpPr>
        <p:spPr>
          <a:xfrm flipV="1">
            <a:off x="7565272" y="6498048"/>
            <a:ext cx="720000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/>
          <p:nvPr/>
        </p:nvCxnSpPr>
        <p:spPr>
          <a:xfrm rot="5400000" flipV="1">
            <a:off x="7209127" y="5254946"/>
            <a:ext cx="2304000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/>
          <p:nvPr/>
        </p:nvCxnSpPr>
        <p:spPr>
          <a:xfrm flipV="1">
            <a:off x="846208" y="4536416"/>
            <a:ext cx="324000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/>
          <p:cNvCxnSpPr/>
          <p:nvPr/>
        </p:nvCxnSpPr>
        <p:spPr>
          <a:xfrm flipV="1">
            <a:off x="6732240" y="5733256"/>
            <a:ext cx="324000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/>
          <p:cNvCxnSpPr/>
          <p:nvPr/>
        </p:nvCxnSpPr>
        <p:spPr>
          <a:xfrm flipV="1">
            <a:off x="6300192" y="5345920"/>
            <a:ext cx="324000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/>
          <p:cNvCxnSpPr/>
          <p:nvPr/>
        </p:nvCxnSpPr>
        <p:spPr>
          <a:xfrm flipV="1">
            <a:off x="5868144" y="4968464"/>
            <a:ext cx="324000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/>
          <p:cNvCxnSpPr/>
          <p:nvPr/>
        </p:nvCxnSpPr>
        <p:spPr>
          <a:xfrm flipV="1">
            <a:off x="7123344" y="6120592"/>
            <a:ext cx="324000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/>
          <p:cNvCxnSpPr/>
          <p:nvPr/>
        </p:nvCxnSpPr>
        <p:spPr>
          <a:xfrm rot="5400000" flipV="1">
            <a:off x="1012568" y="4334016"/>
            <a:ext cx="432000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/>
          <p:cNvCxnSpPr/>
          <p:nvPr/>
        </p:nvCxnSpPr>
        <p:spPr>
          <a:xfrm rot="5400000" flipV="1">
            <a:off x="6012184" y="5157216"/>
            <a:ext cx="432000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/>
          <p:cNvCxnSpPr/>
          <p:nvPr/>
        </p:nvCxnSpPr>
        <p:spPr>
          <a:xfrm rot="5400000" flipV="1">
            <a:off x="6457880" y="5530904"/>
            <a:ext cx="432000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/>
          <p:cNvCxnSpPr/>
          <p:nvPr/>
        </p:nvCxnSpPr>
        <p:spPr>
          <a:xfrm rot="5400000" flipV="1">
            <a:off x="6862632" y="5931840"/>
            <a:ext cx="432000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/>
          <p:cNvCxnSpPr/>
          <p:nvPr/>
        </p:nvCxnSpPr>
        <p:spPr>
          <a:xfrm rot="5400000" flipV="1">
            <a:off x="7263616" y="6309344"/>
            <a:ext cx="432000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下矢印 21"/>
          <p:cNvSpPr/>
          <p:nvPr/>
        </p:nvSpPr>
        <p:spPr>
          <a:xfrm flipV="1">
            <a:off x="7596336" y="6466984"/>
            <a:ext cx="216024" cy="504000"/>
          </a:xfrm>
          <a:prstGeom prst="downArrow">
            <a:avLst/>
          </a:prstGeom>
          <a:solidFill>
            <a:schemeClr val="tx1"/>
          </a:solidFill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下矢印 22"/>
          <p:cNvSpPr/>
          <p:nvPr/>
        </p:nvSpPr>
        <p:spPr>
          <a:xfrm flipV="1">
            <a:off x="8028384" y="6466984"/>
            <a:ext cx="216024" cy="504000"/>
          </a:xfrm>
          <a:prstGeom prst="downArrow">
            <a:avLst/>
          </a:prstGeom>
          <a:solidFill>
            <a:schemeClr val="tx1"/>
          </a:solidFill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下矢印 29"/>
          <p:cNvSpPr/>
          <p:nvPr/>
        </p:nvSpPr>
        <p:spPr>
          <a:xfrm>
            <a:off x="6588224" y="4293096"/>
            <a:ext cx="216024" cy="288000"/>
          </a:xfrm>
          <a:prstGeom prst="downArrow">
            <a:avLst/>
          </a:prstGeom>
          <a:solidFill>
            <a:schemeClr val="tx1"/>
          </a:solidFill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5" name="直線コネクタ 44"/>
          <p:cNvCxnSpPr/>
          <p:nvPr/>
        </p:nvCxnSpPr>
        <p:spPr>
          <a:xfrm rot="16200000" flipV="1">
            <a:off x="7695072" y="4243120"/>
            <a:ext cx="324000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/>
          <p:cNvCxnSpPr/>
          <p:nvPr/>
        </p:nvCxnSpPr>
        <p:spPr>
          <a:xfrm flipV="1">
            <a:off x="7975000" y="4090720"/>
            <a:ext cx="324000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コネクタ 46"/>
          <p:cNvCxnSpPr/>
          <p:nvPr/>
        </p:nvCxnSpPr>
        <p:spPr>
          <a:xfrm rot="5400000" flipV="1">
            <a:off x="5566488" y="4725120"/>
            <a:ext cx="432000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/>
          <p:cNvCxnSpPr/>
          <p:nvPr/>
        </p:nvCxnSpPr>
        <p:spPr>
          <a:xfrm rot="5400000" flipV="1">
            <a:off x="539576" y="4334016"/>
            <a:ext cx="432000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コネクタ 48"/>
          <p:cNvCxnSpPr/>
          <p:nvPr/>
        </p:nvCxnSpPr>
        <p:spPr>
          <a:xfrm flipV="1">
            <a:off x="846208" y="4104368"/>
            <a:ext cx="324000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774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直線コネクタ 42"/>
          <p:cNvCxnSpPr/>
          <p:nvPr/>
        </p:nvCxnSpPr>
        <p:spPr>
          <a:xfrm>
            <a:off x="-13343" y="6854320"/>
            <a:ext cx="9180000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46688"/>
            <a:ext cx="7461504" cy="6135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下矢印 4"/>
          <p:cNvSpPr/>
          <p:nvPr/>
        </p:nvSpPr>
        <p:spPr>
          <a:xfrm flipV="1">
            <a:off x="899592" y="44624"/>
            <a:ext cx="216024" cy="504000"/>
          </a:xfrm>
          <a:prstGeom prst="downArrow">
            <a:avLst/>
          </a:prstGeom>
          <a:solidFill>
            <a:schemeClr val="tx1"/>
          </a:solidFill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7331477" y="521384"/>
            <a:ext cx="864000" cy="45719"/>
          </a:xfrm>
          <a:prstGeom prst="rect">
            <a:avLst/>
          </a:prstGeom>
          <a:solidFill>
            <a:schemeClr val="tx1"/>
          </a:solidFill>
          <a:ln w="571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 rot="5400000">
            <a:off x="5305236" y="404220"/>
            <a:ext cx="216000" cy="45719"/>
          </a:xfrm>
          <a:prstGeom prst="rect">
            <a:avLst/>
          </a:prstGeom>
          <a:solidFill>
            <a:schemeClr val="tx1"/>
          </a:solidFill>
          <a:ln w="571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5390803" y="286937"/>
            <a:ext cx="2340000" cy="45719"/>
          </a:xfrm>
          <a:prstGeom prst="rect">
            <a:avLst/>
          </a:prstGeom>
          <a:solidFill>
            <a:schemeClr val="tx1"/>
          </a:solidFill>
          <a:ln w="571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下矢印 8"/>
          <p:cNvSpPr/>
          <p:nvPr/>
        </p:nvSpPr>
        <p:spPr>
          <a:xfrm flipV="1">
            <a:off x="1304344" y="44624"/>
            <a:ext cx="216024" cy="288000"/>
          </a:xfrm>
          <a:prstGeom prst="downArrow">
            <a:avLst/>
          </a:prstGeom>
          <a:solidFill>
            <a:schemeClr val="tx1"/>
          </a:solidFill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8090867" y="10716"/>
            <a:ext cx="119683" cy="504000"/>
          </a:xfrm>
          <a:prstGeom prst="rect">
            <a:avLst/>
          </a:prstGeom>
          <a:solidFill>
            <a:schemeClr val="tx1"/>
          </a:solidFill>
          <a:ln w="57150"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975440" y="521384"/>
            <a:ext cx="648000" cy="45719"/>
          </a:xfrm>
          <a:prstGeom prst="rect">
            <a:avLst/>
          </a:prstGeom>
          <a:solidFill>
            <a:schemeClr val="tx1"/>
          </a:solidFill>
          <a:ln w="571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 rot="5400000">
            <a:off x="3377157" y="404220"/>
            <a:ext cx="216000" cy="45719"/>
          </a:xfrm>
          <a:prstGeom prst="rect">
            <a:avLst/>
          </a:prstGeom>
          <a:solidFill>
            <a:schemeClr val="tx1"/>
          </a:solidFill>
          <a:ln w="571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1382738" y="286937"/>
            <a:ext cx="2124000" cy="45719"/>
          </a:xfrm>
          <a:prstGeom prst="rect">
            <a:avLst/>
          </a:prstGeom>
          <a:solidFill>
            <a:schemeClr val="tx1"/>
          </a:solidFill>
          <a:ln w="571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7658819" y="1191"/>
            <a:ext cx="119683" cy="360000"/>
          </a:xfrm>
          <a:prstGeom prst="rect">
            <a:avLst/>
          </a:prstGeom>
          <a:solidFill>
            <a:schemeClr val="tx1"/>
          </a:solidFill>
          <a:ln w="57150"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2742109" y="646688"/>
            <a:ext cx="1748358" cy="6068437"/>
          </a:xfrm>
          <a:prstGeom prst="rect">
            <a:avLst/>
          </a:prstGeom>
          <a:ln w="57150"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6336384" y="646688"/>
            <a:ext cx="1692000" cy="6068437"/>
          </a:xfrm>
          <a:prstGeom prst="rect">
            <a:avLst/>
          </a:prstGeom>
          <a:ln w="57150"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>
            <a:off x="909117" y="646688"/>
            <a:ext cx="1748358" cy="6068437"/>
          </a:xfrm>
          <a:prstGeom prst="rect">
            <a:avLst/>
          </a:prstGeom>
          <a:ln w="57150"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/>
        </p:nvSpPr>
        <p:spPr>
          <a:xfrm>
            <a:off x="4551834" y="646688"/>
            <a:ext cx="1692000" cy="6068437"/>
          </a:xfrm>
          <a:prstGeom prst="rect">
            <a:avLst/>
          </a:prstGeom>
          <a:ln w="57150"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615433" y="723760"/>
            <a:ext cx="873621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/>
              <a:t>　　　　　　</a:t>
            </a:r>
            <a:endParaRPr kumimoji="1" lang="ja-JP" altLang="en-US" sz="16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815233" y="4634846"/>
            <a:ext cx="914350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/>
              <a:t>　　　　　　</a:t>
            </a:r>
            <a:endParaRPr kumimoji="1" lang="ja-JP" altLang="en-US" sz="16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800375" y="2683663"/>
            <a:ext cx="1123553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/>
              <a:t>　　　　　　</a:t>
            </a:r>
            <a:endParaRPr kumimoji="1" lang="ja-JP" altLang="en-US" sz="16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6415633" y="2743233"/>
            <a:ext cx="873621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/>
              <a:t>　　　　　　</a:t>
            </a:r>
            <a:endParaRPr kumimoji="1" lang="ja-JP" altLang="en-US" sz="160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971600" y="735255"/>
            <a:ext cx="1002197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1600" dirty="0" smtClean="0"/>
              <a:t>　　　　　　</a:t>
            </a:r>
            <a:endParaRPr kumimoji="1" lang="ja-JP" altLang="en-US" sz="1600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2800375" y="729922"/>
            <a:ext cx="873621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/>
              <a:t>　　　　　　</a:t>
            </a:r>
            <a:endParaRPr kumimoji="1" lang="ja-JP" altLang="en-US" sz="1600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6415633" y="731246"/>
            <a:ext cx="873621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/>
              <a:t>　　　　　　</a:t>
            </a:r>
            <a:endParaRPr kumimoji="1" lang="ja-JP" altLang="en-US" sz="1600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4615433" y="4940294"/>
            <a:ext cx="758819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/>
              <a:t>　　　　　　</a:t>
            </a:r>
            <a:endParaRPr kumimoji="1" lang="ja-JP" altLang="en-US" sz="1600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4601785" y="2924944"/>
            <a:ext cx="772467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/>
              <a:t>　　　　　　</a:t>
            </a:r>
            <a:endParaRPr kumimoji="1" lang="ja-JP" altLang="en-US" sz="1600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971600" y="2688996"/>
            <a:ext cx="1063158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/>
              <a:t>　　　　　　</a:t>
            </a:r>
            <a:endParaRPr kumimoji="1" lang="ja-JP" altLang="en-US" sz="1600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6406108" y="4766088"/>
            <a:ext cx="914350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/>
              <a:t>　　　　　　</a:t>
            </a:r>
            <a:endParaRPr kumimoji="1" lang="ja-JP" altLang="en-US" sz="1600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971600" y="4719334"/>
            <a:ext cx="914350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/>
              <a:t>　　　　　　</a:t>
            </a:r>
            <a:endParaRPr kumimoji="1" lang="ja-JP" altLang="en-US" sz="1600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3863533" y="1609636"/>
            <a:ext cx="492443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600" dirty="0" smtClean="0"/>
              <a:t>元素記号</a:t>
            </a:r>
            <a:endParaRPr lang="en-US" altLang="ja-JP" sz="1100" dirty="0"/>
          </a:p>
          <a:p>
            <a:endParaRPr kumimoji="1" lang="en-US" altLang="ja-JP" sz="1100" dirty="0" smtClean="0"/>
          </a:p>
          <a:p>
            <a:endParaRPr kumimoji="1" lang="ja-JP" altLang="en-US" sz="1100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5663733" y="1609636"/>
            <a:ext cx="492443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600" dirty="0" smtClean="0"/>
              <a:t>元素記号</a:t>
            </a:r>
            <a:endParaRPr lang="en-US" altLang="ja-JP" sz="1100" dirty="0"/>
          </a:p>
          <a:p>
            <a:endParaRPr kumimoji="1" lang="en-US" altLang="ja-JP" sz="1100" dirty="0" smtClean="0"/>
          </a:p>
          <a:p>
            <a:endParaRPr kumimoji="1" lang="ja-JP" altLang="en-US" sz="1100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6455821" y="1609636"/>
            <a:ext cx="492443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600" dirty="0" smtClean="0"/>
              <a:t>元素記号</a:t>
            </a:r>
            <a:endParaRPr lang="en-US" altLang="ja-JP" sz="1100" dirty="0"/>
          </a:p>
          <a:p>
            <a:endParaRPr kumimoji="1" lang="en-US" altLang="ja-JP" sz="1100" dirty="0" smtClean="0"/>
          </a:p>
          <a:p>
            <a:endParaRPr kumimoji="1" lang="ja-JP" altLang="en-US" sz="1100" dirty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3863533" y="5445224"/>
            <a:ext cx="492443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600" dirty="0" smtClean="0"/>
              <a:t>元素記号</a:t>
            </a:r>
            <a:endParaRPr lang="en-US" altLang="ja-JP" sz="1100" dirty="0"/>
          </a:p>
          <a:p>
            <a:endParaRPr kumimoji="1" lang="en-US" altLang="ja-JP" sz="1100" dirty="0" smtClean="0"/>
          </a:p>
          <a:p>
            <a:endParaRPr kumimoji="1" lang="ja-JP" altLang="en-US" sz="1100" dirty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1979712" y="1609636"/>
            <a:ext cx="492443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600" dirty="0" smtClean="0"/>
              <a:t>元素記号</a:t>
            </a:r>
            <a:endParaRPr lang="en-US" altLang="ja-JP" sz="1100" dirty="0"/>
          </a:p>
          <a:p>
            <a:endParaRPr kumimoji="1" lang="en-US" altLang="ja-JP" sz="1100" dirty="0" smtClean="0"/>
          </a:p>
          <a:p>
            <a:endParaRPr kumimoji="1" lang="ja-JP" altLang="en-US" sz="1100" dirty="0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4644008" y="3553852"/>
            <a:ext cx="492443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600" dirty="0" smtClean="0"/>
              <a:t>元素記号</a:t>
            </a:r>
            <a:endParaRPr lang="en-US" altLang="ja-JP" sz="1100" dirty="0"/>
          </a:p>
          <a:p>
            <a:endParaRPr kumimoji="1" lang="en-US" altLang="ja-JP" sz="1100" dirty="0" smtClean="0"/>
          </a:p>
          <a:p>
            <a:endParaRPr kumimoji="1" lang="ja-JP" altLang="en-US" sz="1100" dirty="0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6455821" y="3553852"/>
            <a:ext cx="492443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600" dirty="0" smtClean="0"/>
              <a:t>元素記号</a:t>
            </a:r>
            <a:endParaRPr lang="en-US" altLang="ja-JP" sz="1100" dirty="0"/>
          </a:p>
          <a:p>
            <a:endParaRPr kumimoji="1" lang="en-US" altLang="ja-JP" sz="1100" dirty="0" smtClean="0"/>
          </a:p>
          <a:p>
            <a:endParaRPr kumimoji="1" lang="ja-JP" altLang="en-US" sz="1100" dirty="0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2034758" y="5445224"/>
            <a:ext cx="492443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600" dirty="0" smtClean="0"/>
              <a:t>元素記号</a:t>
            </a:r>
            <a:endParaRPr lang="en-US" altLang="ja-JP" sz="1100" dirty="0"/>
          </a:p>
          <a:p>
            <a:endParaRPr kumimoji="1" lang="en-US" altLang="ja-JP" sz="1100" dirty="0" smtClean="0"/>
          </a:p>
          <a:p>
            <a:endParaRPr kumimoji="1" lang="ja-JP" altLang="en-US" sz="1100" dirty="0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2843808" y="3625860"/>
            <a:ext cx="492443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600" dirty="0" smtClean="0"/>
              <a:t>元素記号</a:t>
            </a:r>
            <a:endParaRPr lang="en-US" altLang="ja-JP" sz="1100" dirty="0"/>
          </a:p>
          <a:p>
            <a:endParaRPr kumimoji="1" lang="en-US" altLang="ja-JP" sz="1100" dirty="0" smtClean="0"/>
          </a:p>
          <a:p>
            <a:endParaRPr kumimoji="1" lang="ja-JP" altLang="en-US" sz="1100" dirty="0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1015033" y="3625860"/>
            <a:ext cx="492443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600" dirty="0" smtClean="0"/>
              <a:t>元素記号</a:t>
            </a:r>
            <a:endParaRPr lang="en-US" altLang="ja-JP" sz="1100" dirty="0"/>
          </a:p>
          <a:p>
            <a:endParaRPr kumimoji="1" lang="en-US" altLang="ja-JP" sz="1100" dirty="0" smtClean="0"/>
          </a:p>
          <a:p>
            <a:endParaRPr kumimoji="1" lang="ja-JP" altLang="en-US" sz="1100" dirty="0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6455821" y="5714092"/>
            <a:ext cx="492443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600" dirty="0" smtClean="0"/>
              <a:t>元素記号</a:t>
            </a:r>
            <a:endParaRPr lang="en-US" altLang="ja-JP" sz="1100" dirty="0"/>
          </a:p>
          <a:p>
            <a:endParaRPr kumimoji="1" lang="en-US" altLang="ja-JP" sz="1100" dirty="0" smtClean="0"/>
          </a:p>
          <a:p>
            <a:endParaRPr kumimoji="1" lang="ja-JP" altLang="en-US" sz="1100" dirty="0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4655621" y="6093296"/>
            <a:ext cx="492443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600" dirty="0" smtClean="0"/>
              <a:t>元素記号</a:t>
            </a:r>
            <a:endParaRPr lang="en-US" altLang="ja-JP" sz="1100" dirty="0"/>
          </a:p>
          <a:p>
            <a:endParaRPr kumimoji="1" lang="en-US" altLang="ja-JP" sz="1100" dirty="0" smtClean="0"/>
          </a:p>
          <a:p>
            <a:endParaRPr kumimoji="1" lang="ja-JP" altLang="en-US" sz="1100" dirty="0"/>
          </a:p>
        </p:txBody>
      </p:sp>
      <p:sp>
        <p:nvSpPr>
          <p:cNvPr id="17" name="正方形/長方形 16"/>
          <p:cNvSpPr/>
          <p:nvPr/>
        </p:nvSpPr>
        <p:spPr>
          <a:xfrm>
            <a:off x="8096200" y="646688"/>
            <a:ext cx="364232" cy="6068437"/>
          </a:xfrm>
          <a:prstGeom prst="rect">
            <a:avLst/>
          </a:prstGeom>
          <a:solidFill>
            <a:schemeClr val="bg1"/>
          </a:solidFill>
          <a:ln w="57150"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6" name="直線コネクタ 45"/>
          <p:cNvCxnSpPr/>
          <p:nvPr/>
        </p:nvCxnSpPr>
        <p:spPr>
          <a:xfrm>
            <a:off x="2843808" y="4581128"/>
            <a:ext cx="1555601" cy="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/>
          <p:cNvCxnSpPr/>
          <p:nvPr/>
        </p:nvCxnSpPr>
        <p:spPr>
          <a:xfrm>
            <a:off x="4610100" y="4912593"/>
            <a:ext cx="1555601" cy="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コネクタ 48"/>
          <p:cNvCxnSpPr/>
          <p:nvPr/>
        </p:nvCxnSpPr>
        <p:spPr>
          <a:xfrm>
            <a:off x="6415633" y="4725144"/>
            <a:ext cx="1555601" cy="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コネクタ 49"/>
          <p:cNvCxnSpPr/>
          <p:nvPr/>
        </p:nvCxnSpPr>
        <p:spPr>
          <a:xfrm>
            <a:off x="1000175" y="4437112"/>
            <a:ext cx="1555601" cy="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/>
          <p:cNvCxnSpPr/>
          <p:nvPr/>
        </p:nvCxnSpPr>
        <p:spPr>
          <a:xfrm>
            <a:off x="1000175" y="2636912"/>
            <a:ext cx="1555601" cy="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コネクタ 51"/>
          <p:cNvCxnSpPr/>
          <p:nvPr/>
        </p:nvCxnSpPr>
        <p:spPr>
          <a:xfrm>
            <a:off x="2843808" y="2636912"/>
            <a:ext cx="1555601" cy="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52"/>
          <p:cNvCxnSpPr/>
          <p:nvPr/>
        </p:nvCxnSpPr>
        <p:spPr>
          <a:xfrm>
            <a:off x="4610100" y="2852936"/>
            <a:ext cx="1555601" cy="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53"/>
          <p:cNvCxnSpPr/>
          <p:nvPr/>
        </p:nvCxnSpPr>
        <p:spPr>
          <a:xfrm>
            <a:off x="6415633" y="2708920"/>
            <a:ext cx="1555601" cy="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628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直線コネクタ 42"/>
          <p:cNvCxnSpPr/>
          <p:nvPr/>
        </p:nvCxnSpPr>
        <p:spPr>
          <a:xfrm>
            <a:off x="-13343" y="22143"/>
            <a:ext cx="9180000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正方形/長方形 11"/>
          <p:cNvSpPr/>
          <p:nvPr/>
        </p:nvSpPr>
        <p:spPr>
          <a:xfrm>
            <a:off x="50012" y="116632"/>
            <a:ext cx="7697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smtClean="0"/>
              <a:t>【NOTE】</a:t>
            </a:r>
            <a:endParaRPr lang="en-US" altLang="ja-JP" sz="1400" dirty="0"/>
          </a:p>
        </p:txBody>
      </p:sp>
      <p:sp>
        <p:nvSpPr>
          <p:cNvPr id="13" name="正方形/長方形 12"/>
          <p:cNvSpPr/>
          <p:nvPr/>
        </p:nvSpPr>
        <p:spPr>
          <a:xfrm>
            <a:off x="35496" y="404664"/>
            <a:ext cx="91502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 smtClean="0"/>
              <a:t>（</a:t>
            </a:r>
            <a:r>
              <a:rPr lang="ja-JP" altLang="en-US" sz="1200" dirty="0" smtClean="0"/>
              <a:t>１．</a:t>
            </a:r>
            <a:r>
              <a:rPr lang="ja-JP" altLang="en-US" dirty="0" smtClean="0"/>
              <a:t>　　　　　　　）：元素の周期律に基づいて、性質の類似した元素が同じ縦の列に並ぶように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　　　　　　　配列した表</a:t>
            </a:r>
            <a:endParaRPr lang="en-US" altLang="ja-JP" dirty="0" smtClean="0"/>
          </a:p>
        </p:txBody>
      </p:sp>
      <p:sp>
        <p:nvSpPr>
          <p:cNvPr id="14" name="正方形/長方形 13"/>
          <p:cNvSpPr/>
          <p:nvPr/>
        </p:nvSpPr>
        <p:spPr>
          <a:xfrm>
            <a:off x="4595144" y="1124744"/>
            <a:ext cx="39372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u="sng" dirty="0" smtClean="0"/>
              <a:t>（</a:t>
            </a:r>
            <a:r>
              <a:rPr lang="ja-JP" altLang="en-US" sz="1200" u="sng" dirty="0" smtClean="0"/>
              <a:t>３．</a:t>
            </a:r>
            <a:r>
              <a:rPr lang="ja-JP" altLang="en-US" u="sng" dirty="0" smtClean="0"/>
              <a:t>　　）：周期表の</a:t>
            </a:r>
            <a:r>
              <a:rPr lang="en-US" altLang="ja-JP" u="sng" dirty="0" smtClean="0"/>
              <a:t>『</a:t>
            </a:r>
            <a:r>
              <a:rPr lang="ja-JP" altLang="en-US" u="sng" dirty="0" smtClean="0"/>
              <a:t>　　　</a:t>
            </a:r>
            <a:r>
              <a:rPr lang="en-US" altLang="ja-JP" u="sng" dirty="0" smtClean="0"/>
              <a:t>』</a:t>
            </a:r>
            <a:r>
              <a:rPr lang="ja-JP" altLang="en-US" u="sng" dirty="0" smtClean="0"/>
              <a:t>の並びのこと</a:t>
            </a:r>
            <a:endParaRPr lang="en-US" altLang="ja-JP" u="sng" dirty="0" smtClean="0"/>
          </a:p>
        </p:txBody>
      </p:sp>
      <p:sp>
        <p:nvSpPr>
          <p:cNvPr id="15" name="正方形/長方形 14"/>
          <p:cNvSpPr/>
          <p:nvPr/>
        </p:nvSpPr>
        <p:spPr>
          <a:xfrm>
            <a:off x="212528" y="1134036"/>
            <a:ext cx="42450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u="sng" dirty="0" smtClean="0"/>
              <a:t>（</a:t>
            </a:r>
            <a:r>
              <a:rPr lang="ja-JP" altLang="en-US" sz="1200" u="sng" dirty="0" smtClean="0"/>
              <a:t>２．</a:t>
            </a:r>
            <a:r>
              <a:rPr lang="ja-JP" altLang="en-US" u="sng" dirty="0" smtClean="0"/>
              <a:t>　　　　）：周期表の</a:t>
            </a:r>
            <a:r>
              <a:rPr lang="en-US" altLang="ja-JP" u="sng" dirty="0" smtClean="0"/>
              <a:t>『</a:t>
            </a:r>
            <a:r>
              <a:rPr lang="ja-JP" altLang="en-US" u="sng" dirty="0" smtClean="0"/>
              <a:t>　　　</a:t>
            </a:r>
            <a:r>
              <a:rPr lang="en-US" altLang="ja-JP" u="sng" dirty="0" smtClean="0"/>
              <a:t>』</a:t>
            </a:r>
            <a:r>
              <a:rPr lang="ja-JP" altLang="en-US" u="sng" dirty="0" smtClean="0"/>
              <a:t>の並びのこと</a:t>
            </a:r>
            <a:endParaRPr lang="en-US" altLang="ja-JP" u="sng" dirty="0" smtClean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79512" y="1638092"/>
            <a:ext cx="4229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u="sng" dirty="0" smtClean="0"/>
              <a:t>※</a:t>
            </a:r>
            <a:r>
              <a:rPr kumimoji="1" lang="ja-JP" altLang="en-US" b="1" u="sng" dirty="0" smtClean="0"/>
              <a:t>同じ族に属する元素を同族元素と言う。</a:t>
            </a:r>
            <a:endParaRPr kumimoji="1" lang="ja-JP" altLang="en-US" b="1" u="sng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23528" y="2276872"/>
            <a:ext cx="7941598" cy="39395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u="sng" dirty="0" smtClean="0"/>
              <a:t>（</a:t>
            </a:r>
            <a:r>
              <a:rPr lang="ja-JP" altLang="en-US" sz="1200" u="sng" dirty="0"/>
              <a:t>４．</a:t>
            </a:r>
            <a:r>
              <a:rPr kumimoji="1" lang="ja-JP" altLang="en-US" u="sng" dirty="0" smtClean="0"/>
              <a:t>　　　　　　　　　　　　　）：水素Ｈ 以外の　</a:t>
            </a:r>
            <a:r>
              <a:rPr kumimoji="1" lang="en-US" altLang="ja-JP" b="1" u="sng" dirty="0" smtClean="0"/>
              <a:t>『</a:t>
            </a:r>
            <a:r>
              <a:rPr lang="ja-JP" altLang="en-US" b="1" u="sng" dirty="0" smtClean="0"/>
              <a:t> </a:t>
            </a:r>
            <a:r>
              <a:rPr lang="ja-JP" altLang="en-US" b="1" u="sng" dirty="0"/>
              <a:t>１</a:t>
            </a:r>
            <a:r>
              <a:rPr lang="ja-JP" altLang="en-US" b="1" u="sng" dirty="0" smtClean="0"/>
              <a:t>族 </a:t>
            </a:r>
            <a:r>
              <a:rPr kumimoji="1" lang="en-US" altLang="ja-JP" u="sng" dirty="0" smtClean="0"/>
              <a:t>』</a:t>
            </a:r>
            <a:r>
              <a:rPr kumimoji="1" lang="ja-JP" altLang="en-US" u="sng" dirty="0" smtClean="0"/>
              <a:t>　元素</a:t>
            </a:r>
            <a:endParaRPr kumimoji="1" lang="en-US" altLang="ja-JP" u="sng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kumimoji="1" lang="en-US" altLang="ja-JP" sz="800" dirty="0" smtClean="0"/>
          </a:p>
          <a:p>
            <a:r>
              <a:rPr lang="ja-JP" altLang="en-US" u="sng" dirty="0" smtClean="0"/>
              <a:t>（</a:t>
            </a:r>
            <a:r>
              <a:rPr lang="ja-JP" altLang="en-US" sz="1200" u="sng" dirty="0" smtClean="0"/>
              <a:t>５．</a:t>
            </a:r>
            <a:r>
              <a:rPr lang="ja-JP" altLang="en-US" u="sng" dirty="0" smtClean="0"/>
              <a:t>　　　　　　　　　　　　　）：ベリリウムＢｅ、マグネシウムＭｇ以外の </a:t>
            </a:r>
            <a:r>
              <a:rPr lang="en-US" altLang="ja-JP" b="1" u="sng" dirty="0" smtClean="0"/>
              <a:t>『 </a:t>
            </a:r>
            <a:r>
              <a:rPr lang="ja-JP" altLang="en-US" b="1" u="sng" dirty="0"/>
              <a:t>２</a:t>
            </a:r>
            <a:r>
              <a:rPr lang="ja-JP" altLang="en-US" b="1" u="sng" dirty="0" smtClean="0"/>
              <a:t>族 </a:t>
            </a:r>
            <a:r>
              <a:rPr lang="en-US" altLang="ja-JP" b="1" u="sng" dirty="0" smtClean="0"/>
              <a:t>』</a:t>
            </a:r>
            <a:r>
              <a:rPr lang="en-US" altLang="ja-JP" u="sng" dirty="0" smtClean="0"/>
              <a:t> </a:t>
            </a:r>
            <a:r>
              <a:rPr lang="ja-JP" altLang="en-US" u="sng" dirty="0" smtClean="0"/>
              <a:t>元素</a:t>
            </a:r>
            <a:endParaRPr lang="en-US" altLang="ja-JP" u="sng" dirty="0" smtClean="0"/>
          </a:p>
          <a:p>
            <a:endParaRPr kumimoji="1" lang="en-US" altLang="ja-JP" dirty="0" smtClean="0"/>
          </a:p>
          <a:p>
            <a:endParaRPr kumimoji="1" lang="en-US" altLang="ja-JP" dirty="0"/>
          </a:p>
          <a:p>
            <a:endParaRPr lang="en-US" altLang="ja-JP" dirty="0" smtClean="0"/>
          </a:p>
          <a:p>
            <a:endParaRPr kumimoji="1" lang="en-US" altLang="ja-JP" sz="800" dirty="0"/>
          </a:p>
          <a:p>
            <a:r>
              <a:rPr lang="ja-JP" altLang="en-US" u="sng" dirty="0" smtClean="0"/>
              <a:t>（</a:t>
            </a:r>
            <a:r>
              <a:rPr lang="ja-JP" altLang="en-US" sz="1200" u="sng" dirty="0" smtClean="0"/>
              <a:t>６．</a:t>
            </a:r>
            <a:r>
              <a:rPr lang="ja-JP" altLang="en-US" u="sng" dirty="0" smtClean="0"/>
              <a:t>　　　　　　　　　　　　　）：</a:t>
            </a:r>
            <a:r>
              <a:rPr lang="en-US" altLang="ja-JP" b="1" u="sng" dirty="0" smtClean="0"/>
              <a:t>『 </a:t>
            </a:r>
            <a:r>
              <a:rPr lang="ja-JP" altLang="en-US" b="1" u="sng" dirty="0"/>
              <a:t>１７</a:t>
            </a:r>
            <a:r>
              <a:rPr lang="ja-JP" altLang="en-US" b="1" u="sng" dirty="0" smtClean="0"/>
              <a:t>族 </a:t>
            </a:r>
            <a:r>
              <a:rPr lang="en-US" altLang="ja-JP" b="1" u="sng" dirty="0" smtClean="0"/>
              <a:t>』</a:t>
            </a:r>
            <a:r>
              <a:rPr lang="ja-JP" altLang="en-US" u="sng" dirty="0" smtClean="0"/>
              <a:t>元素</a:t>
            </a:r>
            <a:endParaRPr lang="en-US" altLang="ja-JP" u="sng" dirty="0" smtClean="0"/>
          </a:p>
          <a:p>
            <a:endParaRPr kumimoji="1" lang="en-US" altLang="ja-JP" dirty="0"/>
          </a:p>
          <a:p>
            <a:endParaRPr lang="en-US" altLang="ja-JP" dirty="0" smtClean="0"/>
          </a:p>
          <a:p>
            <a:endParaRPr kumimoji="1" lang="en-US" altLang="ja-JP" dirty="0"/>
          </a:p>
          <a:p>
            <a:r>
              <a:rPr lang="ja-JP" altLang="en-US" u="sng" dirty="0" smtClean="0"/>
              <a:t>（</a:t>
            </a:r>
            <a:r>
              <a:rPr lang="ja-JP" altLang="en-US" sz="1200" u="sng" dirty="0" smtClean="0"/>
              <a:t>７．</a:t>
            </a:r>
            <a:r>
              <a:rPr lang="ja-JP" altLang="en-US" u="sng" dirty="0" smtClean="0"/>
              <a:t>　　　　　　　　　　　　　）：</a:t>
            </a:r>
            <a:r>
              <a:rPr lang="en-US" altLang="ja-JP" b="1" u="sng" dirty="0" smtClean="0"/>
              <a:t>『 </a:t>
            </a:r>
            <a:r>
              <a:rPr lang="ja-JP" altLang="en-US" b="1" u="sng" dirty="0"/>
              <a:t>１８族</a:t>
            </a:r>
            <a:r>
              <a:rPr lang="en-US" altLang="ja-JP" b="1" u="sng" dirty="0" smtClean="0"/>
              <a:t>』</a:t>
            </a:r>
            <a:r>
              <a:rPr lang="ja-JP" altLang="en-US" u="sng" dirty="0" smtClean="0"/>
              <a:t>元素</a:t>
            </a:r>
            <a:endParaRPr kumimoji="1" lang="ja-JP" altLang="en-US" u="sng" dirty="0"/>
          </a:p>
        </p:txBody>
      </p:sp>
      <p:graphicFrame>
        <p:nvGraphicFramePr>
          <p:cNvPr id="19" name="表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9317344"/>
              </p:ext>
            </p:extLst>
          </p:nvPr>
        </p:nvGraphicFramePr>
        <p:xfrm>
          <a:off x="2713440" y="3905760"/>
          <a:ext cx="2345920" cy="576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6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6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64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" name="表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3330667"/>
              </p:ext>
            </p:extLst>
          </p:nvPr>
        </p:nvGraphicFramePr>
        <p:xfrm>
          <a:off x="2709304" y="6165304"/>
          <a:ext cx="3518880" cy="576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6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6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64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64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64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" name="表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7948679"/>
              </p:ext>
            </p:extLst>
          </p:nvPr>
        </p:nvGraphicFramePr>
        <p:xfrm>
          <a:off x="2713440" y="5116248"/>
          <a:ext cx="3010690" cy="5148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21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1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21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21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21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4856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2" name="表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3714523"/>
              </p:ext>
            </p:extLst>
          </p:nvPr>
        </p:nvGraphicFramePr>
        <p:xfrm>
          <a:off x="2709304" y="2667976"/>
          <a:ext cx="3518880" cy="576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6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6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64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64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64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" name="フローチャート: 処理 20"/>
          <p:cNvSpPr/>
          <p:nvPr/>
        </p:nvSpPr>
        <p:spPr>
          <a:xfrm>
            <a:off x="1331640" y="3798920"/>
            <a:ext cx="216024" cy="432048"/>
          </a:xfrm>
          <a:prstGeom prst="flowChartProcess">
            <a:avLst/>
          </a:prstGeom>
          <a:solidFill>
            <a:schemeClr val="bg1">
              <a:lumMod val="50000"/>
            </a:schemeClr>
          </a:solidFill>
          <a:ln w="57150"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右矢印 22"/>
          <p:cNvSpPr/>
          <p:nvPr/>
        </p:nvSpPr>
        <p:spPr>
          <a:xfrm>
            <a:off x="1331640" y="4077072"/>
            <a:ext cx="1296144" cy="216024"/>
          </a:xfrm>
          <a:prstGeom prst="rightArrow">
            <a:avLst/>
          </a:prstGeom>
          <a:solidFill>
            <a:schemeClr val="bg1">
              <a:lumMod val="50000"/>
            </a:schemeClr>
          </a:solidFill>
          <a:ln w="57150"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ローチャート: 処理 24"/>
          <p:cNvSpPr/>
          <p:nvPr/>
        </p:nvSpPr>
        <p:spPr>
          <a:xfrm>
            <a:off x="1331640" y="5023056"/>
            <a:ext cx="216024" cy="432048"/>
          </a:xfrm>
          <a:prstGeom prst="flowChartProcess">
            <a:avLst/>
          </a:prstGeom>
          <a:solidFill>
            <a:schemeClr val="bg1">
              <a:lumMod val="50000"/>
            </a:schemeClr>
          </a:solidFill>
          <a:ln w="57150"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右矢印 25"/>
          <p:cNvSpPr/>
          <p:nvPr/>
        </p:nvSpPr>
        <p:spPr>
          <a:xfrm>
            <a:off x="1331640" y="5301208"/>
            <a:ext cx="1296144" cy="216024"/>
          </a:xfrm>
          <a:prstGeom prst="rightArrow">
            <a:avLst/>
          </a:prstGeom>
          <a:solidFill>
            <a:schemeClr val="bg1">
              <a:lumMod val="50000"/>
            </a:schemeClr>
          </a:solidFill>
          <a:ln w="57150"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ローチャート: 処理 26"/>
          <p:cNvSpPr/>
          <p:nvPr/>
        </p:nvSpPr>
        <p:spPr>
          <a:xfrm>
            <a:off x="1331640" y="6120592"/>
            <a:ext cx="216024" cy="432048"/>
          </a:xfrm>
          <a:prstGeom prst="flowChartProcess">
            <a:avLst/>
          </a:prstGeom>
          <a:solidFill>
            <a:schemeClr val="bg1">
              <a:lumMod val="50000"/>
            </a:schemeClr>
          </a:solidFill>
          <a:ln w="57150"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右矢印 27"/>
          <p:cNvSpPr/>
          <p:nvPr/>
        </p:nvSpPr>
        <p:spPr>
          <a:xfrm>
            <a:off x="1331640" y="6398744"/>
            <a:ext cx="1296144" cy="216024"/>
          </a:xfrm>
          <a:prstGeom prst="rightArrow">
            <a:avLst/>
          </a:prstGeom>
          <a:solidFill>
            <a:schemeClr val="bg1">
              <a:lumMod val="50000"/>
            </a:schemeClr>
          </a:solidFill>
          <a:ln w="57150"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ローチャート: 処理 28"/>
          <p:cNvSpPr/>
          <p:nvPr/>
        </p:nvSpPr>
        <p:spPr>
          <a:xfrm>
            <a:off x="1331640" y="2578552"/>
            <a:ext cx="216024" cy="432048"/>
          </a:xfrm>
          <a:prstGeom prst="flowChartProcess">
            <a:avLst/>
          </a:prstGeom>
          <a:solidFill>
            <a:schemeClr val="bg1">
              <a:lumMod val="50000"/>
            </a:schemeClr>
          </a:solidFill>
          <a:ln w="57150"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右矢印 29"/>
          <p:cNvSpPr/>
          <p:nvPr/>
        </p:nvSpPr>
        <p:spPr>
          <a:xfrm>
            <a:off x="1331640" y="2856704"/>
            <a:ext cx="1296144" cy="216024"/>
          </a:xfrm>
          <a:prstGeom prst="rightArrow">
            <a:avLst/>
          </a:prstGeom>
          <a:solidFill>
            <a:schemeClr val="bg1">
              <a:lumMod val="50000"/>
            </a:schemeClr>
          </a:solidFill>
          <a:ln w="57150"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5076056" y="4139788"/>
            <a:ext cx="8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計４種</a:t>
            </a:r>
            <a:endParaRPr kumimoji="1" lang="ja-JP" altLang="en-US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6300192" y="2915652"/>
            <a:ext cx="8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計６種</a:t>
            </a:r>
            <a:endParaRPr kumimoji="1" lang="ja-JP" altLang="en-US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5737776" y="5301208"/>
            <a:ext cx="8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計５種</a:t>
            </a:r>
            <a:endParaRPr kumimoji="1" lang="ja-JP" altLang="en-US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6230495" y="6403100"/>
            <a:ext cx="8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計６種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6628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直線コネクタ 36"/>
          <p:cNvCxnSpPr/>
          <p:nvPr/>
        </p:nvCxnSpPr>
        <p:spPr>
          <a:xfrm>
            <a:off x="-13343" y="6841086"/>
            <a:ext cx="9180000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正方形/長方形 3"/>
          <p:cNvSpPr/>
          <p:nvPr/>
        </p:nvSpPr>
        <p:spPr>
          <a:xfrm>
            <a:off x="609819" y="5517232"/>
            <a:ext cx="1296144" cy="1224136"/>
          </a:xfrm>
          <a:prstGeom prst="rect">
            <a:avLst/>
          </a:prstGeom>
          <a:ln w="57150"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2049979" y="5517232"/>
            <a:ext cx="1296144" cy="1224136"/>
          </a:xfrm>
          <a:prstGeom prst="rect">
            <a:avLst/>
          </a:prstGeom>
          <a:ln w="57150"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39552" y="51479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印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051720" y="514790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評価</a:t>
            </a:r>
          </a:p>
        </p:txBody>
      </p:sp>
      <p:cxnSp>
        <p:nvCxnSpPr>
          <p:cNvPr id="11" name="直線コネクタ 10"/>
          <p:cNvCxnSpPr/>
          <p:nvPr/>
        </p:nvCxnSpPr>
        <p:spPr>
          <a:xfrm>
            <a:off x="-5448" y="30976"/>
            <a:ext cx="9180000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107504" y="476672"/>
            <a:ext cx="87225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+mj-ea"/>
                <a:ea typeface="+mj-ea"/>
              </a:rPr>
              <a:t>問１．次の文章中の（）に入る適切な語句を答えよ。</a:t>
            </a:r>
            <a:endParaRPr kumimoji="1" lang="en-US" altLang="ja-JP" dirty="0" smtClean="0">
              <a:latin typeface="+mj-ea"/>
              <a:ea typeface="+mj-ea"/>
            </a:endParaRPr>
          </a:p>
          <a:p>
            <a:endParaRPr kumimoji="1" lang="en-US" altLang="ja-JP" sz="800" dirty="0" smtClean="0">
              <a:latin typeface="AR Pゴシック体S" panose="020B0A00000000000000" pitchFamily="50" charset="-128"/>
              <a:ea typeface="AR Pゴシック体S" panose="020B0A00000000000000" pitchFamily="50" charset="-128"/>
            </a:endParaRPr>
          </a:p>
          <a:p>
            <a:r>
              <a:rPr lang="ja-JP" altLang="en-US" dirty="0" smtClean="0"/>
              <a:t>　元素は（１）と（２）に分けられる。単体に（３）があり、（４）や（５）をよく導く元素を金属元素という。金属元素は全元素の約（６）を占め、周期表の左下から中央にかけて位置する。</a:t>
            </a:r>
            <a:endParaRPr lang="en-US" altLang="ja-JP" dirty="0" smtClean="0"/>
          </a:p>
          <a:p>
            <a:r>
              <a:rPr lang="ja-JP" altLang="en-US" dirty="0" smtClean="0"/>
              <a:t>一方、金属元素以外の元素を非金属元素という。非金属元素は２２種類あり、（７）を除いて周期表の右上に位置する。非金属元素</a:t>
            </a:r>
            <a:r>
              <a:rPr lang="ja-JP" altLang="en-US" smtClean="0"/>
              <a:t>の</a:t>
            </a:r>
            <a:r>
              <a:rPr lang="ja-JP" altLang="en-US" smtClean="0"/>
              <a:t>単体のほとんどは</a:t>
            </a:r>
            <a:r>
              <a:rPr lang="ja-JP" altLang="en-US" dirty="0" smtClean="0"/>
              <a:t>、電気や熱を（８）。典型元素は金属元素と非金属元素を約半数ずつ含むが、遷移元素はすべて（９）である。</a:t>
            </a:r>
            <a:endParaRPr lang="en-US" altLang="ja-JP" dirty="0" smtClean="0"/>
          </a:p>
        </p:txBody>
      </p:sp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6804337"/>
              </p:ext>
            </p:extLst>
          </p:nvPr>
        </p:nvGraphicFramePr>
        <p:xfrm>
          <a:off x="179512" y="2471296"/>
          <a:ext cx="8568950" cy="9577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37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37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37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37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137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78852">
                <a:tc>
                  <a:txBody>
                    <a:bodyPr/>
                    <a:lstStyle/>
                    <a:p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</a:rPr>
                        <a:t>（１）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</a:rPr>
                        <a:t>（２）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</a:rPr>
                        <a:t>（３）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</a:rPr>
                        <a:t>（４）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</a:rPr>
                        <a:t>（５）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852">
                <a:tc>
                  <a:txBody>
                    <a:bodyPr/>
                    <a:lstStyle/>
                    <a:p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</a:rPr>
                        <a:t>（６）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</a:rPr>
                        <a:t>（７）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</a:rPr>
                        <a:t>（８）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</a:rPr>
                        <a:t>（９）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テキスト ボックス 12"/>
          <p:cNvSpPr txBox="1"/>
          <p:nvPr/>
        </p:nvSpPr>
        <p:spPr>
          <a:xfrm>
            <a:off x="107504" y="116632"/>
            <a:ext cx="8722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演習</a:t>
            </a:r>
            <a:r>
              <a:rPr lang="ja-JP" altLang="en-US" dirty="0" smtClean="0"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問題　教科書Ｐ５０を見て次の問に答えよ。</a:t>
            </a:r>
            <a:endParaRPr kumimoji="1" lang="en-US" altLang="ja-JP" dirty="0" smtClean="0">
              <a:latin typeface="AR Pゴシック体S" panose="020B0A00000000000000" pitchFamily="50" charset="-128"/>
              <a:ea typeface="AR Pゴシック体S" panose="020B0A00000000000000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07504" y="3501008"/>
            <a:ext cx="8722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+mj-ea"/>
                <a:ea typeface="+mj-ea"/>
              </a:rPr>
              <a:t>問２．金属元素の内、常温（約２５℃）で液体の物質を答えよ。</a:t>
            </a:r>
            <a:endParaRPr lang="en-US" altLang="ja-JP" dirty="0" smtClean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07504" y="4499828"/>
            <a:ext cx="8722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+mj-ea"/>
                <a:ea typeface="+mj-ea"/>
              </a:rPr>
              <a:t>問３．非金属元素の内、電気をよく通す物質を答えよ。</a:t>
            </a:r>
            <a:endParaRPr lang="en-US" altLang="ja-JP" dirty="0" smtClean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868144" y="4535252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u="sng" dirty="0" smtClean="0"/>
              <a:t>（答）</a:t>
            </a:r>
            <a:r>
              <a:rPr kumimoji="1" lang="ja-JP" altLang="en-US" u="sng" dirty="0" smtClean="0"/>
              <a:t>　　　　　　　　　　</a:t>
            </a:r>
            <a:endParaRPr kumimoji="1" lang="ja-JP" altLang="en-US" u="sng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79512" y="3933056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u="sng" dirty="0" smtClean="0"/>
              <a:t>（答）</a:t>
            </a:r>
            <a:r>
              <a:rPr kumimoji="1" lang="ja-JP" altLang="en-US" u="sng" dirty="0" smtClean="0"/>
              <a:t>　　　　　　　　　　</a:t>
            </a:r>
            <a:endParaRPr kumimoji="1" lang="ja-JP" altLang="en-US" u="sng" dirty="0"/>
          </a:p>
        </p:txBody>
      </p:sp>
    </p:spTree>
    <p:extLst>
      <p:ext uri="{BB962C8B-B14F-4D97-AF65-F5344CB8AC3E}">
        <p14:creationId xmlns:p14="http://schemas.microsoft.com/office/powerpoint/2010/main" val="263815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57150">
          <a:solidFill>
            <a:schemeClr val="bg1">
              <a:lumMod val="75000"/>
            </a:schemeClr>
          </a:solidFill>
          <a:headEnd type="none" w="med" len="med"/>
          <a:tailEnd type="none" w="med" len="med"/>
        </a:ln>
      </a:spPr>
      <a:bodyPr rtlCol="0" anchor="ctr"/>
      <a:lstStyle>
        <a:defPPr algn="ctr">
          <a:defRPr kumimoji="1"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12700">
          <a:solidFill>
            <a:schemeClr val="bg1">
              <a:lumMod val="75000"/>
            </a:schemeClr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16890</TotalTime>
  <Words>261</Words>
  <Application>Microsoft Office PowerPoint</Application>
  <PresentationFormat>画面に合わせる (4:3)</PresentationFormat>
  <Paragraphs>88</Paragraphs>
  <Slides>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2" baseType="lpstr">
      <vt:lpstr>AR Pゴシック体S</vt:lpstr>
      <vt:lpstr>HGPｺﾞｼｯｸE</vt:lpstr>
      <vt:lpstr>ＭＳ Ｐゴシック</vt:lpstr>
      <vt:lpstr>Arial</vt:lpstr>
      <vt:lpstr>Calibri</vt:lpstr>
      <vt:lpstr>Times New Roman</vt:lpstr>
      <vt:lpstr>Wingdings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m124371</dc:creator>
  <cp:lastModifiedBy>古野正則</cp:lastModifiedBy>
  <cp:revision>886</cp:revision>
  <cp:lastPrinted>2017-10-16T23:11:21Z</cp:lastPrinted>
  <dcterms:created xsi:type="dcterms:W3CDTF">2013-07-17T08:32:15Z</dcterms:created>
  <dcterms:modified xsi:type="dcterms:W3CDTF">2018-03-15T01:28:57Z</dcterms:modified>
</cp:coreProperties>
</file>