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08" r:id="rId2"/>
    <p:sldId id="323" r:id="rId3"/>
    <p:sldId id="324" r:id="rId4"/>
    <p:sldId id="322" r:id="rId5"/>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FFF"/>
    <a:srgbClr val="E1FFFF"/>
    <a:srgbClr val="CC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06" autoAdjust="0"/>
    <p:restoredTop sz="94694" autoAdjust="0"/>
  </p:normalViewPr>
  <p:slideViewPr>
    <p:cSldViewPr>
      <p:cViewPr varScale="1">
        <p:scale>
          <a:sx n="57" d="100"/>
          <a:sy n="57" d="100"/>
        </p:scale>
        <p:origin x="858" y="66"/>
      </p:cViewPr>
      <p:guideLst>
        <p:guide orient="horz" pos="2160"/>
        <p:guide pos="2880"/>
      </p:guideLst>
    </p:cSldViewPr>
  </p:slideViewPr>
  <p:outlineViewPr>
    <p:cViewPr>
      <p:scale>
        <a:sx n="33" d="100"/>
        <a:sy n="33" d="100"/>
      </p:scale>
      <p:origin x="0" y="37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0"/>
            <a:ext cx="3076576" cy="511174"/>
          </a:xfrm>
          <a:prstGeom prst="rect">
            <a:avLst/>
          </a:prstGeom>
        </p:spPr>
        <p:txBody>
          <a:bodyPr vert="horz" lIns="88257" tIns="44127" rIns="88257" bIns="44127" rtlCol="0"/>
          <a:lstStyle>
            <a:lvl1pPr algn="l">
              <a:defRPr sz="1000"/>
            </a:lvl1pPr>
          </a:lstStyle>
          <a:p>
            <a:endParaRPr kumimoji="1" lang="ja-JP" altLang="en-US"/>
          </a:p>
        </p:txBody>
      </p:sp>
      <p:sp>
        <p:nvSpPr>
          <p:cNvPr id="3" name="日付プレースホルダー 2"/>
          <p:cNvSpPr>
            <a:spLocks noGrp="1"/>
          </p:cNvSpPr>
          <p:nvPr>
            <p:ph type="dt" idx="1"/>
          </p:nvPr>
        </p:nvSpPr>
        <p:spPr>
          <a:xfrm>
            <a:off x="4021141" y="10"/>
            <a:ext cx="3076576" cy="511174"/>
          </a:xfrm>
          <a:prstGeom prst="rect">
            <a:avLst/>
          </a:prstGeom>
        </p:spPr>
        <p:txBody>
          <a:bodyPr vert="horz" lIns="88257" tIns="44127" rIns="88257" bIns="44127" rtlCol="0"/>
          <a:lstStyle>
            <a:lvl1pPr algn="r">
              <a:defRPr sz="1000"/>
            </a:lvl1pPr>
          </a:lstStyle>
          <a:p>
            <a:fld id="{799C1CCE-4943-47EA-A67E-4CD72011E9C2}" type="datetimeFigureOut">
              <a:rPr kumimoji="1" lang="ja-JP" altLang="en-US" smtClean="0"/>
              <a:pPr/>
              <a:t>2018/3/15</a:t>
            </a:fld>
            <a:endParaRPr kumimoji="1" lang="ja-JP" altLang="en-US"/>
          </a:p>
        </p:txBody>
      </p:sp>
      <p:sp>
        <p:nvSpPr>
          <p:cNvPr id="4" name="スライド イメージ プレースホルダー 3"/>
          <p:cNvSpPr>
            <a:spLocks noGrp="1" noRot="1" noChangeAspect="1"/>
          </p:cNvSpPr>
          <p:nvPr>
            <p:ph type="sldImg" idx="2"/>
          </p:nvPr>
        </p:nvSpPr>
        <p:spPr>
          <a:xfrm>
            <a:off x="990600" y="768350"/>
            <a:ext cx="5118100" cy="3838575"/>
          </a:xfrm>
          <a:prstGeom prst="rect">
            <a:avLst/>
          </a:prstGeom>
          <a:noFill/>
          <a:ln w="12700">
            <a:solidFill>
              <a:prstClr val="black"/>
            </a:solidFill>
          </a:ln>
        </p:spPr>
        <p:txBody>
          <a:bodyPr vert="horz" lIns="88257" tIns="44127" rIns="88257" bIns="44127" rtlCol="0" anchor="ctr"/>
          <a:lstStyle/>
          <a:p>
            <a:endParaRPr lang="ja-JP" altLang="en-US"/>
          </a:p>
        </p:txBody>
      </p:sp>
      <p:sp>
        <p:nvSpPr>
          <p:cNvPr id="5" name="ノート プレースホルダー 4"/>
          <p:cNvSpPr>
            <a:spLocks noGrp="1"/>
          </p:cNvSpPr>
          <p:nvPr>
            <p:ph type="body" sz="quarter" idx="3"/>
          </p:nvPr>
        </p:nvSpPr>
        <p:spPr>
          <a:xfrm>
            <a:off x="709619" y="4860928"/>
            <a:ext cx="5680075" cy="4605338"/>
          </a:xfrm>
          <a:prstGeom prst="rect">
            <a:avLst/>
          </a:prstGeom>
        </p:spPr>
        <p:txBody>
          <a:bodyPr vert="horz" lIns="88257" tIns="44127" rIns="88257" bIns="4412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721855"/>
            <a:ext cx="3076576" cy="511174"/>
          </a:xfrm>
          <a:prstGeom prst="rect">
            <a:avLst/>
          </a:prstGeom>
        </p:spPr>
        <p:txBody>
          <a:bodyPr vert="horz" lIns="88257" tIns="44127" rIns="88257" bIns="44127" rtlCol="0" anchor="b"/>
          <a:lstStyle>
            <a:lvl1pPr algn="l">
              <a:defRPr sz="1000"/>
            </a:lvl1pPr>
          </a:lstStyle>
          <a:p>
            <a:endParaRPr kumimoji="1" lang="ja-JP" altLang="en-US"/>
          </a:p>
        </p:txBody>
      </p:sp>
      <p:sp>
        <p:nvSpPr>
          <p:cNvPr id="7" name="スライド番号プレースホルダー 6"/>
          <p:cNvSpPr>
            <a:spLocks noGrp="1"/>
          </p:cNvSpPr>
          <p:nvPr>
            <p:ph type="sldNum" sz="quarter" idx="5"/>
          </p:nvPr>
        </p:nvSpPr>
        <p:spPr>
          <a:xfrm>
            <a:off x="4021141" y="9721855"/>
            <a:ext cx="3076576" cy="511174"/>
          </a:xfrm>
          <a:prstGeom prst="rect">
            <a:avLst/>
          </a:prstGeom>
        </p:spPr>
        <p:txBody>
          <a:bodyPr vert="horz" lIns="88257" tIns="44127" rIns="88257" bIns="44127" rtlCol="0" anchor="b"/>
          <a:lstStyle>
            <a:lvl1pPr algn="r">
              <a:defRPr sz="1000"/>
            </a:lvl1pPr>
          </a:lstStyle>
          <a:p>
            <a:fld id="{4CB8D7CC-ABC0-48F2-A2A1-060EC994B011}" type="slidenum">
              <a:rPr kumimoji="1" lang="ja-JP" altLang="en-US" smtClean="0"/>
              <a:pPr/>
              <a:t>‹#›</a:t>
            </a:fld>
            <a:endParaRPr kumimoji="1" lang="ja-JP" altLang="en-US"/>
          </a:p>
        </p:txBody>
      </p:sp>
    </p:spTree>
    <p:extLst>
      <p:ext uri="{BB962C8B-B14F-4D97-AF65-F5344CB8AC3E}">
        <p14:creationId xmlns:p14="http://schemas.microsoft.com/office/powerpoint/2010/main" val="39220830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2018/3/15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2018/3/15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2018/3/15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2018/3/15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2018/3/15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2018/3/15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2018/3/15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2018/3/15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2018/3/15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2018/3/15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2018/3/15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2018/3/15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7504" y="107340"/>
            <a:ext cx="6178294" cy="369332"/>
          </a:xfrm>
          <a:prstGeom prst="rect">
            <a:avLst/>
          </a:prstGeom>
          <a:solidFill>
            <a:schemeClr val="bg1"/>
          </a:solidFill>
          <a:effectLst/>
        </p:spPr>
        <p:txBody>
          <a:bodyPr wrap="none" rtlCol="0">
            <a:spAutoFit/>
          </a:bodyPr>
          <a:lstStyle/>
          <a:p>
            <a:r>
              <a:rPr lang="ja-JP" altLang="en-US" dirty="0">
                <a:effectLst/>
                <a:latin typeface="Times New Roman" pitchFamily="18" charset="0"/>
                <a:ea typeface="HGPｺﾞｼｯｸE" pitchFamily="50" charset="-128"/>
                <a:cs typeface="Times New Roman" pitchFamily="18" charset="0"/>
              </a:rPr>
              <a:t>２</a:t>
            </a:r>
            <a:r>
              <a:rPr kumimoji="1" lang="ja-JP" altLang="en-US" dirty="0">
                <a:effectLst/>
                <a:latin typeface="Times New Roman" pitchFamily="18" charset="0"/>
                <a:ea typeface="HGPｺﾞｼｯｸE" pitchFamily="50" charset="-128"/>
                <a:cs typeface="Times New Roman" pitchFamily="18" charset="0"/>
              </a:rPr>
              <a:t>学年 化学基礎 </a:t>
            </a:r>
            <a:r>
              <a:rPr kumimoji="1" lang="en-US" altLang="ja-JP" dirty="0">
                <a:effectLst/>
                <a:latin typeface="Times New Roman" pitchFamily="18" charset="0"/>
                <a:ea typeface="HGPｺﾞｼｯｸE" pitchFamily="50" charset="-128"/>
                <a:cs typeface="Times New Roman" pitchFamily="18" charset="0"/>
              </a:rPr>
              <a:t> </a:t>
            </a:r>
            <a:r>
              <a:rPr kumimoji="1" lang="ja-JP" altLang="en-US" dirty="0">
                <a:effectLst/>
                <a:latin typeface="Times New Roman" pitchFamily="18" charset="0"/>
                <a:ea typeface="HGPｺﾞｼｯｸE" pitchFamily="50" charset="-128"/>
                <a:cs typeface="Times New Roman" pitchFamily="18" charset="0"/>
              </a:rPr>
              <a:t>授業資料 </a:t>
            </a:r>
            <a:r>
              <a:rPr kumimoji="1" lang="en-US" altLang="ja-JP" dirty="0" smtClean="0">
                <a:effectLst/>
                <a:latin typeface="Times New Roman" pitchFamily="18" charset="0"/>
                <a:ea typeface="HGPｺﾞｼｯｸE" pitchFamily="50" charset="-128"/>
                <a:cs typeface="Times New Roman" pitchFamily="18" charset="0"/>
              </a:rPr>
              <a:t>No.34</a:t>
            </a:r>
            <a:r>
              <a:rPr kumimoji="1" lang="ja-JP" altLang="en-US" dirty="0" smtClean="0">
                <a:effectLst/>
                <a:latin typeface="Times New Roman" pitchFamily="18" charset="0"/>
                <a:ea typeface="HGPｺﾞｼｯｸE" pitchFamily="50" charset="-128"/>
                <a:cs typeface="Times New Roman" pitchFamily="18" charset="0"/>
              </a:rPr>
              <a:t>  ≪電気をよく通す水溶液≫</a:t>
            </a:r>
            <a:endParaRPr kumimoji="1" lang="ja-JP" altLang="en-US" dirty="0">
              <a:effectLst/>
              <a:latin typeface="Times New Roman" pitchFamily="18" charset="0"/>
              <a:ea typeface="HGPｺﾞｼｯｸE" pitchFamily="50" charset="-128"/>
              <a:cs typeface="Times New Roman" pitchFamily="18" charset="0"/>
            </a:endParaRPr>
          </a:p>
        </p:txBody>
      </p:sp>
      <p:sp>
        <p:nvSpPr>
          <p:cNvPr id="5" name="テキスト ボックス 4"/>
          <p:cNvSpPr txBox="1"/>
          <p:nvPr/>
        </p:nvSpPr>
        <p:spPr>
          <a:xfrm>
            <a:off x="107504" y="412123"/>
            <a:ext cx="6178358" cy="348813"/>
          </a:xfrm>
          <a:prstGeom prst="rect">
            <a:avLst/>
          </a:prstGeom>
          <a:solidFill>
            <a:schemeClr val="bg1"/>
          </a:solidFill>
          <a:effectLst>
            <a:softEdge rad="127000"/>
          </a:effectLst>
        </p:spPr>
        <p:txBody>
          <a:bodyPr wrap="none" rtlCol="0">
            <a:spAutoFit/>
          </a:bodyPr>
          <a:lstStyle/>
          <a:p>
            <a:pPr>
              <a:lnSpc>
                <a:spcPts val="2000"/>
              </a:lnSpc>
            </a:pPr>
            <a:r>
              <a:rPr kumimoji="1" lang="ja-JP" altLang="en-US" sz="1400" b="1" dirty="0">
                <a:effectLst/>
                <a:latin typeface="Times New Roman" panose="02020603050405020304" pitchFamily="18" charset="0"/>
                <a:cs typeface="Times New Roman" panose="02020603050405020304" pitchFamily="18" charset="0"/>
              </a:rPr>
              <a:t> </a:t>
            </a:r>
            <a:r>
              <a:rPr kumimoji="1" lang="ja-JP" altLang="en-US" sz="1400" b="1" dirty="0" smtClean="0">
                <a:effectLst/>
                <a:latin typeface="Times New Roman" panose="02020603050405020304" pitchFamily="18" charset="0"/>
                <a:cs typeface="Times New Roman" panose="02020603050405020304" pitchFamily="18" charset="0"/>
              </a:rPr>
              <a:t>教科書 </a:t>
            </a:r>
            <a:r>
              <a:rPr kumimoji="1" lang="en-US" altLang="ja-JP" b="1" dirty="0" smtClean="0">
                <a:effectLst/>
                <a:latin typeface="Times New Roman" panose="02020603050405020304" pitchFamily="18" charset="0"/>
                <a:cs typeface="Times New Roman" panose="02020603050405020304" pitchFamily="18" charset="0"/>
              </a:rPr>
              <a:t>P </a:t>
            </a:r>
            <a:r>
              <a:rPr lang="ja-JP" altLang="en-US" b="1" dirty="0" smtClean="0">
                <a:latin typeface="Times New Roman" panose="02020603050405020304" pitchFamily="18" charset="0"/>
                <a:cs typeface="Times New Roman" panose="02020603050405020304" pitchFamily="18" charset="0"/>
              </a:rPr>
              <a:t>６</a:t>
            </a:r>
            <a:r>
              <a:rPr lang="ja-JP" altLang="en-US" b="1" dirty="0">
                <a:latin typeface="Times New Roman" panose="02020603050405020304" pitchFamily="18" charset="0"/>
                <a:cs typeface="Times New Roman" panose="02020603050405020304" pitchFamily="18" charset="0"/>
              </a:rPr>
              <a:t>１</a:t>
            </a:r>
            <a:r>
              <a:rPr kumimoji="1" lang="en-US" altLang="ja-JP" b="1" dirty="0" smtClean="0">
                <a:effectLst/>
                <a:latin typeface="Times New Roman" panose="02020603050405020304" pitchFamily="18" charset="0"/>
                <a:cs typeface="Times New Roman" panose="02020603050405020304" pitchFamily="18" charset="0"/>
              </a:rPr>
              <a:t> </a:t>
            </a:r>
            <a:r>
              <a:rPr lang="ja-JP" altLang="en-US" sz="1400" b="1" dirty="0" smtClean="0">
                <a:effectLst/>
                <a:latin typeface="Times New Roman" panose="02020603050405020304" pitchFamily="18" charset="0"/>
                <a:cs typeface="Times New Roman" panose="02020603050405020304" pitchFamily="18" charset="0"/>
              </a:rPr>
              <a:t>（観察実験１１．塩化ナトリウム水溶液の電気伝導性を調べよう）</a:t>
            </a:r>
            <a:endParaRPr kumimoji="1" lang="ja-JP" altLang="en-US" b="1" dirty="0">
              <a:effectLst/>
              <a:latin typeface="Times New Roman" panose="02020603050405020304" pitchFamily="18" charset="0"/>
              <a:cs typeface="Times New Roman" panose="02020603050405020304" pitchFamily="18" charset="0"/>
            </a:endParaRPr>
          </a:p>
        </p:txBody>
      </p:sp>
      <p:sp>
        <p:nvSpPr>
          <p:cNvPr id="50" name="テキスト ボックス 49"/>
          <p:cNvSpPr txBox="1"/>
          <p:nvPr/>
        </p:nvSpPr>
        <p:spPr>
          <a:xfrm>
            <a:off x="827584" y="799579"/>
            <a:ext cx="4752529" cy="369332"/>
          </a:xfrm>
          <a:prstGeom prst="rect">
            <a:avLst/>
          </a:prstGeom>
          <a:noFill/>
        </p:spPr>
        <p:txBody>
          <a:bodyPr wrap="square" rtlCol="0">
            <a:spAutoFit/>
          </a:bodyPr>
          <a:lstStyle/>
          <a:p>
            <a:r>
              <a:rPr kumimoji="1" lang="ja-JP" altLang="en-US" u="sng" dirty="0"/>
              <a:t>２年（　）組（　　）席　名前（　　　　　　　　　　　　）</a:t>
            </a:r>
            <a:endParaRPr lang="ja-JP" altLang="en-US" u="sng" dirty="0"/>
          </a:p>
        </p:txBody>
      </p:sp>
      <p:sp>
        <p:nvSpPr>
          <p:cNvPr id="3" name="正方形/長方形 2"/>
          <p:cNvSpPr/>
          <p:nvPr/>
        </p:nvSpPr>
        <p:spPr>
          <a:xfrm>
            <a:off x="65942" y="40417"/>
            <a:ext cx="7170354" cy="1114773"/>
          </a:xfrm>
          <a:prstGeom prst="rect">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25" name="テキスト ボックス 24"/>
          <p:cNvSpPr txBox="1"/>
          <p:nvPr/>
        </p:nvSpPr>
        <p:spPr>
          <a:xfrm>
            <a:off x="323527" y="1657675"/>
            <a:ext cx="5544618" cy="1477328"/>
          </a:xfrm>
          <a:prstGeom prst="rect">
            <a:avLst/>
          </a:prstGeom>
          <a:noFill/>
          <a:ln w="38100">
            <a:solidFill>
              <a:schemeClr val="bg1">
                <a:lumMod val="75000"/>
              </a:schemeClr>
            </a:solidFill>
          </a:ln>
        </p:spPr>
        <p:txBody>
          <a:bodyPr wrap="square" rtlCol="0">
            <a:spAutoFit/>
          </a:bodyPr>
          <a:lstStyle/>
          <a:p>
            <a:r>
              <a:rPr lang="ja-JP" altLang="en-US" dirty="0" smtClean="0"/>
              <a:t>①</a:t>
            </a:r>
            <a:r>
              <a:rPr lang="ja-JP" altLang="en-US" dirty="0" smtClean="0">
                <a:sym typeface="Wingdings" panose="05000000000000000000" pitchFamily="2" charset="2"/>
              </a:rPr>
              <a:t>：固体の塩は電気を通さないことを確認する。</a:t>
            </a:r>
            <a:endParaRPr lang="en-US" altLang="ja-JP" dirty="0" smtClean="0">
              <a:sym typeface="Wingdings" panose="05000000000000000000" pitchFamily="2" charset="2"/>
            </a:endParaRPr>
          </a:p>
          <a:p>
            <a:r>
              <a:rPr kumimoji="1" lang="ja-JP" altLang="en-US" dirty="0" smtClean="0"/>
              <a:t>②：水は電気をほとんど通さないが、特定の物質を水に　</a:t>
            </a:r>
            <a:endParaRPr kumimoji="1" lang="en-US" altLang="ja-JP" dirty="0" smtClean="0"/>
          </a:p>
          <a:p>
            <a:r>
              <a:rPr lang="ja-JP" altLang="en-US" dirty="0"/>
              <a:t>　</a:t>
            </a:r>
            <a:r>
              <a:rPr lang="ja-JP" altLang="en-US" dirty="0" smtClean="0"/>
              <a:t>　</a:t>
            </a:r>
            <a:r>
              <a:rPr kumimoji="1" lang="ja-JP" altLang="en-US" dirty="0" smtClean="0"/>
              <a:t>溶かすと電気を通しやすくなることを確認する。</a:t>
            </a:r>
            <a:endParaRPr kumimoji="1" lang="en-US" altLang="ja-JP" dirty="0" smtClean="0"/>
          </a:p>
          <a:p>
            <a:r>
              <a:rPr lang="ja-JP" altLang="en-US" dirty="0" smtClean="0"/>
              <a:t>③：特定の物体を溶かした水溶液に電気を流したとき、</a:t>
            </a:r>
            <a:endParaRPr lang="en-US" altLang="ja-JP" dirty="0" smtClean="0"/>
          </a:p>
          <a:p>
            <a:r>
              <a:rPr lang="ja-JP" altLang="en-US" dirty="0"/>
              <a:t>　</a:t>
            </a:r>
            <a:r>
              <a:rPr lang="ja-JP" altLang="en-US" dirty="0" smtClean="0"/>
              <a:t>　化学反応が起きていることを確認する。</a:t>
            </a:r>
            <a:endParaRPr lang="en-US" altLang="ja-JP" dirty="0"/>
          </a:p>
        </p:txBody>
      </p:sp>
      <p:sp>
        <p:nvSpPr>
          <p:cNvPr id="26" name="正方形/長方形 25"/>
          <p:cNvSpPr/>
          <p:nvPr/>
        </p:nvSpPr>
        <p:spPr>
          <a:xfrm>
            <a:off x="50012" y="1268760"/>
            <a:ext cx="1569660" cy="369332"/>
          </a:xfrm>
          <a:prstGeom prst="rect">
            <a:avLst/>
          </a:prstGeom>
        </p:spPr>
        <p:txBody>
          <a:bodyPr wrap="none">
            <a:spAutoFit/>
          </a:bodyPr>
          <a:lstStyle/>
          <a:p>
            <a:r>
              <a:rPr lang="ja-JP" altLang="en-US" i="1" dirty="0"/>
              <a:t>■今日の流れ</a:t>
            </a:r>
            <a:endParaRPr lang="en-US" altLang="ja-JP" i="1" dirty="0"/>
          </a:p>
        </p:txBody>
      </p:sp>
      <p:sp>
        <p:nvSpPr>
          <p:cNvPr id="29" name="正方形/長方形 28"/>
          <p:cNvSpPr/>
          <p:nvPr/>
        </p:nvSpPr>
        <p:spPr>
          <a:xfrm>
            <a:off x="35496" y="3347700"/>
            <a:ext cx="4323620" cy="369332"/>
          </a:xfrm>
          <a:prstGeom prst="rect">
            <a:avLst/>
          </a:prstGeom>
        </p:spPr>
        <p:txBody>
          <a:bodyPr wrap="none">
            <a:spAutoFit/>
          </a:bodyPr>
          <a:lstStyle/>
          <a:p>
            <a:r>
              <a:rPr lang="ja-JP" altLang="en-US" i="1" u="sng" dirty="0" smtClean="0"/>
              <a:t>■ 実験１：固体の塩の電気伝導性　を確認</a:t>
            </a:r>
            <a:endParaRPr lang="en-US" altLang="ja-JP" i="1" u="sng" dirty="0"/>
          </a:p>
        </p:txBody>
      </p:sp>
      <p:sp>
        <p:nvSpPr>
          <p:cNvPr id="40" name="テキスト ボックス 39"/>
          <p:cNvSpPr txBox="1"/>
          <p:nvPr/>
        </p:nvSpPr>
        <p:spPr>
          <a:xfrm>
            <a:off x="179512" y="3688698"/>
            <a:ext cx="877163" cy="460382"/>
          </a:xfrm>
          <a:prstGeom prst="rect">
            <a:avLst/>
          </a:prstGeom>
          <a:noFill/>
        </p:spPr>
        <p:txBody>
          <a:bodyPr wrap="none" rtlCol="0">
            <a:spAutoFit/>
          </a:bodyPr>
          <a:lstStyle/>
          <a:p>
            <a:pPr>
              <a:lnSpc>
                <a:spcPct val="150000"/>
              </a:lnSpc>
            </a:pPr>
            <a:r>
              <a:rPr kumimoji="1" lang="en-US" altLang="ja-JP" dirty="0" smtClean="0"/>
              <a:t>【</a:t>
            </a:r>
            <a:r>
              <a:rPr lang="ja-JP" altLang="en-US" dirty="0" smtClean="0"/>
              <a:t>手順</a:t>
            </a:r>
            <a:r>
              <a:rPr kumimoji="1" lang="en-US" altLang="ja-JP" dirty="0" smtClean="0"/>
              <a:t>】</a:t>
            </a:r>
            <a:endParaRPr kumimoji="1" lang="ja-JP" altLang="en-US" dirty="0"/>
          </a:p>
        </p:txBody>
      </p:sp>
      <p:sp>
        <p:nvSpPr>
          <p:cNvPr id="27" name="テキスト ボックス 26"/>
          <p:cNvSpPr txBox="1"/>
          <p:nvPr/>
        </p:nvSpPr>
        <p:spPr>
          <a:xfrm>
            <a:off x="7438672" y="44624"/>
            <a:ext cx="1685077" cy="1200329"/>
          </a:xfrm>
          <a:prstGeom prst="rect">
            <a:avLst/>
          </a:prstGeom>
          <a:noFill/>
        </p:spPr>
        <p:txBody>
          <a:bodyPr wrap="none" rtlCol="0">
            <a:spAutoFit/>
          </a:bodyPr>
          <a:lstStyle/>
          <a:p>
            <a:r>
              <a:rPr kumimoji="1" lang="ja-JP" altLang="en-US" u="sng" dirty="0" smtClean="0"/>
              <a:t> 　月　　日（　　）</a:t>
            </a:r>
            <a:endParaRPr kumimoji="1" lang="en-US" altLang="ja-JP" u="sng" dirty="0" smtClean="0"/>
          </a:p>
          <a:p>
            <a:r>
              <a:rPr kumimoji="1" lang="ja-JP" altLang="en-US" u="sng" dirty="0" smtClean="0"/>
              <a:t>天気：</a:t>
            </a:r>
            <a:r>
              <a:rPr lang="ja-JP" altLang="en-US" u="sng" dirty="0" smtClean="0"/>
              <a:t>　　　　　　</a:t>
            </a:r>
            <a:endParaRPr kumimoji="1" lang="en-US" altLang="ja-JP" u="sng" dirty="0" smtClean="0"/>
          </a:p>
          <a:p>
            <a:r>
              <a:rPr lang="ja-JP" altLang="en-US" u="sng" dirty="0" smtClean="0"/>
              <a:t>気温：　　　　　　</a:t>
            </a:r>
            <a:endParaRPr lang="en-US" altLang="ja-JP" u="sng" dirty="0" smtClean="0"/>
          </a:p>
          <a:p>
            <a:r>
              <a:rPr kumimoji="1" lang="ja-JP" altLang="en-US" u="sng" dirty="0" smtClean="0"/>
              <a:t>湿度：　　　　　　</a:t>
            </a:r>
            <a:endParaRPr kumimoji="1" lang="ja-JP" altLang="en-US" u="sng" dirty="0"/>
          </a:p>
        </p:txBody>
      </p:sp>
      <p:sp>
        <p:nvSpPr>
          <p:cNvPr id="2" name="テキスト ボックス 1"/>
          <p:cNvSpPr txBox="1"/>
          <p:nvPr/>
        </p:nvSpPr>
        <p:spPr>
          <a:xfrm>
            <a:off x="6445949" y="165700"/>
            <a:ext cx="646331" cy="369332"/>
          </a:xfrm>
          <a:prstGeom prst="rect">
            <a:avLst/>
          </a:prstGeom>
          <a:noFill/>
          <a:ln w="38100">
            <a:solidFill>
              <a:schemeClr val="tx1"/>
            </a:solidFill>
          </a:ln>
        </p:spPr>
        <p:txBody>
          <a:bodyPr wrap="none" rtlCol="0">
            <a:spAutoFit/>
          </a:bodyPr>
          <a:lstStyle/>
          <a:p>
            <a:r>
              <a:rPr kumimoji="1" lang="ja-JP" altLang="en-US" dirty="0" smtClean="0"/>
              <a:t>実験</a:t>
            </a:r>
            <a:endParaRPr kumimoji="1" lang="ja-JP" altLang="en-US" dirty="0"/>
          </a:p>
        </p:txBody>
      </p:sp>
      <p:sp>
        <p:nvSpPr>
          <p:cNvPr id="6" name="テキスト ボックス 5"/>
          <p:cNvSpPr txBox="1"/>
          <p:nvPr/>
        </p:nvSpPr>
        <p:spPr>
          <a:xfrm>
            <a:off x="2312456" y="3209393"/>
            <a:ext cx="1276311" cy="253916"/>
          </a:xfrm>
          <a:prstGeom prst="rect">
            <a:avLst/>
          </a:prstGeom>
          <a:noFill/>
        </p:spPr>
        <p:txBody>
          <a:bodyPr wrap="none" rtlCol="0">
            <a:spAutoFit/>
          </a:bodyPr>
          <a:lstStyle/>
          <a:p>
            <a:r>
              <a:rPr kumimoji="1" lang="ja-JP" altLang="en-US" sz="1050" dirty="0" smtClean="0"/>
              <a:t>でんきでんどうせい</a:t>
            </a:r>
            <a:endParaRPr kumimoji="1" lang="ja-JP" altLang="en-US" sz="1050" dirty="0"/>
          </a:p>
        </p:txBody>
      </p:sp>
      <p:sp>
        <p:nvSpPr>
          <p:cNvPr id="16" name="テキスト ボックス 15"/>
          <p:cNvSpPr txBox="1"/>
          <p:nvPr/>
        </p:nvSpPr>
        <p:spPr>
          <a:xfrm>
            <a:off x="331912" y="4077072"/>
            <a:ext cx="8791837" cy="1754326"/>
          </a:xfrm>
          <a:prstGeom prst="rect">
            <a:avLst/>
          </a:prstGeom>
          <a:noFill/>
        </p:spPr>
        <p:txBody>
          <a:bodyPr wrap="square" rtlCol="0">
            <a:spAutoFit/>
          </a:bodyPr>
          <a:lstStyle/>
          <a:p>
            <a:pPr>
              <a:lnSpc>
                <a:spcPct val="150000"/>
              </a:lnSpc>
            </a:pPr>
            <a:r>
              <a:rPr kumimoji="1" lang="ja-JP" altLang="en-US" dirty="0" smtClean="0"/>
              <a:t>１．単三電池２本を電池ホルダーに装着する。</a:t>
            </a:r>
            <a:endParaRPr kumimoji="1" lang="en-US" altLang="ja-JP" dirty="0" smtClean="0"/>
          </a:p>
          <a:p>
            <a:pPr>
              <a:lnSpc>
                <a:spcPct val="150000"/>
              </a:lnSpc>
            </a:pPr>
            <a:r>
              <a:rPr lang="ja-JP" altLang="en-US" dirty="0"/>
              <a:t>２</a:t>
            </a:r>
            <a:r>
              <a:rPr lang="ja-JP" altLang="en-US" dirty="0" smtClean="0"/>
              <a:t>．電池ホルダーのクリップを電子メロディーの端子と接触させて音が出ることを確認する。</a:t>
            </a:r>
            <a:endParaRPr lang="en-US" altLang="ja-JP" dirty="0" smtClean="0"/>
          </a:p>
          <a:p>
            <a:pPr>
              <a:lnSpc>
                <a:spcPct val="150000"/>
              </a:lnSpc>
            </a:pPr>
            <a:r>
              <a:rPr kumimoji="1" lang="ja-JP" altLang="en-US" dirty="0"/>
              <a:t>３</a:t>
            </a:r>
            <a:r>
              <a:rPr kumimoji="1" lang="ja-JP" altLang="en-US" dirty="0" smtClean="0"/>
              <a:t>．ワニ口クリップを準備し、１つを電子メロディ側につける。その後、岩塩（固体の塩）に</a:t>
            </a:r>
            <a:endParaRPr kumimoji="1" lang="en-US" altLang="ja-JP" dirty="0" smtClean="0"/>
          </a:p>
          <a:p>
            <a:pPr>
              <a:lnSpc>
                <a:spcPct val="150000"/>
              </a:lnSpc>
            </a:pPr>
            <a:r>
              <a:rPr kumimoji="1" lang="ja-JP" altLang="en-US" dirty="0" smtClean="0"/>
              <a:t>端子を接触させたとき、同じように電子メロディーの音が出るか確認する。</a:t>
            </a:r>
            <a:endParaRPr kumimoji="1" lang="ja-JP" altLang="en-US" dirty="0"/>
          </a:p>
        </p:txBody>
      </p:sp>
      <p:sp>
        <p:nvSpPr>
          <p:cNvPr id="17" name="テキスト ボックス 16"/>
          <p:cNvSpPr txBox="1"/>
          <p:nvPr/>
        </p:nvSpPr>
        <p:spPr>
          <a:xfrm>
            <a:off x="179512" y="5924722"/>
            <a:ext cx="877163" cy="460382"/>
          </a:xfrm>
          <a:prstGeom prst="rect">
            <a:avLst/>
          </a:prstGeom>
          <a:noFill/>
        </p:spPr>
        <p:txBody>
          <a:bodyPr wrap="none" rtlCol="0">
            <a:spAutoFit/>
          </a:bodyPr>
          <a:lstStyle/>
          <a:p>
            <a:pPr>
              <a:lnSpc>
                <a:spcPct val="150000"/>
              </a:lnSpc>
            </a:pPr>
            <a:r>
              <a:rPr kumimoji="1" lang="en-US" altLang="ja-JP" dirty="0" smtClean="0"/>
              <a:t>【</a:t>
            </a:r>
            <a:r>
              <a:rPr kumimoji="1" lang="ja-JP" altLang="en-US" dirty="0" smtClean="0"/>
              <a:t>結果</a:t>
            </a:r>
            <a:r>
              <a:rPr kumimoji="1" lang="en-US" altLang="ja-JP" dirty="0" smtClean="0"/>
              <a:t>】</a:t>
            </a:r>
            <a:endParaRPr kumimoji="1" lang="ja-JP" altLang="en-US" dirty="0"/>
          </a:p>
        </p:txBody>
      </p:sp>
      <p:sp>
        <p:nvSpPr>
          <p:cNvPr id="18" name="テキスト ボックス 17"/>
          <p:cNvSpPr txBox="1"/>
          <p:nvPr/>
        </p:nvSpPr>
        <p:spPr>
          <a:xfrm>
            <a:off x="337176" y="6352994"/>
            <a:ext cx="8791837" cy="460382"/>
          </a:xfrm>
          <a:prstGeom prst="rect">
            <a:avLst/>
          </a:prstGeom>
          <a:noFill/>
        </p:spPr>
        <p:txBody>
          <a:bodyPr wrap="square" rtlCol="0">
            <a:spAutoFit/>
          </a:bodyPr>
          <a:lstStyle/>
          <a:p>
            <a:pPr>
              <a:lnSpc>
                <a:spcPct val="150000"/>
              </a:lnSpc>
            </a:pPr>
            <a:r>
              <a:rPr kumimoji="1" lang="ja-JP" altLang="en-US" u="sng" dirty="0" smtClean="0"/>
              <a:t>固体の塩は、電気を（　　　通す　　　・　　　通さない　　　）　←いずれかに〇をつける。</a:t>
            </a:r>
            <a:endParaRPr kumimoji="1" lang="ja-JP" altLang="en-US" u="sng" dirty="0"/>
          </a:p>
        </p:txBody>
      </p:sp>
    </p:spTree>
    <p:extLst>
      <p:ext uri="{BB962C8B-B14F-4D97-AF65-F5344CB8AC3E}">
        <p14:creationId xmlns:p14="http://schemas.microsoft.com/office/powerpoint/2010/main" val="607742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線コネクタ 42"/>
          <p:cNvCxnSpPr/>
          <p:nvPr/>
        </p:nvCxnSpPr>
        <p:spPr>
          <a:xfrm>
            <a:off x="-13343" y="6854320"/>
            <a:ext cx="9180000" cy="0"/>
          </a:xfrm>
          <a:prstGeom prst="lin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35496" y="404664"/>
            <a:ext cx="5939446" cy="369332"/>
          </a:xfrm>
          <a:prstGeom prst="rect">
            <a:avLst/>
          </a:prstGeom>
        </p:spPr>
        <p:txBody>
          <a:bodyPr wrap="none">
            <a:spAutoFit/>
          </a:bodyPr>
          <a:lstStyle/>
          <a:p>
            <a:r>
              <a:rPr lang="ja-JP" altLang="en-US" i="1" u="sng" dirty="0" smtClean="0"/>
              <a:t>■ 実験２：　水溶液（水、砂糖水、塩）の電気伝導性　を確認</a:t>
            </a:r>
            <a:endParaRPr lang="en-US" altLang="ja-JP" i="1" u="sng" dirty="0"/>
          </a:p>
        </p:txBody>
      </p:sp>
      <p:sp>
        <p:nvSpPr>
          <p:cNvPr id="8" name="テキスト ボックス 7"/>
          <p:cNvSpPr txBox="1"/>
          <p:nvPr/>
        </p:nvSpPr>
        <p:spPr>
          <a:xfrm>
            <a:off x="179512" y="719992"/>
            <a:ext cx="877163" cy="460382"/>
          </a:xfrm>
          <a:prstGeom prst="rect">
            <a:avLst/>
          </a:prstGeom>
          <a:noFill/>
        </p:spPr>
        <p:txBody>
          <a:bodyPr wrap="none" rtlCol="0">
            <a:spAutoFit/>
          </a:bodyPr>
          <a:lstStyle/>
          <a:p>
            <a:pPr>
              <a:lnSpc>
                <a:spcPct val="150000"/>
              </a:lnSpc>
            </a:pPr>
            <a:r>
              <a:rPr kumimoji="1" lang="en-US" altLang="ja-JP" dirty="0" smtClean="0"/>
              <a:t>【</a:t>
            </a:r>
            <a:r>
              <a:rPr lang="ja-JP" altLang="en-US" dirty="0" smtClean="0"/>
              <a:t>手順</a:t>
            </a:r>
            <a:r>
              <a:rPr kumimoji="1" lang="en-US" altLang="ja-JP" dirty="0" smtClean="0"/>
              <a:t>】</a:t>
            </a:r>
            <a:endParaRPr kumimoji="1" lang="ja-JP" altLang="en-US" dirty="0"/>
          </a:p>
        </p:txBody>
      </p:sp>
      <p:sp>
        <p:nvSpPr>
          <p:cNvPr id="9" name="テキスト ボックス 8"/>
          <p:cNvSpPr txBox="1"/>
          <p:nvPr/>
        </p:nvSpPr>
        <p:spPr>
          <a:xfrm>
            <a:off x="331913" y="1108366"/>
            <a:ext cx="8128519" cy="3000821"/>
          </a:xfrm>
          <a:prstGeom prst="rect">
            <a:avLst/>
          </a:prstGeom>
          <a:noFill/>
        </p:spPr>
        <p:txBody>
          <a:bodyPr wrap="square" rtlCol="0">
            <a:spAutoFit/>
          </a:bodyPr>
          <a:lstStyle/>
          <a:p>
            <a:pPr>
              <a:lnSpc>
                <a:spcPct val="150000"/>
              </a:lnSpc>
            </a:pPr>
            <a:r>
              <a:rPr kumimoji="1" lang="ja-JP" altLang="en-US" dirty="0" smtClean="0"/>
              <a:t>１．ビーカーに蒸留水を入れて、電極を設置する。</a:t>
            </a:r>
            <a:endParaRPr kumimoji="1" lang="en-US" altLang="ja-JP" dirty="0" smtClean="0"/>
          </a:p>
          <a:p>
            <a:pPr>
              <a:lnSpc>
                <a:spcPct val="150000"/>
              </a:lnSpc>
            </a:pPr>
            <a:r>
              <a:rPr lang="ja-JP" altLang="en-US" dirty="0"/>
              <a:t>２</a:t>
            </a:r>
            <a:r>
              <a:rPr lang="ja-JP" altLang="en-US" dirty="0" smtClean="0"/>
              <a:t>．実験１で利用した器具の端子を電極に接触させ、電子メロディーの音が</a:t>
            </a:r>
            <a:endParaRPr lang="en-US" altLang="ja-JP" dirty="0" smtClean="0"/>
          </a:p>
          <a:p>
            <a:pPr>
              <a:lnSpc>
                <a:spcPct val="150000"/>
              </a:lnSpc>
            </a:pPr>
            <a:r>
              <a:rPr lang="ja-JP" altLang="en-US" dirty="0"/>
              <a:t>　</a:t>
            </a:r>
            <a:r>
              <a:rPr lang="ja-JP" altLang="en-US" dirty="0" smtClean="0"/>
              <a:t>出るか確認する。</a:t>
            </a:r>
            <a:endParaRPr lang="en-US" altLang="ja-JP" dirty="0" smtClean="0"/>
          </a:p>
          <a:p>
            <a:pPr>
              <a:lnSpc>
                <a:spcPct val="150000"/>
              </a:lnSpc>
            </a:pPr>
            <a:r>
              <a:rPr lang="ja-JP" altLang="en-US" dirty="0"/>
              <a:t>３</a:t>
            </a:r>
            <a:r>
              <a:rPr lang="ja-JP" altLang="en-US" dirty="0" smtClean="0"/>
              <a:t>．もう一つのビーカーに蒸留水と塩を加えて、１．２．と同じように電子メロディー</a:t>
            </a:r>
            <a:endParaRPr lang="en-US" altLang="ja-JP" dirty="0" smtClean="0"/>
          </a:p>
          <a:p>
            <a:pPr>
              <a:lnSpc>
                <a:spcPct val="150000"/>
              </a:lnSpc>
            </a:pPr>
            <a:r>
              <a:rPr lang="ja-JP" altLang="en-US" dirty="0"/>
              <a:t>　</a:t>
            </a:r>
            <a:r>
              <a:rPr lang="ja-JP" altLang="en-US" dirty="0" smtClean="0"/>
              <a:t>の音が出るか確認する。</a:t>
            </a:r>
            <a:endParaRPr lang="en-US" altLang="ja-JP" dirty="0" smtClean="0"/>
          </a:p>
          <a:p>
            <a:pPr>
              <a:lnSpc>
                <a:spcPct val="150000"/>
              </a:lnSpc>
            </a:pPr>
            <a:r>
              <a:rPr lang="ja-JP" altLang="en-US" dirty="0" smtClean="0"/>
              <a:t>４．１．２で使用したビーカーの中に砂糖を加えて、１．２．と同じように電子メロディー</a:t>
            </a:r>
            <a:endParaRPr lang="en-US" altLang="ja-JP" dirty="0" smtClean="0"/>
          </a:p>
          <a:p>
            <a:pPr>
              <a:lnSpc>
                <a:spcPct val="150000"/>
              </a:lnSpc>
            </a:pPr>
            <a:r>
              <a:rPr lang="ja-JP" altLang="en-US" dirty="0"/>
              <a:t>　</a:t>
            </a:r>
            <a:r>
              <a:rPr lang="ja-JP" altLang="en-US" dirty="0" smtClean="0"/>
              <a:t>の音が出るか確認する。</a:t>
            </a:r>
            <a:endParaRPr lang="en-US" altLang="ja-JP" dirty="0" smtClean="0"/>
          </a:p>
        </p:txBody>
      </p:sp>
      <p:sp>
        <p:nvSpPr>
          <p:cNvPr id="10" name="テキスト ボックス 9"/>
          <p:cNvSpPr txBox="1"/>
          <p:nvPr/>
        </p:nvSpPr>
        <p:spPr>
          <a:xfrm>
            <a:off x="179512" y="4394428"/>
            <a:ext cx="877163" cy="460382"/>
          </a:xfrm>
          <a:prstGeom prst="rect">
            <a:avLst/>
          </a:prstGeom>
          <a:noFill/>
        </p:spPr>
        <p:txBody>
          <a:bodyPr wrap="none" rtlCol="0">
            <a:spAutoFit/>
          </a:bodyPr>
          <a:lstStyle/>
          <a:p>
            <a:pPr>
              <a:lnSpc>
                <a:spcPct val="150000"/>
              </a:lnSpc>
            </a:pPr>
            <a:r>
              <a:rPr kumimoji="1" lang="en-US" altLang="ja-JP" dirty="0" smtClean="0"/>
              <a:t>【</a:t>
            </a:r>
            <a:r>
              <a:rPr kumimoji="1" lang="ja-JP" altLang="en-US" dirty="0" smtClean="0"/>
              <a:t>結果</a:t>
            </a:r>
            <a:r>
              <a:rPr kumimoji="1" lang="en-US" altLang="ja-JP" dirty="0" smtClean="0"/>
              <a:t>】</a:t>
            </a:r>
            <a:endParaRPr kumimoji="1" lang="ja-JP" altLang="en-US" dirty="0"/>
          </a:p>
        </p:txBody>
      </p:sp>
      <p:sp>
        <p:nvSpPr>
          <p:cNvPr id="11" name="テキスト ボックス 10"/>
          <p:cNvSpPr txBox="1"/>
          <p:nvPr/>
        </p:nvSpPr>
        <p:spPr>
          <a:xfrm>
            <a:off x="323528" y="4898484"/>
            <a:ext cx="8791837" cy="1338828"/>
          </a:xfrm>
          <a:prstGeom prst="rect">
            <a:avLst/>
          </a:prstGeom>
          <a:noFill/>
        </p:spPr>
        <p:txBody>
          <a:bodyPr wrap="square" rtlCol="0">
            <a:spAutoFit/>
          </a:bodyPr>
          <a:lstStyle/>
          <a:p>
            <a:pPr>
              <a:lnSpc>
                <a:spcPct val="150000"/>
              </a:lnSpc>
            </a:pPr>
            <a:r>
              <a:rPr kumimoji="1" lang="ja-JP" altLang="en-US" u="sng" dirty="0" smtClean="0"/>
              <a:t>１．水（蒸留水）は、電気を（　　通した　　・　　通さなかった　　）</a:t>
            </a:r>
            <a:r>
              <a:rPr lang="ja-JP" altLang="en-US" u="sng" dirty="0" smtClean="0"/>
              <a:t>  ←</a:t>
            </a:r>
            <a:r>
              <a:rPr lang="ja-JP" altLang="en-US" u="sng" dirty="0"/>
              <a:t>いずれかに〇をつける</a:t>
            </a:r>
            <a:r>
              <a:rPr lang="ja-JP" altLang="en-US" u="sng" dirty="0" smtClean="0"/>
              <a:t>。</a:t>
            </a:r>
            <a:endParaRPr lang="en-US" altLang="ja-JP" u="sng" dirty="0" smtClean="0"/>
          </a:p>
          <a:p>
            <a:pPr>
              <a:lnSpc>
                <a:spcPct val="150000"/>
              </a:lnSpc>
            </a:pPr>
            <a:r>
              <a:rPr lang="ja-JP" altLang="en-US" u="sng" dirty="0" smtClean="0"/>
              <a:t>２．塩水は</a:t>
            </a:r>
            <a:r>
              <a:rPr lang="ja-JP" altLang="en-US" u="sng" dirty="0"/>
              <a:t>、電気を（　　通した　　・　　通さなかった　　）　</a:t>
            </a:r>
            <a:r>
              <a:rPr lang="ja-JP" altLang="en-US" u="sng" dirty="0" smtClean="0"/>
              <a:t>　　　　 ←</a:t>
            </a:r>
            <a:r>
              <a:rPr lang="ja-JP" altLang="en-US" u="sng" dirty="0"/>
              <a:t>いずれかに〇をつける。</a:t>
            </a:r>
            <a:endParaRPr lang="en-US" altLang="ja-JP" u="sng" dirty="0"/>
          </a:p>
          <a:p>
            <a:pPr>
              <a:lnSpc>
                <a:spcPct val="150000"/>
              </a:lnSpc>
            </a:pPr>
            <a:r>
              <a:rPr lang="ja-JP" altLang="en-US" u="sng" dirty="0"/>
              <a:t>３</a:t>
            </a:r>
            <a:r>
              <a:rPr lang="ja-JP" altLang="en-US" u="sng" dirty="0" smtClean="0"/>
              <a:t>．砂糖水は</a:t>
            </a:r>
            <a:r>
              <a:rPr lang="ja-JP" altLang="en-US" u="sng" dirty="0"/>
              <a:t>、電気を（　　通した　　・　　通さなかった　　）　　　　</a:t>
            </a:r>
            <a:r>
              <a:rPr lang="ja-JP" altLang="en-US" u="sng" dirty="0" smtClean="0"/>
              <a:t>←</a:t>
            </a:r>
            <a:r>
              <a:rPr lang="ja-JP" altLang="en-US" u="sng" dirty="0"/>
              <a:t>いずれかに〇をつける</a:t>
            </a:r>
            <a:r>
              <a:rPr lang="ja-JP" altLang="en-US" u="sng" dirty="0" smtClean="0"/>
              <a:t>。</a:t>
            </a:r>
            <a:endParaRPr lang="en-US" altLang="ja-JP" u="sng" dirty="0"/>
          </a:p>
        </p:txBody>
      </p:sp>
    </p:spTree>
    <p:extLst>
      <p:ext uri="{BB962C8B-B14F-4D97-AF65-F5344CB8AC3E}">
        <p14:creationId xmlns:p14="http://schemas.microsoft.com/office/powerpoint/2010/main" val="1966280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線コネクタ 42"/>
          <p:cNvCxnSpPr/>
          <p:nvPr/>
        </p:nvCxnSpPr>
        <p:spPr>
          <a:xfrm>
            <a:off x="-13343" y="22143"/>
            <a:ext cx="9180000" cy="0"/>
          </a:xfrm>
          <a:prstGeom prst="lin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35496" y="17328"/>
            <a:ext cx="5713424" cy="369332"/>
          </a:xfrm>
          <a:prstGeom prst="rect">
            <a:avLst/>
          </a:prstGeom>
        </p:spPr>
        <p:txBody>
          <a:bodyPr wrap="none">
            <a:spAutoFit/>
          </a:bodyPr>
          <a:lstStyle/>
          <a:p>
            <a:r>
              <a:rPr lang="ja-JP" altLang="en-US" i="1" u="sng" dirty="0" smtClean="0"/>
              <a:t>■ 実験３：　水溶液中で化学反応が起きていることを確認</a:t>
            </a:r>
            <a:endParaRPr lang="en-US" altLang="ja-JP" i="1" u="sng" dirty="0"/>
          </a:p>
        </p:txBody>
      </p:sp>
      <p:sp>
        <p:nvSpPr>
          <p:cNvPr id="4" name="テキスト ボックス 3"/>
          <p:cNvSpPr txBox="1"/>
          <p:nvPr/>
        </p:nvSpPr>
        <p:spPr>
          <a:xfrm>
            <a:off x="179512" y="332656"/>
            <a:ext cx="877163" cy="460382"/>
          </a:xfrm>
          <a:prstGeom prst="rect">
            <a:avLst/>
          </a:prstGeom>
          <a:noFill/>
        </p:spPr>
        <p:txBody>
          <a:bodyPr wrap="none" rtlCol="0">
            <a:spAutoFit/>
          </a:bodyPr>
          <a:lstStyle/>
          <a:p>
            <a:pPr>
              <a:lnSpc>
                <a:spcPct val="150000"/>
              </a:lnSpc>
            </a:pPr>
            <a:r>
              <a:rPr kumimoji="1" lang="en-US" altLang="ja-JP" dirty="0" smtClean="0"/>
              <a:t>【</a:t>
            </a:r>
            <a:r>
              <a:rPr lang="ja-JP" altLang="en-US" dirty="0" smtClean="0"/>
              <a:t>手順</a:t>
            </a:r>
            <a:r>
              <a:rPr kumimoji="1" lang="en-US" altLang="ja-JP" dirty="0" smtClean="0"/>
              <a:t>】</a:t>
            </a:r>
            <a:endParaRPr kumimoji="1" lang="ja-JP" altLang="en-US" dirty="0"/>
          </a:p>
        </p:txBody>
      </p:sp>
      <p:sp>
        <p:nvSpPr>
          <p:cNvPr id="5" name="テキスト ボックス 4"/>
          <p:cNvSpPr txBox="1"/>
          <p:nvPr/>
        </p:nvSpPr>
        <p:spPr>
          <a:xfrm>
            <a:off x="331913" y="721030"/>
            <a:ext cx="8128519" cy="1338828"/>
          </a:xfrm>
          <a:prstGeom prst="rect">
            <a:avLst/>
          </a:prstGeom>
          <a:noFill/>
        </p:spPr>
        <p:txBody>
          <a:bodyPr wrap="square" rtlCol="0">
            <a:spAutoFit/>
          </a:bodyPr>
          <a:lstStyle/>
          <a:p>
            <a:pPr>
              <a:lnSpc>
                <a:spcPct val="150000"/>
              </a:lnSpc>
            </a:pPr>
            <a:r>
              <a:rPr kumimoji="1" lang="ja-JP" altLang="en-US" dirty="0" smtClean="0"/>
              <a:t>１．電気が流れる方のビーカーを利用し、豆電球と電池を接続し、</a:t>
            </a:r>
            <a:endParaRPr kumimoji="1" lang="en-US" altLang="ja-JP" dirty="0" smtClean="0"/>
          </a:p>
          <a:p>
            <a:pPr>
              <a:lnSpc>
                <a:spcPct val="150000"/>
              </a:lnSpc>
            </a:pPr>
            <a:r>
              <a:rPr lang="ja-JP" altLang="en-US" dirty="0" smtClean="0"/>
              <a:t>水溶液</a:t>
            </a:r>
            <a:r>
              <a:rPr lang="ja-JP" altLang="en-US" dirty="0"/>
              <a:t>中</a:t>
            </a:r>
            <a:r>
              <a:rPr lang="ja-JP" altLang="en-US" dirty="0" smtClean="0"/>
              <a:t>の電極の様子を確認する。</a:t>
            </a:r>
            <a:endParaRPr lang="en-US" altLang="ja-JP" dirty="0" smtClean="0"/>
          </a:p>
          <a:p>
            <a:pPr>
              <a:lnSpc>
                <a:spcPct val="150000"/>
              </a:lnSpc>
            </a:pPr>
            <a:r>
              <a:rPr lang="ja-JP" altLang="en-US" dirty="0"/>
              <a:t>２</a:t>
            </a:r>
            <a:r>
              <a:rPr lang="ja-JP" altLang="en-US" dirty="0" smtClean="0"/>
              <a:t>．水溶液中の変化をしばらく観察する。</a:t>
            </a:r>
            <a:endParaRPr lang="en-US" altLang="ja-JP" dirty="0" smtClean="0"/>
          </a:p>
        </p:txBody>
      </p:sp>
      <p:sp>
        <p:nvSpPr>
          <p:cNvPr id="6" name="正方形/長方形 5"/>
          <p:cNvSpPr/>
          <p:nvPr/>
        </p:nvSpPr>
        <p:spPr>
          <a:xfrm>
            <a:off x="381888" y="3025287"/>
            <a:ext cx="8222560" cy="936104"/>
          </a:xfrm>
          <a:prstGeom prst="rect">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テキスト ボックス 6"/>
          <p:cNvSpPr txBox="1"/>
          <p:nvPr/>
        </p:nvSpPr>
        <p:spPr>
          <a:xfrm>
            <a:off x="179512" y="2176530"/>
            <a:ext cx="1338828" cy="460382"/>
          </a:xfrm>
          <a:prstGeom prst="rect">
            <a:avLst/>
          </a:prstGeom>
          <a:noFill/>
        </p:spPr>
        <p:txBody>
          <a:bodyPr wrap="none" rtlCol="0">
            <a:spAutoFit/>
          </a:bodyPr>
          <a:lstStyle/>
          <a:p>
            <a:pPr>
              <a:lnSpc>
                <a:spcPct val="150000"/>
              </a:lnSpc>
            </a:pPr>
            <a:r>
              <a:rPr kumimoji="1" lang="en-US" altLang="ja-JP" dirty="0" smtClean="0"/>
              <a:t>【</a:t>
            </a:r>
            <a:r>
              <a:rPr kumimoji="1" lang="ja-JP" altLang="en-US" dirty="0" smtClean="0"/>
              <a:t>観察記録</a:t>
            </a:r>
            <a:r>
              <a:rPr kumimoji="1" lang="en-US" altLang="ja-JP" dirty="0" smtClean="0"/>
              <a:t>】</a:t>
            </a:r>
            <a:endParaRPr kumimoji="1" lang="ja-JP" altLang="en-US" dirty="0"/>
          </a:p>
        </p:txBody>
      </p:sp>
      <p:sp>
        <p:nvSpPr>
          <p:cNvPr id="8" name="テキスト ボックス 7"/>
          <p:cNvSpPr txBox="1"/>
          <p:nvPr/>
        </p:nvSpPr>
        <p:spPr>
          <a:xfrm>
            <a:off x="337176" y="2550554"/>
            <a:ext cx="8128519" cy="460382"/>
          </a:xfrm>
          <a:prstGeom prst="rect">
            <a:avLst/>
          </a:prstGeom>
          <a:noFill/>
        </p:spPr>
        <p:txBody>
          <a:bodyPr wrap="square" rtlCol="0">
            <a:spAutoFit/>
          </a:bodyPr>
          <a:lstStyle/>
          <a:p>
            <a:pPr>
              <a:lnSpc>
                <a:spcPct val="150000"/>
              </a:lnSpc>
            </a:pPr>
            <a:r>
              <a:rPr lang="ja-JP" altLang="en-US" dirty="0"/>
              <a:t>まず</a:t>
            </a:r>
            <a:r>
              <a:rPr lang="ja-JP" altLang="en-US" dirty="0" smtClean="0"/>
              <a:t>、水溶液中でどのような変化が生じたか記録しよう。</a:t>
            </a:r>
            <a:endParaRPr lang="en-US" altLang="ja-JP" dirty="0" smtClean="0"/>
          </a:p>
        </p:txBody>
      </p:sp>
      <p:sp>
        <p:nvSpPr>
          <p:cNvPr id="9" name="正方形/長方形 8"/>
          <p:cNvSpPr/>
          <p:nvPr/>
        </p:nvSpPr>
        <p:spPr>
          <a:xfrm>
            <a:off x="381888" y="4479797"/>
            <a:ext cx="8222560" cy="936104"/>
          </a:xfrm>
          <a:prstGeom prst="rect">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テキスト ボックス 9"/>
          <p:cNvSpPr txBox="1"/>
          <p:nvPr/>
        </p:nvSpPr>
        <p:spPr>
          <a:xfrm>
            <a:off x="337176" y="4005064"/>
            <a:ext cx="8128519" cy="460382"/>
          </a:xfrm>
          <a:prstGeom prst="rect">
            <a:avLst/>
          </a:prstGeom>
          <a:noFill/>
        </p:spPr>
        <p:txBody>
          <a:bodyPr wrap="square" rtlCol="0">
            <a:spAutoFit/>
          </a:bodyPr>
          <a:lstStyle/>
          <a:p>
            <a:pPr>
              <a:lnSpc>
                <a:spcPct val="150000"/>
              </a:lnSpc>
            </a:pPr>
            <a:r>
              <a:rPr lang="ja-JP" altLang="en-US" dirty="0" smtClean="0"/>
              <a:t>しばらくしてから、水溶液の色はどのように変化を始めたか記録しよう。</a:t>
            </a:r>
            <a:endParaRPr lang="en-US" altLang="ja-JP" dirty="0" smtClean="0"/>
          </a:p>
        </p:txBody>
      </p:sp>
      <p:sp>
        <p:nvSpPr>
          <p:cNvPr id="11" name="テキスト ボックス 10"/>
          <p:cNvSpPr txBox="1"/>
          <p:nvPr/>
        </p:nvSpPr>
        <p:spPr>
          <a:xfrm>
            <a:off x="2339752" y="5445224"/>
            <a:ext cx="6683096" cy="460382"/>
          </a:xfrm>
          <a:prstGeom prst="rect">
            <a:avLst/>
          </a:prstGeom>
          <a:noFill/>
        </p:spPr>
        <p:txBody>
          <a:bodyPr wrap="square" rtlCol="0">
            <a:spAutoFit/>
          </a:bodyPr>
          <a:lstStyle/>
          <a:p>
            <a:pPr>
              <a:lnSpc>
                <a:spcPct val="150000"/>
              </a:lnSpc>
            </a:pPr>
            <a:r>
              <a:rPr lang="en-US" altLang="ja-JP" i="1" u="sng" dirty="0" smtClean="0"/>
              <a:t>※</a:t>
            </a:r>
            <a:r>
              <a:rPr lang="ja-JP" altLang="en-US" i="1" u="sng" dirty="0" smtClean="0"/>
              <a:t>全ての実験が終了したら器具の片付けを行い、まとめに入ります。</a:t>
            </a:r>
            <a:endParaRPr lang="en-US" altLang="ja-JP" i="1" u="sng" dirty="0" smtClean="0"/>
          </a:p>
        </p:txBody>
      </p:sp>
      <p:cxnSp>
        <p:nvCxnSpPr>
          <p:cNvPr id="12" name="直線コネクタ 11"/>
          <p:cNvCxnSpPr/>
          <p:nvPr/>
        </p:nvCxnSpPr>
        <p:spPr>
          <a:xfrm>
            <a:off x="-5448" y="5949280"/>
            <a:ext cx="9180000" cy="0"/>
          </a:xfrm>
          <a:prstGeom prst="lin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35496" y="6093296"/>
            <a:ext cx="1128835" cy="369332"/>
          </a:xfrm>
          <a:prstGeom prst="rect">
            <a:avLst/>
          </a:prstGeom>
        </p:spPr>
        <p:txBody>
          <a:bodyPr wrap="none">
            <a:spAutoFit/>
          </a:bodyPr>
          <a:lstStyle/>
          <a:p>
            <a:r>
              <a:rPr lang="ja-JP" altLang="en-US" i="1" u="sng" dirty="0" smtClean="0"/>
              <a:t>■ まとめ </a:t>
            </a:r>
            <a:endParaRPr lang="en-US" altLang="ja-JP" i="1" u="sng" dirty="0"/>
          </a:p>
        </p:txBody>
      </p:sp>
      <p:sp>
        <p:nvSpPr>
          <p:cNvPr id="14" name="テキスト ボックス 13"/>
          <p:cNvSpPr txBox="1"/>
          <p:nvPr/>
        </p:nvSpPr>
        <p:spPr>
          <a:xfrm>
            <a:off x="331913" y="6449561"/>
            <a:ext cx="7912495" cy="507831"/>
          </a:xfrm>
          <a:prstGeom prst="rect">
            <a:avLst/>
          </a:prstGeom>
          <a:noFill/>
        </p:spPr>
        <p:txBody>
          <a:bodyPr wrap="square" rtlCol="0">
            <a:spAutoFit/>
          </a:bodyPr>
          <a:lstStyle/>
          <a:p>
            <a:pPr>
              <a:lnSpc>
                <a:spcPct val="150000"/>
              </a:lnSpc>
            </a:pPr>
            <a:r>
              <a:rPr lang="ja-JP" altLang="en-US" u="sng" dirty="0" smtClean="0"/>
              <a:t>１．物質</a:t>
            </a:r>
            <a:r>
              <a:rPr lang="ja-JP" altLang="en-US" u="sng" dirty="0"/>
              <a:t>に</a:t>
            </a:r>
            <a:r>
              <a:rPr lang="ja-JP" altLang="en-US" u="sng" dirty="0" smtClean="0"/>
              <a:t>は、　　　　　　　　　　　　　　　　　　　　　　　　　　　　　　　　　　　　　　　　。</a:t>
            </a:r>
            <a:endParaRPr lang="en-US" altLang="ja-JP" u="sng" dirty="0" smtClean="0"/>
          </a:p>
        </p:txBody>
      </p:sp>
    </p:spTree>
    <p:extLst>
      <p:ext uri="{BB962C8B-B14F-4D97-AF65-F5344CB8AC3E}">
        <p14:creationId xmlns:p14="http://schemas.microsoft.com/office/powerpoint/2010/main" val="1966280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直線コネクタ 36"/>
          <p:cNvCxnSpPr/>
          <p:nvPr/>
        </p:nvCxnSpPr>
        <p:spPr>
          <a:xfrm>
            <a:off x="-13343" y="6841086"/>
            <a:ext cx="9180000" cy="0"/>
          </a:xfrm>
          <a:prstGeom prst="lin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正方形/長方形 3"/>
          <p:cNvSpPr/>
          <p:nvPr/>
        </p:nvSpPr>
        <p:spPr>
          <a:xfrm>
            <a:off x="609819" y="5517232"/>
            <a:ext cx="1296144" cy="1224136"/>
          </a:xfrm>
          <a:prstGeom prst="rect">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正方形/長方形 4"/>
          <p:cNvSpPr/>
          <p:nvPr/>
        </p:nvSpPr>
        <p:spPr>
          <a:xfrm>
            <a:off x="2049979" y="5517232"/>
            <a:ext cx="1296144" cy="1224136"/>
          </a:xfrm>
          <a:prstGeom prst="rect">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テキスト ボックス 5"/>
          <p:cNvSpPr txBox="1"/>
          <p:nvPr/>
        </p:nvSpPr>
        <p:spPr>
          <a:xfrm>
            <a:off x="539552" y="5147900"/>
            <a:ext cx="415498" cy="369332"/>
          </a:xfrm>
          <a:prstGeom prst="rect">
            <a:avLst/>
          </a:prstGeom>
          <a:noFill/>
        </p:spPr>
        <p:txBody>
          <a:bodyPr wrap="none" rtlCol="0">
            <a:spAutoFit/>
          </a:bodyPr>
          <a:lstStyle/>
          <a:p>
            <a:r>
              <a:rPr kumimoji="1" lang="ja-JP" altLang="en-US" dirty="0"/>
              <a:t>印</a:t>
            </a:r>
          </a:p>
        </p:txBody>
      </p:sp>
      <p:sp>
        <p:nvSpPr>
          <p:cNvPr id="7" name="テキスト ボックス 6"/>
          <p:cNvSpPr txBox="1"/>
          <p:nvPr/>
        </p:nvSpPr>
        <p:spPr>
          <a:xfrm>
            <a:off x="2051720" y="5157192"/>
            <a:ext cx="646331" cy="369332"/>
          </a:xfrm>
          <a:prstGeom prst="rect">
            <a:avLst/>
          </a:prstGeom>
          <a:noFill/>
        </p:spPr>
        <p:txBody>
          <a:bodyPr wrap="none" rtlCol="0">
            <a:spAutoFit/>
          </a:bodyPr>
          <a:lstStyle/>
          <a:p>
            <a:r>
              <a:rPr kumimoji="1" lang="ja-JP" altLang="en-US" dirty="0"/>
              <a:t>評価</a:t>
            </a:r>
          </a:p>
        </p:txBody>
      </p:sp>
      <p:sp>
        <p:nvSpPr>
          <p:cNvPr id="10" name="テキスト ボックス 9"/>
          <p:cNvSpPr txBox="1"/>
          <p:nvPr/>
        </p:nvSpPr>
        <p:spPr>
          <a:xfrm>
            <a:off x="337176" y="-27384"/>
            <a:ext cx="7907232" cy="1754326"/>
          </a:xfrm>
          <a:prstGeom prst="rect">
            <a:avLst/>
          </a:prstGeom>
          <a:noFill/>
        </p:spPr>
        <p:txBody>
          <a:bodyPr wrap="square" rtlCol="0">
            <a:spAutoFit/>
          </a:bodyPr>
          <a:lstStyle/>
          <a:p>
            <a:pPr>
              <a:lnSpc>
                <a:spcPct val="150000"/>
              </a:lnSpc>
            </a:pPr>
            <a:r>
              <a:rPr lang="ja-JP" altLang="en-US" dirty="0" smtClean="0"/>
              <a:t>これは、水に溶けた物質が電気を運ぶ役割を果たしていたと考えることができる。</a:t>
            </a:r>
            <a:endParaRPr lang="en-US" altLang="ja-JP" dirty="0" smtClean="0"/>
          </a:p>
          <a:p>
            <a:pPr>
              <a:lnSpc>
                <a:spcPct val="150000"/>
              </a:lnSpc>
            </a:pPr>
            <a:r>
              <a:rPr lang="ja-JP" altLang="en-US" dirty="0"/>
              <a:t>このよう</a:t>
            </a:r>
            <a:r>
              <a:rPr lang="ja-JP" altLang="en-US" dirty="0" smtClean="0"/>
              <a:t>な物質を</a:t>
            </a:r>
            <a:r>
              <a:rPr lang="ja-JP" altLang="en-US" u="sng" dirty="0" smtClean="0"/>
              <a:t>　　　　　　　　</a:t>
            </a:r>
            <a:r>
              <a:rPr lang="ja-JP" altLang="en-US" dirty="0" smtClean="0"/>
              <a:t>といい、</a:t>
            </a:r>
            <a:endParaRPr lang="en-US" altLang="ja-JP" dirty="0" smtClean="0"/>
          </a:p>
          <a:p>
            <a:pPr>
              <a:lnSpc>
                <a:spcPct val="150000"/>
              </a:lnSpc>
            </a:pPr>
            <a:r>
              <a:rPr lang="ja-JP" altLang="en-US" dirty="0" smtClean="0"/>
              <a:t>（　　　　　　　　　　　　　　　　　　　　）を　</a:t>
            </a:r>
            <a:r>
              <a:rPr lang="en-US" altLang="ja-JP" dirty="0" smtClean="0"/>
              <a:t>『</a:t>
            </a:r>
            <a:r>
              <a:rPr lang="ja-JP" altLang="en-US" dirty="0" smtClean="0"/>
              <a:t>　陽イオン　</a:t>
            </a:r>
            <a:r>
              <a:rPr lang="en-US" altLang="ja-JP" dirty="0" smtClean="0"/>
              <a:t>』</a:t>
            </a:r>
            <a:r>
              <a:rPr lang="ja-JP" altLang="en-US" dirty="0" smtClean="0"/>
              <a:t>　、</a:t>
            </a:r>
            <a:endParaRPr lang="en-US" altLang="ja-JP" dirty="0" smtClean="0"/>
          </a:p>
          <a:p>
            <a:pPr>
              <a:lnSpc>
                <a:spcPct val="150000"/>
              </a:lnSpc>
            </a:pPr>
            <a:r>
              <a:rPr lang="ja-JP" altLang="en-US" dirty="0" smtClean="0"/>
              <a:t>（　　　　　　　　　　　　　　　　　　　　）を　</a:t>
            </a:r>
            <a:r>
              <a:rPr lang="en-US" altLang="ja-JP" dirty="0" smtClean="0"/>
              <a:t>『</a:t>
            </a:r>
            <a:r>
              <a:rPr lang="ja-JP" altLang="en-US" dirty="0" smtClean="0"/>
              <a:t>　陰イオン　</a:t>
            </a:r>
            <a:r>
              <a:rPr lang="en-US" altLang="ja-JP" dirty="0" smtClean="0"/>
              <a:t>』</a:t>
            </a:r>
            <a:r>
              <a:rPr lang="ja-JP" altLang="en-US" dirty="0" smtClean="0"/>
              <a:t>　という。</a:t>
            </a:r>
            <a:endParaRPr lang="en-US" altLang="ja-JP" dirty="0" smtClean="0"/>
          </a:p>
        </p:txBody>
      </p:sp>
      <p:sp>
        <p:nvSpPr>
          <p:cNvPr id="12" name="テキスト ボックス 11"/>
          <p:cNvSpPr txBox="1"/>
          <p:nvPr/>
        </p:nvSpPr>
        <p:spPr>
          <a:xfrm>
            <a:off x="337177" y="1772816"/>
            <a:ext cx="3298720" cy="507831"/>
          </a:xfrm>
          <a:prstGeom prst="rect">
            <a:avLst/>
          </a:prstGeom>
          <a:noFill/>
        </p:spPr>
        <p:txBody>
          <a:bodyPr wrap="square" rtlCol="0">
            <a:spAutoFit/>
          </a:bodyPr>
          <a:lstStyle/>
          <a:p>
            <a:pPr>
              <a:lnSpc>
                <a:spcPct val="150000"/>
              </a:lnSpc>
            </a:pPr>
            <a:r>
              <a:rPr lang="ja-JP" altLang="en-US" u="sng" dirty="0" smtClean="0"/>
              <a:t>２．今回の化学反応について　　　　　</a:t>
            </a:r>
            <a:endParaRPr lang="en-US" altLang="ja-JP" u="sng" dirty="0" smtClean="0"/>
          </a:p>
        </p:txBody>
      </p:sp>
      <p:sp>
        <p:nvSpPr>
          <p:cNvPr id="2" name="テキスト ボックス 1"/>
          <p:cNvSpPr txBox="1"/>
          <p:nvPr/>
        </p:nvSpPr>
        <p:spPr>
          <a:xfrm>
            <a:off x="467544" y="2286164"/>
            <a:ext cx="8460971" cy="646331"/>
          </a:xfrm>
          <a:prstGeom prst="rect">
            <a:avLst/>
          </a:prstGeom>
          <a:noFill/>
        </p:spPr>
        <p:txBody>
          <a:bodyPr wrap="none" rtlCol="0">
            <a:spAutoFit/>
          </a:bodyPr>
          <a:lstStyle/>
          <a:p>
            <a:r>
              <a:rPr lang="ja-JP" altLang="en-US" dirty="0" smtClean="0"/>
              <a:t>銅（</a:t>
            </a:r>
            <a:r>
              <a:rPr lang="ja-JP" altLang="en-US" sz="1400" b="1" dirty="0" smtClean="0"/>
              <a:t>元素記号：</a:t>
            </a:r>
            <a:r>
              <a:rPr lang="ja-JP" altLang="en-US" u="sng" dirty="0" smtClean="0"/>
              <a:t>　　　　</a:t>
            </a:r>
            <a:r>
              <a:rPr lang="ja-JP" altLang="en-US" dirty="0" smtClean="0"/>
              <a:t>）でできた電極が溶けて、水の中で塩素（</a:t>
            </a:r>
            <a:r>
              <a:rPr lang="ja-JP" altLang="en-US" sz="1400" b="1" dirty="0" smtClean="0"/>
              <a:t>元素記号：</a:t>
            </a:r>
            <a:r>
              <a:rPr lang="ja-JP" altLang="en-US" u="sng" dirty="0" smtClean="0"/>
              <a:t>　　　</a:t>
            </a:r>
            <a:r>
              <a:rPr lang="ja-JP" altLang="en-US" dirty="0" smtClean="0"/>
              <a:t>）と反応し、</a:t>
            </a:r>
            <a:endParaRPr lang="en-US" altLang="ja-JP" dirty="0" smtClean="0"/>
          </a:p>
          <a:p>
            <a:r>
              <a:rPr kumimoji="1" lang="ja-JP" altLang="en-US" dirty="0" smtClean="0"/>
              <a:t>青色の塩化銅（</a:t>
            </a:r>
            <a:r>
              <a:rPr kumimoji="1" lang="ja-JP" altLang="en-US" sz="1400" b="1" dirty="0" smtClean="0"/>
              <a:t>化学式：</a:t>
            </a:r>
            <a:r>
              <a:rPr kumimoji="1" lang="ja-JP" altLang="en-US" u="sng" dirty="0" smtClean="0"/>
              <a:t>　　　　　　　　</a:t>
            </a:r>
            <a:r>
              <a:rPr kumimoji="1" lang="ja-JP" altLang="en-US" dirty="0" smtClean="0"/>
              <a:t>）が生じた。</a:t>
            </a:r>
            <a:endParaRPr kumimoji="1" lang="ja-JP" altLang="en-US" dirty="0"/>
          </a:p>
        </p:txBody>
      </p:sp>
      <p:sp>
        <p:nvSpPr>
          <p:cNvPr id="3" name="テキスト ボックス 2"/>
          <p:cNvSpPr txBox="1"/>
          <p:nvPr/>
        </p:nvSpPr>
        <p:spPr>
          <a:xfrm>
            <a:off x="614605" y="2982144"/>
            <a:ext cx="6492483" cy="369332"/>
          </a:xfrm>
          <a:prstGeom prst="rect">
            <a:avLst/>
          </a:prstGeom>
          <a:noFill/>
        </p:spPr>
        <p:txBody>
          <a:bodyPr wrap="none" rtlCol="0">
            <a:spAutoFit/>
          </a:bodyPr>
          <a:lstStyle/>
          <a:p>
            <a:r>
              <a:rPr kumimoji="1" lang="en-US" altLang="ja-JP" dirty="0" smtClean="0"/>
              <a:t>※</a:t>
            </a:r>
            <a:r>
              <a:rPr kumimoji="1" lang="ja-JP" altLang="en-US" dirty="0" smtClean="0"/>
              <a:t>元素記号を使って、化学反応式で表現すると、次のようになる。</a:t>
            </a:r>
            <a:endParaRPr kumimoji="1" lang="ja-JP" altLang="en-US" dirty="0"/>
          </a:p>
        </p:txBody>
      </p:sp>
      <p:cxnSp>
        <p:nvCxnSpPr>
          <p:cNvPr id="14" name="直線コネクタ 13"/>
          <p:cNvCxnSpPr/>
          <p:nvPr/>
        </p:nvCxnSpPr>
        <p:spPr>
          <a:xfrm>
            <a:off x="609819" y="4149080"/>
            <a:ext cx="6497269" cy="0"/>
          </a:xfrm>
          <a:prstGeom prst="line">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509935" y="3414192"/>
            <a:ext cx="1107996" cy="276999"/>
          </a:xfrm>
          <a:prstGeom prst="rect">
            <a:avLst/>
          </a:prstGeom>
          <a:noFill/>
        </p:spPr>
        <p:txBody>
          <a:bodyPr wrap="none" rtlCol="0">
            <a:spAutoFit/>
          </a:bodyPr>
          <a:lstStyle/>
          <a:p>
            <a:r>
              <a:rPr kumimoji="1" lang="en-US" altLang="ja-JP" sz="1200" dirty="0" smtClean="0"/>
              <a:t>【</a:t>
            </a:r>
            <a:r>
              <a:rPr kumimoji="1" lang="ja-JP" altLang="en-US" sz="1200" dirty="0" smtClean="0"/>
              <a:t>化学反応式</a:t>
            </a:r>
            <a:r>
              <a:rPr kumimoji="1" lang="en-US" altLang="ja-JP" sz="1200" dirty="0" smtClean="0"/>
              <a:t>】</a:t>
            </a:r>
            <a:endParaRPr kumimoji="1" lang="ja-JP" altLang="en-US" sz="1200" dirty="0"/>
          </a:p>
        </p:txBody>
      </p:sp>
    </p:spTree>
    <p:extLst>
      <p:ext uri="{BB962C8B-B14F-4D97-AF65-F5344CB8AC3E}">
        <p14:creationId xmlns:p14="http://schemas.microsoft.com/office/powerpoint/2010/main" val="2638154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57150">
          <a:solidFill>
            <a:schemeClr val="bg1">
              <a:lumMod val="75000"/>
            </a:schemeClr>
          </a:solidFill>
          <a:headEnd type="none" w="med" len="med"/>
          <a:tailEnd type="none" w="med" len="med"/>
        </a:ln>
      </a:spPr>
      <a:bodyPr rtlCol="0" anchor="ctr"/>
      <a:lstStyle>
        <a:defPPr algn="ctr">
          <a:defRPr kumimoji="1"/>
        </a:defPPr>
      </a:lstStyle>
      <a:style>
        <a:lnRef idx="1">
          <a:schemeClr val="accent1"/>
        </a:lnRef>
        <a:fillRef idx="0">
          <a:schemeClr val="accent1"/>
        </a:fillRef>
        <a:effectRef idx="0">
          <a:schemeClr val="accent1"/>
        </a:effectRef>
        <a:fontRef idx="minor">
          <a:schemeClr val="tx1"/>
        </a:fontRef>
      </a:style>
    </a:spDef>
    <a:lnDef>
      <a:spPr>
        <a:ln w="12700">
          <a:solidFill>
            <a:schemeClr val="bg1">
              <a:lumMod val="75000"/>
            </a:schemeClr>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17071</TotalTime>
  <Words>403</Words>
  <Application>Microsoft Office PowerPoint</Application>
  <PresentationFormat>画面に合わせる (4:3)</PresentationFormat>
  <Paragraphs>58</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HGPｺﾞｼｯｸE</vt:lpstr>
      <vt:lpstr>ＭＳ Ｐゴシック</vt:lpstr>
      <vt:lpstr>Arial</vt:lpstr>
      <vt:lpstr>Calibri</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m124371</dc:creator>
  <cp:lastModifiedBy>古野正則</cp:lastModifiedBy>
  <cp:revision>871</cp:revision>
  <cp:lastPrinted>2017-10-16T23:10:12Z</cp:lastPrinted>
  <dcterms:created xsi:type="dcterms:W3CDTF">2013-07-17T08:32:15Z</dcterms:created>
  <dcterms:modified xsi:type="dcterms:W3CDTF">2018-03-15T01:25:29Z</dcterms:modified>
</cp:coreProperties>
</file>