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8" r:id="rId2"/>
    <p:sldId id="323" r:id="rId3"/>
    <p:sldId id="324" r:id="rId4"/>
    <p:sldId id="322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1"/>
            <a:ext cx="3076576" cy="511174"/>
          </a:xfrm>
          <a:prstGeom prst="rect">
            <a:avLst/>
          </a:prstGeom>
        </p:spPr>
        <p:txBody>
          <a:bodyPr vert="horz" lIns="88243" tIns="44119" rIns="88243" bIns="44119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11"/>
            <a:ext cx="3076576" cy="511174"/>
          </a:xfrm>
          <a:prstGeom prst="rect">
            <a:avLst/>
          </a:prstGeom>
        </p:spPr>
        <p:txBody>
          <a:bodyPr vert="horz" lIns="88243" tIns="44119" rIns="88243" bIns="44119" rtlCol="0"/>
          <a:lstStyle>
            <a:lvl1pPr algn="r">
              <a:defRPr sz="1000"/>
            </a:lvl1pPr>
          </a:lstStyle>
          <a:p>
            <a:fld id="{799C1CCE-4943-47EA-A67E-4CD72011E9C2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43" tIns="44119" rIns="88243" bIns="441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20" y="4860928"/>
            <a:ext cx="5680075" cy="4605338"/>
          </a:xfrm>
          <a:prstGeom prst="rect">
            <a:avLst/>
          </a:prstGeom>
        </p:spPr>
        <p:txBody>
          <a:bodyPr vert="horz" lIns="88243" tIns="44119" rIns="88243" bIns="441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856"/>
            <a:ext cx="3076576" cy="511174"/>
          </a:xfrm>
          <a:prstGeom prst="rect">
            <a:avLst/>
          </a:prstGeom>
        </p:spPr>
        <p:txBody>
          <a:bodyPr vert="horz" lIns="88243" tIns="44119" rIns="88243" bIns="44119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6"/>
            <a:ext cx="3076576" cy="511174"/>
          </a:xfrm>
          <a:prstGeom prst="rect">
            <a:avLst/>
          </a:prstGeom>
        </p:spPr>
        <p:txBody>
          <a:bodyPr vert="horz" lIns="88243" tIns="44119" rIns="88243" bIns="44119" rtlCol="0" anchor="b"/>
          <a:lstStyle>
            <a:lvl1pPr algn="r">
              <a:defRPr sz="1000"/>
            </a:lvl1pPr>
          </a:lstStyle>
          <a:p>
            <a:fld id="{4CB8D7CC-ABC0-48F2-A2A1-060EC994B0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107340"/>
            <a:ext cx="6083717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No.33</a:t>
            </a:r>
            <a:r>
              <a:rPr kumimoji="1" lang="ja-JP" altLang="en-US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 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≪アルカリ金属の性質≫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319677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kumimoji="1" lang="ja-JP" altLang="en-US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５２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（アルカリ金属の性質）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195735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2" y="40417"/>
            <a:ext cx="7170354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7344817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①</a:t>
            </a:r>
            <a:r>
              <a:rPr lang="ja-JP" altLang="en-US" dirty="0" smtClean="0">
                <a:sym typeface="Wingdings" panose="05000000000000000000" pitchFamily="2" charset="2"/>
              </a:rPr>
              <a:t>：</a:t>
            </a:r>
            <a:r>
              <a:rPr lang="en-US" altLang="ja-JP" dirty="0" smtClean="0">
                <a:sym typeface="Wingdings" panose="05000000000000000000" pitchFamily="2" charset="2"/>
              </a:rPr>
              <a:t>Li, Na, K, </a:t>
            </a:r>
            <a:r>
              <a:rPr lang="en-US" altLang="ja-JP" dirty="0" err="1" smtClean="0">
                <a:sym typeface="Wingdings" panose="05000000000000000000" pitchFamily="2" charset="2"/>
              </a:rPr>
              <a:t>Rb</a:t>
            </a:r>
            <a:r>
              <a:rPr lang="en-US" altLang="ja-JP" dirty="0" smtClean="0">
                <a:sym typeface="Wingdings" panose="05000000000000000000" pitchFamily="2" charset="2"/>
              </a:rPr>
              <a:t>, Cs, Fr </a:t>
            </a:r>
            <a:r>
              <a:rPr lang="ja-JP" altLang="en-US" dirty="0" smtClean="0">
                <a:sym typeface="Wingdings" panose="05000000000000000000" pitchFamily="2" charset="2"/>
              </a:rPr>
              <a:t>は、アルカリ金属に分類されることを知る。</a:t>
            </a:r>
            <a:endParaRPr lang="en-US" altLang="ja-JP" dirty="0" smtClean="0"/>
          </a:p>
          <a:p>
            <a:r>
              <a:rPr kumimoji="1" lang="ja-JP" altLang="en-US" dirty="0" smtClean="0"/>
              <a:t>②：動画でアルカリ金属の性質を確認する。</a:t>
            </a:r>
            <a:endParaRPr kumimoji="1" lang="en-US" altLang="ja-JP" dirty="0" smtClean="0"/>
          </a:p>
          <a:p>
            <a:r>
              <a:rPr lang="ja-JP" altLang="en-US" dirty="0" smtClean="0"/>
              <a:t>③：実際にナトリウム、リチウムの反応を観察する。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79512" y="2996952"/>
            <a:ext cx="7962436" cy="11131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Li </a:t>
            </a:r>
            <a:r>
              <a:rPr kumimoji="1"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）、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Cs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）、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Fr 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（　　　　　　　　） は、アルカリ金属に分類される。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496" y="270892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アルカリ金属　に分類される原子</a:t>
            </a:r>
            <a:endParaRPr lang="en-US" altLang="ja-JP" i="1" u="sng" dirty="0"/>
          </a:p>
        </p:txBody>
      </p:sp>
      <p:sp>
        <p:nvSpPr>
          <p:cNvPr id="38" name="正方形/長方形 37"/>
          <p:cNvSpPr/>
          <p:nvPr/>
        </p:nvSpPr>
        <p:spPr>
          <a:xfrm>
            <a:off x="187896" y="428380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u="sng" dirty="0" smtClean="0"/>
              <a:t>【</a:t>
            </a:r>
            <a:r>
              <a:rPr lang="ja-JP" altLang="en-US" u="sng" dirty="0" smtClean="0"/>
              <a:t>特徴</a:t>
            </a:r>
            <a:r>
              <a:rPr lang="en-US" altLang="ja-JP" u="sng" dirty="0" smtClean="0"/>
              <a:t>】</a:t>
            </a:r>
            <a:endParaRPr lang="en-US" altLang="ja-JP" u="sng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3528" y="4641351"/>
            <a:ext cx="64540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①</a:t>
            </a:r>
            <a:r>
              <a:rPr kumimoji="1" lang="ja-JP" altLang="en-US" dirty="0" smtClean="0"/>
              <a:t>（　</a:t>
            </a:r>
            <a:r>
              <a:rPr kumimoji="1" lang="ja-JP" altLang="en-US" dirty="0" smtClean="0"/>
              <a:t>　　　　　　　　　　　）と素早く反応する。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②（　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　　　　　　　　）し、水素を発生する。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③水と反応した後の、液体の液性は、（　　　　　　　　　）性である。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④炎色反応がある。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48114" y="6182241"/>
            <a:ext cx="4961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ja-JP" u="sng" dirty="0" smtClean="0">
                <a:latin typeface="Times New Roman" pitchFamily="18" charset="0"/>
                <a:cs typeface="Times New Roman" pitchFamily="18" charset="0"/>
              </a:rPr>
              <a:t>Li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→（　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）色、 </a:t>
            </a:r>
            <a:r>
              <a:rPr kumimoji="1" lang="en-US" altLang="ja-JP" u="sng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（　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　）色、　</a:t>
            </a:r>
            <a:r>
              <a:rPr kumimoji="1" lang="en-US" altLang="ja-JP" u="sng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→（　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　）色　</a:t>
            </a:r>
            <a:endParaRPr kumimoji="1" lang="en-US" altLang="ja-JP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38672" y="44624"/>
            <a:ext cx="1685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u="sng" dirty="0" smtClean="0"/>
              <a:t> 　月　　日（　　）</a:t>
            </a:r>
            <a:endParaRPr kumimoji="1" lang="en-US" altLang="ja-JP" u="sng" dirty="0" smtClean="0"/>
          </a:p>
          <a:p>
            <a:r>
              <a:rPr kumimoji="1" lang="ja-JP" altLang="en-US" u="sng" dirty="0" smtClean="0"/>
              <a:t>天気：</a:t>
            </a:r>
            <a:r>
              <a:rPr lang="ja-JP" altLang="en-US" u="sng" dirty="0" smtClean="0"/>
              <a:t>　　　　　　</a:t>
            </a:r>
            <a:endParaRPr kumimoji="1" lang="en-US" altLang="ja-JP" u="sng" dirty="0" smtClean="0"/>
          </a:p>
          <a:p>
            <a:r>
              <a:rPr lang="ja-JP" altLang="en-US" u="sng" dirty="0" smtClean="0"/>
              <a:t>気温：　　　　　　</a:t>
            </a:r>
            <a:endParaRPr lang="en-US" altLang="ja-JP" u="sng" dirty="0" smtClean="0"/>
          </a:p>
          <a:p>
            <a:r>
              <a:rPr kumimoji="1" lang="ja-JP" altLang="en-US" u="sng" dirty="0" smtClean="0"/>
              <a:t>湿度：　　　　　　</a:t>
            </a:r>
            <a:endParaRPr kumimoji="1" lang="ja-JP" altLang="en-US" u="sng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57917" y="116632"/>
            <a:ext cx="64633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685432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87896" y="44624"/>
            <a:ext cx="2592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【</a:t>
            </a:r>
            <a:r>
              <a:rPr lang="ja-JP" altLang="en-US" dirty="0" smtClean="0"/>
              <a:t>管理するときの注意点</a:t>
            </a:r>
            <a:r>
              <a:rPr lang="en-US" altLang="ja-JP" dirty="0" smtClean="0"/>
              <a:t>】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332656"/>
            <a:ext cx="8536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 smtClean="0">
                <a:latin typeface="Times New Roman" pitchFamily="18" charset="0"/>
                <a:cs typeface="Times New Roman" pitchFamily="18" charset="0"/>
              </a:rPr>
              <a:t>空気や水と反応して別の物質にすぐ変化してしまうので、（　　　　　　　　　）に保存する。</a:t>
            </a:r>
            <a:endParaRPr kumimoji="1" lang="en-US" altLang="ja-JP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514618"/>
              </p:ext>
            </p:extLst>
          </p:nvPr>
        </p:nvGraphicFramePr>
        <p:xfrm>
          <a:off x="323528" y="1628800"/>
          <a:ext cx="8568952" cy="5040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6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515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ナトリウム（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）の実験結果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1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観察①　硬さ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492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観察②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切った直後の</a:t>
                      </a:r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切り口のようす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49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切り口の変化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1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観察③　反応のようす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1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観察④　点火時のようす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515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観察⑤　溶液の色の変化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35496" y="1187460"/>
            <a:ext cx="5828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観察結果予想 ： 予想される実験結果を記録しておこう。</a:t>
            </a:r>
            <a:endParaRPr lang="en-US" altLang="ja-JP" i="1" u="sng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323528" y="12594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（２）試験管に蒸留水を約１０ｍ</a:t>
            </a:r>
            <a:r>
              <a:rPr lang="en-US" altLang="ja-JP" dirty="0" smtClean="0"/>
              <a:t>L</a:t>
            </a:r>
            <a:r>
              <a:rPr lang="ja-JP" altLang="en-US" dirty="0" smtClean="0"/>
              <a:t>入れ、ナトリウム片１つをピンセットで試験管の管壁につけないように投入し、ゴム栓を軽くのせる。（観察③）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9795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（３）反応後、ゴム栓をずらしながら点火する。（観察④）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7" y="2483604"/>
            <a:ext cx="8500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（４）（３）に引き続いて、試験管にフェノールフタレイン溶液を１～２滴加える。（観察⑤）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23235" y="2915652"/>
            <a:ext cx="2324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i="1" dirty="0" smtClean="0"/>
              <a:t>【</a:t>
            </a:r>
            <a:r>
              <a:rPr lang="ja-JP" altLang="en-US" i="1" dirty="0" smtClean="0"/>
              <a:t>実験中の注意事項</a:t>
            </a:r>
            <a:r>
              <a:rPr lang="en-US" altLang="ja-JP" i="1" dirty="0" smtClean="0"/>
              <a:t>】</a:t>
            </a:r>
            <a:endParaRPr lang="en-US" altLang="ja-JP" i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381888" y="3271336"/>
            <a:ext cx="6711875" cy="104910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 lIns="108000" tIns="108000" rIns="108000" bIns="108000">
            <a:spAutoFit/>
          </a:bodyPr>
          <a:lstStyle/>
          <a:p>
            <a:r>
              <a:rPr lang="ja-JP" altLang="en-US" dirty="0" smtClean="0"/>
              <a:t>・実験前に器具が　（　　　　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　　　　　　　　　）ことをよく確認する。</a:t>
            </a:r>
            <a:endParaRPr lang="en-US" altLang="ja-JP" dirty="0" smtClean="0"/>
          </a:p>
          <a:p>
            <a:r>
              <a:rPr lang="ja-JP" altLang="en-US" dirty="0" smtClean="0"/>
              <a:t>・（</a:t>
            </a:r>
            <a:r>
              <a:rPr lang="ja-JP" altLang="en-US" dirty="0" smtClean="0"/>
              <a:t>　　　　　　　</a:t>
            </a:r>
            <a:r>
              <a:rPr lang="ja-JP" altLang="en-US" dirty="0" smtClean="0"/>
              <a:t>　</a:t>
            </a:r>
            <a:r>
              <a:rPr lang="ja-JP" altLang="en-US" dirty="0" smtClean="0"/>
              <a:t>　　）をかける。</a:t>
            </a:r>
            <a:endParaRPr lang="en-US" altLang="ja-JP" dirty="0" smtClean="0"/>
          </a:p>
          <a:p>
            <a:r>
              <a:rPr lang="ja-JP" altLang="en-US" dirty="0" smtClean="0"/>
              <a:t>・ナトリウムを切るのに使った器具を（　　　　　　　　　　　）。</a:t>
            </a:r>
            <a:endParaRPr lang="en-US" altLang="ja-JP" dirty="0"/>
          </a:p>
        </p:txBody>
      </p:sp>
      <p:sp>
        <p:nvSpPr>
          <p:cNvPr id="13" name="正方形/長方形 12"/>
          <p:cNvSpPr/>
          <p:nvPr/>
        </p:nvSpPr>
        <p:spPr>
          <a:xfrm>
            <a:off x="179512" y="107340"/>
            <a:ext cx="343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実験１．ナトリウムの性質確認 </a:t>
            </a:r>
            <a:endParaRPr lang="en-US" altLang="ja-JP" i="1" u="sng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23529" y="5393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（１）米粒くらいの大きさのナトリウムを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紙の上で２つに切り、切り始めのときから切り口をしばらく観察する。（観察①、観察②）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79512" y="442782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■観察記録</a:t>
            </a:r>
            <a:endParaRPr lang="en-US" altLang="ja-JP" i="1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487090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実験結果の予想と比べて、今回の実験結果はどうだったか記録しよう。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381888" y="5240233"/>
            <a:ext cx="8222560" cy="1429127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753835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193995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5736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9512" y="116632"/>
            <a:ext cx="3273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 実験２．リチウムの性質確認 </a:t>
            </a:r>
            <a:endParaRPr lang="en-US" altLang="ja-JP" i="1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541709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（１）米粒くらいの大きさの</a:t>
            </a:r>
            <a:r>
              <a:rPr lang="ja-JP" altLang="en-US" dirty="0"/>
              <a:t>リチウム</a:t>
            </a:r>
            <a:r>
              <a:rPr lang="ja-JP" altLang="en-US" dirty="0" smtClean="0"/>
              <a:t>を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紙の上で２つに切り、切り始めのときから切り口をしばらく観察する。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23528" y="1207785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（２）シャーレの上に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紙を</a:t>
            </a:r>
            <a:r>
              <a:rPr lang="ja-JP" altLang="en-US" smtClean="0"/>
              <a:t>のせ、蒸留水を</a:t>
            </a:r>
            <a:r>
              <a:rPr lang="ja-JP" altLang="en-US" dirty="0" smtClean="0"/>
              <a:t>入れてろ紙をぬらす。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164680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</a:t>
            </a:r>
            <a:r>
              <a:rPr lang="ja-JP" altLang="en-US" dirty="0" err="1" smtClean="0"/>
              <a:t>ろ</a:t>
            </a:r>
            <a:r>
              <a:rPr lang="ja-JP" altLang="en-US" dirty="0" smtClean="0"/>
              <a:t>紙に、フェノールフタレイン溶液を１～２滴加える。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3528" y="212356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（４）リチウム片１つをピンセットでシャーレの中に入れて、反応を観察する。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179512" y="2699628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■観察記録</a:t>
            </a:r>
            <a:endParaRPr lang="en-US" altLang="ja-JP" i="1" u="sng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528" y="3142709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反応中や反応後の様子を観察して、記録に残そう。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381888" y="3512041"/>
            <a:ext cx="8222560" cy="1429127"/>
          </a:xfrm>
          <a:prstGeom prst="rect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16070</TotalTime>
  <Words>421</Words>
  <Application>Microsoft Office PowerPoint</Application>
  <PresentationFormat>画面に合わせる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HGPｺﾞｼｯｸE</vt:lpstr>
      <vt:lpstr>ＭＳ Ｐゴシック</vt:lpstr>
      <vt:lpstr>Arial</vt:lpstr>
      <vt:lpstr>Calibri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857</cp:revision>
  <cp:lastPrinted>2017-10-16T23:06:41Z</cp:lastPrinted>
  <dcterms:created xsi:type="dcterms:W3CDTF">2013-07-17T08:32:15Z</dcterms:created>
  <dcterms:modified xsi:type="dcterms:W3CDTF">2018-03-15T01:21:40Z</dcterms:modified>
</cp:coreProperties>
</file>