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24" r:id="rId4"/>
    <p:sldId id="322" r:id="rId5"/>
  </p:sldIdLst>
  <p:sldSz cx="9144000" cy="6858000" type="screen4x3"/>
  <p:notesSz cx="8428038" cy="12280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1"/>
            <a:ext cx="3652402" cy="613377"/>
          </a:xfrm>
          <a:prstGeom prst="rect">
            <a:avLst/>
          </a:prstGeom>
        </p:spPr>
        <p:txBody>
          <a:bodyPr vert="horz" lIns="105444" tIns="52721" rIns="105444" bIns="52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773756" y="11"/>
            <a:ext cx="3652402" cy="613377"/>
          </a:xfrm>
          <a:prstGeom prst="rect">
            <a:avLst/>
          </a:prstGeom>
        </p:spPr>
        <p:txBody>
          <a:bodyPr vert="horz" lIns="105444" tIns="52721" rIns="105444" bIns="52721" rtlCol="0"/>
          <a:lstStyle>
            <a:lvl1pPr algn="r">
              <a:defRPr sz="1200"/>
            </a:lvl1pPr>
          </a:lstStyle>
          <a:p>
            <a:fld id="{799C1CCE-4943-47EA-A67E-4CD72011E9C2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922338"/>
            <a:ext cx="6142038" cy="4605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444" tIns="52721" rIns="105444" bIns="52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42435" y="5832811"/>
            <a:ext cx="6743184" cy="5526120"/>
          </a:xfrm>
          <a:prstGeom prst="rect">
            <a:avLst/>
          </a:prstGeom>
        </p:spPr>
        <p:txBody>
          <a:bodyPr vert="horz" lIns="105444" tIns="52721" rIns="105444" bIns="52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11665622"/>
            <a:ext cx="3652402" cy="613377"/>
          </a:xfrm>
          <a:prstGeom prst="rect">
            <a:avLst/>
          </a:prstGeom>
        </p:spPr>
        <p:txBody>
          <a:bodyPr vert="horz" lIns="105444" tIns="52721" rIns="105444" bIns="52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773756" y="11665622"/>
            <a:ext cx="3652402" cy="613377"/>
          </a:xfrm>
          <a:prstGeom prst="rect">
            <a:avLst/>
          </a:prstGeom>
        </p:spPr>
        <p:txBody>
          <a:bodyPr vert="horz" lIns="105444" tIns="52721" rIns="105444" bIns="52721" rtlCol="0" anchor="b"/>
          <a:lstStyle>
            <a:lvl1pPr algn="r">
              <a:defRPr sz="1200"/>
            </a:lvl1pPr>
          </a:lstStyle>
          <a:p>
            <a:fld id="{4CB8D7CC-ABC0-48F2-A2A1-060EC994B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\\dtp-server\E\&#38651;&#23376;&#26360;&#31821;\&#26481;&#20140;&#26360;&#31821;\&#26032;&#32232;&#21270;&#23398;&#22522;&#30990;\1-&#21021;&#26657;\1-&#26360;&#12365;&#20986;&#12375;\44-53\OEBPS\images\1-2-2_fmt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\\dtp-server\E\&#38651;&#23376;&#26360;&#31821;\&#26481;&#20140;&#26360;&#31821;\&#26032;&#32232;&#21270;&#23398;&#22522;&#30990;\1-&#21021;&#26657;\1-&#26360;&#12365;&#20986;&#12375;\44-53\OEBPS\images\p49-i1_fmt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107340"/>
            <a:ext cx="4687502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No.32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 ≪希ガス≫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3757824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４９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（希ガス、原子番号と電子配置）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71600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2" y="40417"/>
            <a:ext cx="5802202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7" y="1657675"/>
            <a:ext cx="6700006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</a:t>
            </a:r>
            <a:r>
              <a:rPr lang="ja-JP" altLang="en-US" dirty="0" smtClean="0">
                <a:sym typeface="Wingdings" panose="05000000000000000000" pitchFamily="2" charset="2"/>
              </a:rPr>
              <a:t>：ほとんどの原子は、単独では存在出来ないことを知る。</a:t>
            </a:r>
            <a:endParaRPr lang="en-US" altLang="ja-JP" dirty="0" smtClean="0"/>
          </a:p>
          <a:p>
            <a:r>
              <a:rPr kumimoji="1" lang="ja-JP" altLang="en-US" dirty="0" smtClean="0"/>
              <a:t>②：</a:t>
            </a:r>
            <a:r>
              <a:rPr lang="ja-JP" altLang="en-US" dirty="0" smtClean="0"/>
              <a:t>単独で存在する原子は、希ガスとして分類されていることを知る。</a:t>
            </a:r>
            <a:endParaRPr kumimoji="1" lang="en-US" altLang="ja-JP" dirty="0" smtClean="0"/>
          </a:p>
          <a:p>
            <a:r>
              <a:rPr lang="ja-JP" altLang="en-US" dirty="0" smtClean="0"/>
              <a:t>③：価電子とは、化学反応に関わる電子であることを理解する。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9512" y="2924944"/>
            <a:ext cx="8113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ja-JP" u="sng" dirty="0" smtClean="0">
                <a:latin typeface="Times New Roman" pitchFamily="18" charset="0"/>
                <a:cs typeface="Times New Roman" pitchFamily="18" charset="0"/>
              </a:rPr>
              <a:t>※</a:t>
            </a:r>
            <a:r>
              <a:rPr lang="ja-JP" altLang="en-US" u="sng" dirty="0" smtClean="0">
                <a:latin typeface="Times New Roman" pitchFamily="18" charset="0"/>
                <a:cs typeface="Times New Roman" pitchFamily="18" charset="0"/>
              </a:rPr>
              <a:t>１．　　　　　　　　　　　　　　　　　　　　　　　　　　　　　　　　　　　　　　　　　　　　　　　　</a:t>
            </a:r>
            <a:endParaRPr kumimoji="1" lang="ja-JP" alt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5496" y="2708920"/>
            <a:ext cx="2007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 原子の安定性　</a:t>
            </a:r>
            <a:endParaRPr lang="en-US" altLang="ja-JP" i="1" u="sng" dirty="0"/>
          </a:p>
        </p:txBody>
      </p:sp>
      <p:sp>
        <p:nvSpPr>
          <p:cNvPr id="38" name="正方形/長方形 37"/>
          <p:cNvSpPr/>
          <p:nvPr/>
        </p:nvSpPr>
        <p:spPr>
          <a:xfrm>
            <a:off x="187896" y="357301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（例）</a:t>
            </a:r>
            <a:endParaRPr lang="en-US" altLang="ja-JP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7544" y="3844206"/>
            <a:ext cx="35028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en-US" altLang="ja-JP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ja-JP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原子が</a:t>
            </a:r>
            <a:r>
              <a:rPr kumimoji="1" lang="ja-JP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コ　くっつく）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2" descr="http://upload.wikimedia.org/wikipedia/commons/thumb/c/c7/Max_Planck_1933.jpg/225px-Max_Planck_19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610" y="43502"/>
            <a:ext cx="1917246" cy="237738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正方形/長方形 15"/>
          <p:cNvSpPr/>
          <p:nvPr/>
        </p:nvSpPr>
        <p:spPr>
          <a:xfrm>
            <a:off x="5975619" y="81007"/>
            <a:ext cx="11199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200" dirty="0"/>
              <a:t>Max Karl Ernst </a:t>
            </a:r>
            <a:endParaRPr lang="en-US" altLang="ja-JP" sz="1200" dirty="0" smtClean="0"/>
          </a:p>
          <a:p>
            <a:pPr>
              <a:lnSpc>
                <a:spcPct val="150000"/>
              </a:lnSpc>
            </a:pPr>
            <a:r>
              <a:rPr lang="en-US" altLang="ja-JP" sz="1200" dirty="0" smtClean="0"/>
              <a:t>Ludwig </a:t>
            </a:r>
            <a:r>
              <a:rPr lang="en-US" altLang="ja-JP" sz="1200" dirty="0"/>
              <a:t>Planck</a:t>
            </a:r>
            <a:endParaRPr lang="ja-JP" altLang="en-US" sz="12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926504" y="-27384"/>
            <a:ext cx="1241045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700" dirty="0" smtClean="0"/>
              <a:t>マックス　カール　エルンスト</a:t>
            </a:r>
            <a:endParaRPr lang="en-US" altLang="ja-JP" sz="700" dirty="0" smtClean="0"/>
          </a:p>
          <a:p>
            <a:pPr>
              <a:lnSpc>
                <a:spcPts val="2000"/>
              </a:lnSpc>
            </a:pPr>
            <a:r>
              <a:rPr lang="ja-JP" altLang="en-US" sz="700" dirty="0" smtClean="0"/>
              <a:t>　ルートヴィヒ　プランク</a:t>
            </a:r>
            <a:endParaRPr lang="ja-JP" altLang="en-US" sz="700" dirty="0"/>
          </a:p>
        </p:txBody>
      </p:sp>
      <p:sp>
        <p:nvSpPr>
          <p:cNvPr id="18" name="正方形/長方形 17"/>
          <p:cNvSpPr/>
          <p:nvPr/>
        </p:nvSpPr>
        <p:spPr>
          <a:xfrm>
            <a:off x="6069426" y="595922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1858-1947)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652120" y="1023119"/>
            <a:ext cx="1516389" cy="461665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>
            <a:spAutoFit/>
          </a:bodyPr>
          <a:lstStyle/>
          <a:p>
            <a:pPr algn="r"/>
            <a:r>
              <a:rPr lang="ja-JP" altLang="en-US" sz="1200" i="1" dirty="0" smtClean="0"/>
              <a:t>ドイツの物理学者</a:t>
            </a:r>
            <a:endParaRPr lang="en-US" altLang="ja-JP" sz="1200" i="1" dirty="0" smtClean="0"/>
          </a:p>
          <a:p>
            <a:pPr algn="r"/>
            <a:r>
              <a:rPr lang="ja-JP" altLang="en-US" sz="1200" i="1" dirty="0"/>
              <a:t>量子論</a:t>
            </a:r>
            <a:r>
              <a:rPr lang="ja-JP" altLang="en-US" sz="1200" i="1" dirty="0" smtClean="0"/>
              <a:t>の創始者</a:t>
            </a:r>
            <a:endParaRPr lang="ja-JP" altLang="en-US" sz="1200" i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53494" y="3843044"/>
            <a:ext cx="35028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1" lang="en-US" altLang="ja-JP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原子が　　　コ　くっつく）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7544" y="4370621"/>
            <a:ext cx="51571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1" lang="en-US" altLang="ja-JP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物質名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　　　　　　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原子が　　　コ　くっつく）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497413" y="4820092"/>
            <a:ext cx="511366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570904" y="4302388"/>
            <a:ext cx="3240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>
            <a:off x="5724129" y="4624536"/>
            <a:ext cx="686185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6399496" y="4329685"/>
            <a:ext cx="1" cy="30849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413144" y="44911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同素体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1192" y="5090701"/>
            <a:ext cx="663515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en-US" altLang="ja-JP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O[</a:t>
            </a:r>
            <a:r>
              <a:rPr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物質名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kumimoji="1" lang="ja-JP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水素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原子が</a:t>
            </a:r>
            <a:r>
              <a:rPr kumimoji="1" lang="ja-JP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コ、酸素原子</a:t>
            </a:r>
            <a:r>
              <a:rPr kumimoji="1" lang="ja-JP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コ　くっつく）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9512" y="5661248"/>
            <a:ext cx="8662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ja-JP" u="sng" dirty="0" smtClean="0">
                <a:latin typeface="Times New Roman" pitchFamily="18" charset="0"/>
                <a:cs typeface="Times New Roman" pitchFamily="18" charset="0"/>
              </a:rPr>
              <a:t>※</a:t>
            </a:r>
            <a:r>
              <a:rPr lang="ja-JP" altLang="en-US" u="sng" dirty="0">
                <a:latin typeface="Times New Roman" pitchFamily="18" charset="0"/>
                <a:cs typeface="Times New Roman" pitchFamily="18" charset="0"/>
              </a:rPr>
              <a:t>２</a:t>
            </a:r>
            <a:r>
              <a:rPr lang="ja-JP" altLang="en-US" u="sng" dirty="0" smtClean="0">
                <a:latin typeface="Times New Roman" pitchFamily="18" charset="0"/>
                <a:cs typeface="Times New Roman" pitchFamily="18" charset="0"/>
              </a:rPr>
              <a:t>．電子殻が（　　　　　）もしくは、（　　　　　）電子が入っていると安定な状態になる。</a:t>
            </a:r>
            <a:endParaRPr kumimoji="1" lang="ja-JP" alt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4819" y="6153397"/>
            <a:ext cx="5596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 smtClean="0">
                <a:latin typeface="Times New Roman" pitchFamily="18" charset="0"/>
                <a:cs typeface="Times New Roman" pitchFamily="18" charset="0"/>
              </a:rPr>
              <a:t>⇒単独（１個）</a:t>
            </a:r>
            <a:r>
              <a:rPr kumimoji="1" lang="en-US" altLang="ja-JP" u="sng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kumimoji="1" lang="ja-JP" altLang="en-US" u="sng" dirty="0" smtClean="0">
                <a:latin typeface="Times New Roman" pitchFamily="18" charset="0"/>
                <a:cs typeface="Times New Roman" pitchFamily="18" charset="0"/>
              </a:rPr>
              <a:t>　　　　　　　　　　　　　　　　</a:t>
            </a:r>
            <a:r>
              <a:rPr kumimoji="1" lang="en-US" altLang="ja-JP" u="sng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kumimoji="1" lang="ja-JP" altLang="en-US" u="sng" dirty="0" smtClean="0">
                <a:latin typeface="Times New Roman" pitchFamily="18" charset="0"/>
                <a:cs typeface="Times New Roman" pitchFamily="18" charset="0"/>
              </a:rPr>
              <a:t>で存在出来る。</a:t>
            </a:r>
            <a:endParaRPr kumimoji="1" lang="ja-JP" altLang="en-US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コネクタ 42"/>
          <p:cNvCxnSpPr/>
          <p:nvPr/>
        </p:nvCxnSpPr>
        <p:spPr>
          <a:xfrm>
            <a:off x="-13343" y="685432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35496" y="17328"/>
            <a:ext cx="3526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 単原子分子として存在する原子</a:t>
            </a:r>
            <a:endParaRPr lang="en-US" altLang="ja-JP" i="1" u="sng" dirty="0"/>
          </a:p>
        </p:txBody>
      </p:sp>
      <p:sp>
        <p:nvSpPr>
          <p:cNvPr id="8" name="正方形/長方形 7"/>
          <p:cNvSpPr/>
          <p:nvPr/>
        </p:nvSpPr>
        <p:spPr>
          <a:xfrm>
            <a:off x="288032" y="404664"/>
            <a:ext cx="7380312" cy="100811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　）、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　）、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）、</a:t>
            </a:r>
            <a:endParaRPr lang="en-US" altLang="ja-JP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 　）、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）、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）</a:t>
            </a:r>
            <a:endParaRPr kumimoji="1" lang="en-US" altLang="ja-JP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14999" y="1547500"/>
            <a:ext cx="4690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このグループの原子を（　　　　　　　　　）という。</a:t>
            </a:r>
            <a:endParaRPr lang="en-US" altLang="ja-JP" i="1" u="sng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834879" y="1412776"/>
            <a:ext cx="0" cy="31939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827584" y="1724871"/>
            <a:ext cx="1015407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1-2-2.eps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564904"/>
            <a:ext cx="3672409" cy="41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4007310" y="2564904"/>
            <a:ext cx="660144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eaVert" wrap="none" lIns="144000" rIns="144000" rtlCol="0">
            <a:spAutoFit/>
          </a:bodyPr>
          <a:lstStyle/>
          <a:p>
            <a:r>
              <a:rPr kumimoji="1" lang="ja-JP" altLang="en-US" sz="2400" dirty="0" smtClean="0"/>
              <a:t>価電子</a:t>
            </a:r>
            <a:endParaRPr kumimoji="1" lang="ja-JP" altLang="en-US" sz="24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51594"/>
              </p:ext>
            </p:extLst>
          </p:nvPr>
        </p:nvGraphicFramePr>
        <p:xfrm>
          <a:off x="4016368" y="3591739"/>
          <a:ext cx="661720" cy="305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37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０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　コ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44000" marR="14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37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０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　コ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44000" marR="14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37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０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　コ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44000" marR="14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37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０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　コ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44000" marR="14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37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０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　コ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44000" marR="14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37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０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　コ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44000" marR="144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円/楕円 10"/>
          <p:cNvSpPr/>
          <p:nvPr/>
        </p:nvSpPr>
        <p:spPr>
          <a:xfrm>
            <a:off x="1198257" y="3634392"/>
            <a:ext cx="432048" cy="432048"/>
          </a:xfrm>
          <a:prstGeom prst="ellips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662204" y="4138448"/>
            <a:ext cx="432048" cy="432048"/>
          </a:xfrm>
          <a:prstGeom prst="ellips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2123728" y="4650714"/>
            <a:ext cx="432048" cy="432048"/>
          </a:xfrm>
          <a:prstGeom prst="ellips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2587675" y="5146560"/>
            <a:ext cx="432048" cy="432048"/>
          </a:xfrm>
          <a:prstGeom prst="ellips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3038566" y="5661249"/>
            <a:ext cx="432048" cy="432048"/>
          </a:xfrm>
          <a:prstGeom prst="ellips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513146" y="6165305"/>
            <a:ext cx="432048" cy="432048"/>
          </a:xfrm>
          <a:prstGeom prst="ellips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87675" y="365323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i="1" dirty="0" smtClean="0"/>
              <a:t>最外殻電子</a:t>
            </a:r>
            <a:endParaRPr kumimoji="1" lang="ja-JP" altLang="en-US" b="1" i="1" dirty="0"/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1691680" y="3837901"/>
            <a:ext cx="925471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H="1">
            <a:off x="2134362" y="4022567"/>
            <a:ext cx="1120228" cy="3425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>
            <a:off x="2608941" y="4023908"/>
            <a:ext cx="653388" cy="70123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>
            <a:off x="2935635" y="4022567"/>
            <a:ext cx="318956" cy="106019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3258146" y="4013275"/>
            <a:ext cx="7077" cy="163734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3254590" y="4022567"/>
            <a:ext cx="474580" cy="207073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716016" y="3645024"/>
            <a:ext cx="44085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希ガスの最も外側の電子殻の電子数は、</a:t>
            </a:r>
            <a:endParaRPr kumimoji="1" lang="en-US" altLang="ja-JP" dirty="0" smtClean="0"/>
          </a:p>
          <a:p>
            <a:r>
              <a:rPr lang="ja-JP" altLang="en-US" dirty="0" smtClean="0"/>
              <a:t>（</a:t>
            </a:r>
            <a:r>
              <a:rPr lang="ja-JP" altLang="en-US" sz="1400" dirty="0" smtClean="0"/>
              <a:t>Ａ．</a:t>
            </a:r>
            <a:r>
              <a:rPr lang="ja-JP" altLang="en-US" dirty="0" smtClean="0"/>
              <a:t>　　　　）ではないが、価電子の数は、</a:t>
            </a:r>
            <a:endParaRPr lang="en-US" altLang="ja-JP" dirty="0" smtClean="0"/>
          </a:p>
          <a:p>
            <a:r>
              <a:rPr kumimoji="1" lang="ja-JP" altLang="en-US" dirty="0" smtClean="0"/>
              <a:t>（</a:t>
            </a:r>
            <a:r>
              <a:rPr kumimoji="1" lang="ja-JP" altLang="en-US" sz="1400" dirty="0" smtClean="0"/>
              <a:t>Ｂ．</a:t>
            </a:r>
            <a:r>
              <a:rPr kumimoji="1" lang="ja-JP" altLang="en-US" dirty="0" smtClean="0"/>
              <a:t>　　　　　）とする。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1520" y="2232160"/>
            <a:ext cx="4164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▼表２（教科書Ｐ４９）　希ガスの電子配置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730989" y="5543654"/>
            <a:ext cx="4515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※</a:t>
            </a:r>
            <a:r>
              <a:rPr kumimoji="1" lang="ja-JP" altLang="en-US" dirty="0" smtClean="0"/>
              <a:t>価電子とは、（　　　　　　　　　　　　　　　　　）</a:t>
            </a:r>
            <a:endParaRPr kumimoji="1" lang="en-US" altLang="ja-JP" dirty="0" smtClean="0"/>
          </a:p>
          <a:p>
            <a:r>
              <a:rPr lang="ja-JP" altLang="en-US" dirty="0"/>
              <a:t>電子</a:t>
            </a:r>
            <a:r>
              <a:rPr lang="ja-JP" altLang="en-US" dirty="0" smtClean="0"/>
              <a:t>のことである。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729664" y="6313676"/>
            <a:ext cx="441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⇒　　　　　　　　　　　　　　　　　　　　　　　　　　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2123728" y="2636912"/>
            <a:ext cx="49776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chemeClr val="bg1">
                    <a:lumMod val="75000"/>
                  </a:schemeClr>
                </a:solidFill>
              </a:rPr>
              <a:t>小テストは、</a:t>
            </a:r>
            <a:endParaRPr kumimoji="1" lang="en-US" altLang="ja-JP" sz="60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ja-JP" altLang="en-US" sz="6000" dirty="0" smtClean="0">
                <a:solidFill>
                  <a:schemeClr val="bg1">
                    <a:lumMod val="75000"/>
                  </a:schemeClr>
                </a:solidFill>
              </a:rPr>
              <a:t>ここに貼り付け</a:t>
            </a:r>
            <a:endParaRPr kumimoji="1" lang="ja-JP" altLang="en-US" sz="6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681827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121987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23728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pic>
        <p:nvPicPr>
          <p:cNvPr id="15" name="Picture 2" descr="p49-i1.eps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32" y="171361"/>
            <a:ext cx="7876168" cy="498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4327315" y="5334114"/>
            <a:ext cx="4277133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：電子配置の記号を参考にして、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それぞれの原子の電子配置図を作図せよ。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25182" y="6288037"/>
            <a:ext cx="4017446" cy="381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ja-JP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授業の最後に小テストを行います！！</a:t>
            </a:r>
            <a:endParaRPr kumimoji="1" lang="ja-JP" altLang="en-US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-13343" y="102984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16183</TotalTime>
  <Words>233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HGPｺﾞｼｯｸE</vt:lpstr>
      <vt:lpstr>HGP創英角ｺﾞｼｯｸUB</vt:lpstr>
      <vt:lpstr>ＭＳ Ｐゴシック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864</cp:revision>
  <cp:lastPrinted>2016-10-21T05:55:58Z</cp:lastPrinted>
  <dcterms:created xsi:type="dcterms:W3CDTF">2013-07-17T08:32:15Z</dcterms:created>
  <dcterms:modified xsi:type="dcterms:W3CDTF">2018-03-15T01:14:49Z</dcterms:modified>
</cp:coreProperties>
</file>