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8" r:id="rId2"/>
    <p:sldId id="311" r:id="rId3"/>
    <p:sldId id="323" r:id="rId4"/>
    <p:sldId id="322" r:id="rId5"/>
  </p:sldIdLst>
  <p:sldSz cx="9144000" cy="6858000" type="screen4x3"/>
  <p:notesSz cx="8428038" cy="12280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1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94" autoAdjust="0"/>
  </p:normalViewPr>
  <p:slideViewPr>
    <p:cSldViewPr>
      <p:cViewPr varScale="1">
        <p:scale>
          <a:sx n="57" d="100"/>
          <a:sy n="57" d="100"/>
        </p:scale>
        <p:origin x="85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2"/>
            <a:ext cx="3652402" cy="613377"/>
          </a:xfrm>
          <a:prstGeom prst="rect">
            <a:avLst/>
          </a:prstGeom>
        </p:spPr>
        <p:txBody>
          <a:bodyPr vert="horz" lIns="105427" tIns="52712" rIns="105427" bIns="52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773756" y="12"/>
            <a:ext cx="3652402" cy="613377"/>
          </a:xfrm>
          <a:prstGeom prst="rect">
            <a:avLst/>
          </a:prstGeom>
        </p:spPr>
        <p:txBody>
          <a:bodyPr vert="horz" lIns="105427" tIns="52712" rIns="105427" bIns="52712" rtlCol="0"/>
          <a:lstStyle>
            <a:lvl1pPr algn="r">
              <a:defRPr sz="1200"/>
            </a:lvl1pPr>
          </a:lstStyle>
          <a:p>
            <a:fld id="{799C1CCE-4943-47EA-A67E-4CD72011E9C2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922338"/>
            <a:ext cx="6142038" cy="460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427" tIns="52712" rIns="105427" bIns="52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2435" y="5832811"/>
            <a:ext cx="6743184" cy="5526120"/>
          </a:xfrm>
          <a:prstGeom prst="rect">
            <a:avLst/>
          </a:prstGeom>
        </p:spPr>
        <p:txBody>
          <a:bodyPr vert="horz" lIns="105427" tIns="52712" rIns="105427" bIns="52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1665623"/>
            <a:ext cx="3652402" cy="613377"/>
          </a:xfrm>
          <a:prstGeom prst="rect">
            <a:avLst/>
          </a:prstGeom>
        </p:spPr>
        <p:txBody>
          <a:bodyPr vert="horz" lIns="105427" tIns="52712" rIns="105427" bIns="52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773756" y="11665623"/>
            <a:ext cx="3652402" cy="613377"/>
          </a:xfrm>
          <a:prstGeom prst="rect">
            <a:avLst/>
          </a:prstGeom>
        </p:spPr>
        <p:txBody>
          <a:bodyPr vert="horz" lIns="105427" tIns="52712" rIns="105427" bIns="52712" rtlCol="0" anchor="b"/>
          <a:lstStyle>
            <a:lvl1pPr algn="r">
              <a:defRPr sz="1200"/>
            </a:lvl1pPr>
          </a:lstStyle>
          <a:p>
            <a:fld id="{4CB8D7CC-ABC0-48F2-A2A1-060EC994B0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D7CC-ABC0-48F2-A2A1-060EC994B01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0131" y="107340"/>
            <a:ext cx="6391493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 化学基礎 </a:t>
            </a:r>
            <a:r>
              <a:rPr kumimoji="1" lang="en-US" altLang="ja-JP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No.30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≪電子配置 と </a:t>
            </a:r>
            <a:r>
              <a:rPr lang="ja-JP" altLang="en-US" dirty="0" smtClean="0"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最外殻電子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≫</a:t>
            </a:r>
            <a:endParaRPr kumimoji="1" lang="ja-JP" altLang="en-US" dirty="0">
              <a:effectLst/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12123"/>
            <a:ext cx="4984057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教科書 </a:t>
            </a:r>
            <a:r>
              <a:rPr kumimoji="1" lang="en-US" altLang="ja-JP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P48  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 ②電子配置と周期表　Ａ．電子殻と電子配置　）</a:t>
            </a:r>
            <a:endParaRPr kumimoji="1" lang="ja-JP" alt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47664" y="799579"/>
            <a:ext cx="47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２年（　）組（　　）席　名前（　　　　　　　　　　　　）</a:t>
            </a:r>
            <a:endParaRPr lang="ja-JP" altLang="en-US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65942" y="40417"/>
            <a:ext cx="6545850" cy="1114773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7" y="1657675"/>
            <a:ext cx="7344817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r>
              <a:rPr lang="ja-JP" altLang="en-US" dirty="0" smtClean="0">
                <a:sym typeface="Wingdings" panose="05000000000000000000" pitchFamily="2" charset="2"/>
              </a:rPr>
              <a:t>：化学反応は</a:t>
            </a:r>
            <a:r>
              <a:rPr lang="ja-JP" altLang="en-US" dirty="0">
                <a:sym typeface="Wingdings" panose="05000000000000000000" pitchFamily="2" charset="2"/>
              </a:rPr>
              <a:t>電子</a:t>
            </a:r>
            <a:r>
              <a:rPr lang="ja-JP" altLang="en-US" dirty="0" smtClean="0">
                <a:sym typeface="Wingdings" panose="05000000000000000000" pitchFamily="2" charset="2"/>
              </a:rPr>
              <a:t>配置が変化して起こることを知る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②：</a:t>
            </a:r>
            <a:r>
              <a:rPr lang="ja-JP" altLang="en-US" dirty="0"/>
              <a:t>原子の電子配置のモデルを</a:t>
            </a:r>
            <a:r>
              <a:rPr lang="ja-JP" altLang="en-US" dirty="0" smtClean="0"/>
              <a:t>作成する。</a:t>
            </a:r>
            <a:endParaRPr lang="en-US" altLang="ja-JP" dirty="0"/>
          </a:p>
          <a:p>
            <a:r>
              <a:rPr lang="ja-JP" altLang="en-US" dirty="0" smtClean="0"/>
              <a:t>③：</a:t>
            </a:r>
            <a:r>
              <a:rPr lang="ja-JP" altLang="en-US" dirty="0"/>
              <a:t>最外殻電子が化学反応に重要な役割を果たすこと</a:t>
            </a:r>
            <a:r>
              <a:rPr lang="ja-JP" altLang="en-US" dirty="0" smtClean="0"/>
              <a:t>を</a:t>
            </a:r>
            <a:r>
              <a:rPr lang="ja-JP" altLang="en-US" dirty="0"/>
              <a:t>知る</a:t>
            </a:r>
            <a:r>
              <a:rPr lang="ja-JP" altLang="en-US" dirty="0" smtClean="0"/>
              <a:t>。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50012" y="12687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dirty="0"/>
              <a:t>■今日の流れ</a:t>
            </a:r>
            <a:endParaRPr lang="en-US" altLang="ja-JP" i="1" dirty="0"/>
          </a:p>
        </p:txBody>
      </p:sp>
      <p:pic>
        <p:nvPicPr>
          <p:cNvPr id="19" name="Picture 2" descr="http://upload.wikimedia.org/wikipedia/commons/6/6d/Niels_Bo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43" y="-8220"/>
            <a:ext cx="1392761" cy="19697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6743755" y="-77334"/>
            <a:ext cx="982949" cy="747712"/>
            <a:chOff x="7660342" y="1446119"/>
            <a:chExt cx="982949" cy="747712"/>
          </a:xfrm>
        </p:grpSpPr>
        <p:sp>
          <p:nvSpPr>
            <p:cNvPr id="21" name="正方形/長方形 20"/>
            <p:cNvSpPr/>
            <p:nvPr/>
          </p:nvSpPr>
          <p:spPr>
            <a:xfrm>
              <a:off x="7690800" y="1446119"/>
              <a:ext cx="944489" cy="5631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ja-JP" sz="700" dirty="0" smtClean="0"/>
                <a:t>ニールス</a:t>
              </a:r>
              <a:r>
                <a:rPr lang="ja-JP" altLang="en-US" sz="700" dirty="0" smtClean="0"/>
                <a:t>　</a:t>
              </a:r>
              <a:r>
                <a:rPr lang="ja-JP" altLang="ja-JP" sz="700" dirty="0" smtClean="0"/>
                <a:t>ヘンリク</a:t>
              </a:r>
              <a:r>
                <a:rPr lang="ja-JP" altLang="en-US" sz="700" dirty="0" smtClean="0"/>
                <a:t>　</a:t>
              </a:r>
              <a:endParaRPr lang="en-US" altLang="ja-JP" sz="700" dirty="0" smtClean="0"/>
            </a:p>
            <a:p>
              <a:pPr>
                <a:lnSpc>
                  <a:spcPts val="2000"/>
                </a:lnSpc>
              </a:pPr>
              <a:r>
                <a:rPr lang="ja-JP" altLang="ja-JP" sz="700" dirty="0" smtClean="0"/>
                <a:t>ダヴィド</a:t>
              </a:r>
              <a:r>
                <a:rPr lang="ja-JP" altLang="en-US" sz="700" dirty="0" smtClean="0"/>
                <a:t>　</a:t>
              </a:r>
              <a:r>
                <a:rPr lang="ja-JP" altLang="ja-JP" sz="700" dirty="0" smtClean="0"/>
                <a:t>ボーア</a:t>
              </a:r>
              <a:endParaRPr lang="ja-JP" altLang="en-US" sz="7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668344" y="1639833"/>
              <a:ext cx="974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1200" dirty="0"/>
                <a:t>Niels </a:t>
              </a:r>
              <a:r>
                <a:rPr lang="da-DK" altLang="ja-JP" sz="1200" dirty="0" smtClean="0"/>
                <a:t>Henrik 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660342" y="1916832"/>
              <a:ext cx="8681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altLang="ja-JP" sz="1200" dirty="0" smtClean="0"/>
                <a:t>David </a:t>
              </a:r>
              <a:r>
                <a:rPr lang="da-DK" altLang="ja-JP" sz="1200" dirty="0"/>
                <a:t>Bohr</a:t>
              </a:r>
              <a:endParaRPr lang="ja-JP" altLang="en-US" sz="1200" dirty="0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6700794" y="618073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1885-1962)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18592" y="115519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デンマークの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理論物理学者</a:t>
            </a:r>
            <a:endParaRPr kumimoji="1" lang="ja-JP" altLang="en-US" sz="1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9512" y="3068960"/>
            <a:ext cx="8371202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化学反応を理解するためには、（　陽子　・　中性子　・　電子　）の状態を知ることが</a:t>
            </a:r>
            <a:endParaRPr kumimoji="1" lang="en-US" altLang="ja-JP" dirty="0" smtClean="0"/>
          </a:p>
          <a:p>
            <a:pPr>
              <a:lnSpc>
                <a:spcPct val="200000"/>
              </a:lnSpc>
            </a:pPr>
            <a:r>
              <a:rPr kumimoji="1" lang="ja-JP" altLang="en-US" dirty="0" smtClean="0"/>
              <a:t>重要である。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3680608" y="3587143"/>
            <a:ext cx="2753720" cy="0"/>
          </a:xfrm>
          <a:prstGeom prst="line">
            <a:avLst/>
          </a:prstGeom>
          <a:ln w="381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4932041" y="3628087"/>
            <a:ext cx="360039" cy="1652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47368" y="3684227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どれか１つに〇をつける。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35496" y="2780928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 原子の電子配置のモデル</a:t>
            </a:r>
            <a:endParaRPr lang="en-US" altLang="ja-JP" i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4273351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u="sng" dirty="0" smtClean="0"/>
              <a:t>（例）マグネシウム原子</a:t>
            </a:r>
            <a:endParaRPr kumimoji="1" lang="ja-JP" altLang="en-US" sz="1400" u="sng" dirty="0"/>
          </a:p>
        </p:txBody>
      </p:sp>
      <p:sp>
        <p:nvSpPr>
          <p:cNvPr id="16" name="円/楕円 15"/>
          <p:cNvSpPr/>
          <p:nvPr/>
        </p:nvSpPr>
        <p:spPr>
          <a:xfrm>
            <a:off x="2526840" y="5485448"/>
            <a:ext cx="540000" cy="540000"/>
          </a:xfrm>
          <a:prstGeom prst="ellips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292280" y="5250888"/>
            <a:ext cx="1008000" cy="1008000"/>
          </a:xfrm>
          <a:prstGeom prst="ellips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045080" y="4986272"/>
            <a:ext cx="1512000" cy="1512000"/>
          </a:xfrm>
          <a:prstGeom prst="ellips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1797992" y="4725368"/>
            <a:ext cx="2016000" cy="2016000"/>
          </a:xfrm>
          <a:prstGeom prst="ellips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3066840" y="4490113"/>
            <a:ext cx="1398600" cy="76077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3525960" y="5167303"/>
            <a:ext cx="939480" cy="2059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3876085" y="5805264"/>
            <a:ext cx="620712" cy="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45481" y="458112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Mg</a:t>
            </a:r>
            <a:endParaRPr kumimoji="1" lang="ja-JP" altLang="en-US" sz="28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8365" y="482444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12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3528" y="5229200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 smtClean="0"/>
              <a:t>陽子　　　コ</a:t>
            </a:r>
            <a:endParaRPr lang="en-US" altLang="ja-JP" u="sng" dirty="0" smtClean="0"/>
          </a:p>
          <a:p>
            <a:r>
              <a:rPr kumimoji="1" lang="ja-JP" altLang="en-US" u="sng" dirty="0" smtClean="0"/>
              <a:t>電子　　　コ</a:t>
            </a:r>
            <a:endParaRPr kumimoji="1" lang="ja-JP" altLang="en-US" u="sng" dirty="0"/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1746818" y="5873734"/>
            <a:ext cx="720107" cy="20591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1040413" y="599399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原子核</a:t>
            </a:r>
            <a:endParaRPr kumimoji="1" lang="ja-JP" altLang="en-US" sz="140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24789" y="50038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　　殻</a:t>
            </a:r>
            <a:endParaRPr kumimoji="1" lang="ja-JP" altLang="en-US" u="sng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424789" y="56519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　　殻</a:t>
            </a:r>
            <a:endParaRPr kumimoji="1" lang="ja-JP" altLang="en-US" u="sng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424789" y="43558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　　殻</a:t>
            </a:r>
            <a:endParaRPr kumimoji="1" lang="ja-JP" altLang="en-US" u="sng" dirty="0"/>
          </a:p>
        </p:txBody>
      </p:sp>
      <p:graphicFrame>
        <p:nvGraphicFramePr>
          <p:cNvPr id="53" name="表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32607"/>
              </p:ext>
            </p:extLst>
          </p:nvPr>
        </p:nvGraphicFramePr>
        <p:xfrm>
          <a:off x="5764834" y="4853449"/>
          <a:ext cx="269559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電子殻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入れることが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出来る電子の数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Ｋ殻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まで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Ｌ殻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まで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まで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5751424" y="4581128"/>
            <a:ext cx="2425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表．</a:t>
            </a:r>
            <a:r>
              <a:rPr kumimoji="1" lang="ja-JP" altLang="en-US" sz="1400" b="1" dirty="0" smtClean="0"/>
              <a:t>電子殻に入る電子の個数</a:t>
            </a:r>
            <a:endParaRPr kumimoji="1" lang="ja-JP" altLang="en-US" sz="1400" b="1" dirty="0"/>
          </a:p>
        </p:txBody>
      </p:sp>
      <p:sp>
        <p:nvSpPr>
          <p:cNvPr id="7" name="円/楕円 6"/>
          <p:cNvSpPr/>
          <p:nvPr/>
        </p:nvSpPr>
        <p:spPr>
          <a:xfrm>
            <a:off x="4716064" y="2780976"/>
            <a:ext cx="432000" cy="432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</a:rPr>
              <a:t>白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5778768" y="2780976"/>
            <a:ext cx="432000" cy="432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</a:rPr>
              <a:t>黄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3735200" y="2780976"/>
            <a:ext cx="432000" cy="43200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>
                    <a:lumMod val="50000"/>
                  </a:schemeClr>
                </a:solidFill>
              </a:rPr>
              <a:t>赤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/>
          <p:cNvCxnSpPr/>
          <p:nvPr/>
        </p:nvCxnSpPr>
        <p:spPr>
          <a:xfrm>
            <a:off x="-13343" y="7389440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-7083" y="116632"/>
            <a:ext cx="92416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グループ課題　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配布されたプリントに書かれた元素記号について、電子配置を含めた原子のモデルを作成せよ。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083" y="2991550"/>
            <a:ext cx="7919156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課題　元素の周期表を見て、原子番号１番（Ｈ）～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３６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番（Ｃａ）の元素名を覚えよ。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授業の最後に小テストを行います！！</a:t>
            </a:r>
            <a:endParaRPr kumimoji="1" lang="ja-JP" altLang="en-US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396" y="4047733"/>
            <a:ext cx="887173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800" dirty="0" smtClean="0"/>
              <a:t>水兵</a:t>
            </a:r>
            <a:r>
              <a:rPr lang="ja-JP" altLang="en-US" sz="2400" b="1" dirty="0" smtClean="0"/>
              <a:t>リーベ</a:t>
            </a:r>
            <a:r>
              <a:rPr lang="ja-JP" altLang="en-US" sz="2800" dirty="0" smtClean="0"/>
              <a:t>    僕 の 船   </a:t>
            </a:r>
            <a:r>
              <a:rPr lang="ja-JP" altLang="en-US" sz="2400" b="1" dirty="0" smtClean="0"/>
              <a:t>ななまがり</a:t>
            </a:r>
            <a:r>
              <a:rPr lang="ja-JP" altLang="en-US" sz="2800" dirty="0" smtClean="0"/>
              <a:t>　シップス　クラーク　閣下　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5448" y="430486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ふね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144" y="4304862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すい　 へい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1447" y="430486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ぼく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85982" y="4304701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かっ　か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3240" y="4895588"/>
            <a:ext cx="2233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466" y="4895588"/>
            <a:ext cx="21697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47174" y="4895588"/>
            <a:ext cx="22498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2974" y="4895588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1272" y="4895588"/>
            <a:ext cx="31315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33320" y="4895588"/>
            <a:ext cx="19773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34368" y="4895588"/>
            <a:ext cx="19613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22400" y="4895588"/>
            <a:ext cx="22178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8501" y="4891271"/>
            <a:ext cx="25865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469" y="4891271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02976" y="4891271"/>
            <a:ext cx="33719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60942" y="4891271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Na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65226" y="4891271"/>
            <a:ext cx="37887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11990" y="4884533"/>
            <a:ext cx="306742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68949" y="4884533"/>
            <a:ext cx="2314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Si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01317" y="4884533"/>
            <a:ext cx="19132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73441" y="4884533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62329" y="4884533"/>
            <a:ext cx="2490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Cl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39869" y="4884533"/>
            <a:ext cx="28590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Ar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895087" y="4884533"/>
            <a:ext cx="19292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940630" y="5150664"/>
            <a:ext cx="4023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ケイ素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　　</a:t>
            </a:r>
            <a:r>
              <a:rPr kumimoji="1" lang="ja-JP" altLang="en-US" sz="800" dirty="0" smtClean="0"/>
              <a:t>リン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硫黄　　　　　　塩素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アルゴン　　　　　カリウム　　カルシウム</a:t>
            </a:r>
            <a:endParaRPr kumimoji="1" lang="ja-JP" altLang="en-US" sz="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144" y="5152370"/>
            <a:ext cx="4903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水素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ヘリウム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リチウム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ベリリウム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ホウ素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炭素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窒素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酸素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フッ素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ネオン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ナトリウム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マグネシウム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アルミニウム</a:t>
            </a:r>
            <a:endParaRPr kumimoji="1" lang="ja-JP" altLang="en-US" sz="8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6440" y="399966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□</a:t>
            </a:r>
            <a:r>
              <a:rPr kumimoji="1" lang="ja-JP" altLang="en-US" sz="1400" u="sng" dirty="0" smtClean="0"/>
              <a:t>覚え方</a:t>
            </a:r>
            <a:endParaRPr kumimoji="1" lang="ja-JP" altLang="en-US" sz="1400" u="sng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5249464"/>
            <a:ext cx="9166657" cy="112646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400" dirty="0" smtClean="0"/>
              <a:t>スコッチ</a:t>
            </a:r>
            <a:r>
              <a:rPr lang="ja-JP" altLang="en-US" sz="2800" dirty="0" smtClean="0"/>
              <a:t> 暴露 </a:t>
            </a:r>
            <a:r>
              <a:rPr lang="ja-JP" altLang="en-US" sz="2400" dirty="0" smtClean="0"/>
              <a:t>マン</a:t>
            </a:r>
            <a:r>
              <a:rPr lang="ja-JP" altLang="en-US" sz="2800" dirty="0" smtClean="0"/>
              <a:t> 鉄子 </a:t>
            </a:r>
            <a:r>
              <a:rPr lang="ja-JP" altLang="en-US" sz="2400" dirty="0" smtClean="0"/>
              <a:t>に</a:t>
            </a:r>
            <a:r>
              <a:rPr lang="ja-JP" altLang="en-US" sz="2800" dirty="0" smtClean="0"/>
              <a:t> </a:t>
            </a:r>
            <a:r>
              <a:rPr lang="ja-JP" altLang="en-US" sz="2400" dirty="0" smtClean="0"/>
              <a:t>どうせあえんが ゲルマン</a:t>
            </a:r>
            <a:r>
              <a:rPr lang="ja-JP" altLang="en-US" sz="2800" dirty="0" smtClean="0"/>
              <a:t> 斡旋 </a:t>
            </a:r>
            <a:r>
              <a:rPr lang="ja-JP" altLang="en-US" sz="2400" dirty="0" smtClean="0"/>
              <a:t>ブローカー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99499" y="6242943"/>
            <a:ext cx="20414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V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6242943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Sc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351335" y="6242943"/>
            <a:ext cx="27468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7763" y="6242943"/>
            <a:ext cx="23781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Ti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545763" y="6242943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Cr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79712" y="6242943"/>
            <a:ext cx="3917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err="1" smtClean="0"/>
              <a:t>Mn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55776" y="6242943"/>
            <a:ext cx="29052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Fe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44245" y="6242943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Co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05637" y="6238626"/>
            <a:ext cx="29552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As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790925" y="6231910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Cu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02115" y="6238626"/>
            <a:ext cx="3019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Zn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93368" y="6238626"/>
            <a:ext cx="32918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Ga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794290" y="6238626"/>
            <a:ext cx="33399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Ge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47130" y="6231888"/>
            <a:ext cx="29391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Se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22504" y="6231888"/>
            <a:ext cx="2778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Br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353939" y="6231888"/>
            <a:ext cx="2694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Kr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85061" y="5522863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あっ　せん</a:t>
            </a:r>
            <a:endParaRPr kumimoji="1" lang="ja-JP" altLang="en-US" sz="12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132391" y="552286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ばく　ろ</a:t>
            </a:r>
            <a:endParaRPr kumimoji="1" lang="ja-JP" altLang="en-US" sz="12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27839" y="5522863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てつ　こ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-57340" y="6519942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スカンジウム</a:t>
            </a:r>
            <a:endParaRPr kumimoji="1" lang="ja-JP" altLang="en-US" sz="8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46020" y="6525924"/>
            <a:ext cx="834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チタン　バナジウム　 クロム　　  マンガン　　　　鉄　　コバルト　　ニッケル　　銅　　　　　　　　　　　　亜鉛　　　　　ガリウム　　ゲルマニウム　　　　　　　　ヒ素　　　  セレン　　　臭素　　　　クリプトン</a:t>
            </a:r>
            <a:endParaRPr kumimoji="1" lang="ja-JP" altLang="en-US" sz="800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-13343" y="22143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251481" y="910461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割り当てられた</a:t>
            </a:r>
            <a:endParaRPr lang="en-US" altLang="ja-JP" dirty="0" smtClean="0"/>
          </a:p>
          <a:p>
            <a:r>
              <a:rPr kumimoji="1" lang="ja-JP" altLang="en-US" dirty="0" smtClean="0"/>
              <a:t>元素記号</a:t>
            </a:r>
            <a:endParaRPr kumimoji="1" lang="ja-JP" altLang="en-US" dirty="0"/>
          </a:p>
        </p:txBody>
      </p:sp>
      <p:sp>
        <p:nvSpPr>
          <p:cNvPr id="60" name="正方形/長方形 59"/>
          <p:cNvSpPr/>
          <p:nvPr/>
        </p:nvSpPr>
        <p:spPr>
          <a:xfrm>
            <a:off x="323528" y="1556792"/>
            <a:ext cx="1584176" cy="1368152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23728" y="9087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電子配置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graphicFrame>
        <p:nvGraphicFramePr>
          <p:cNvPr id="65" name="表 64"/>
          <p:cNvGraphicFramePr>
            <a:graphicFrameLocks noGrp="1"/>
          </p:cNvGraphicFramePr>
          <p:nvPr/>
        </p:nvGraphicFramePr>
        <p:xfrm>
          <a:off x="2292424" y="167920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Ｋ殻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Ｌ殻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コ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テキスト ボックス 67"/>
          <p:cNvSpPr txBox="1"/>
          <p:nvPr/>
        </p:nvSpPr>
        <p:spPr>
          <a:xfrm>
            <a:off x="2190899" y="1259468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それぞれの電子殻に入る電子の数を整理しよう！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35496" y="8004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 原子の電子配置について</a:t>
            </a:r>
            <a:endParaRPr lang="en-US" altLang="ja-JP" i="1" u="sng" dirty="0"/>
          </a:p>
        </p:txBody>
      </p:sp>
      <p:sp>
        <p:nvSpPr>
          <p:cNvPr id="39" name="正方形/長方形 38"/>
          <p:cNvSpPr/>
          <p:nvPr/>
        </p:nvSpPr>
        <p:spPr>
          <a:xfrm>
            <a:off x="278090" y="462150"/>
            <a:ext cx="6277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原子核に近い電子は、より（</a:t>
            </a:r>
            <a:r>
              <a:rPr lang="ja-JP" altLang="en-US" sz="1200" dirty="0" smtClean="0"/>
              <a:t>１．</a:t>
            </a:r>
            <a:r>
              <a:rPr lang="ja-JP" altLang="en-US" dirty="0" smtClean="0"/>
              <a:t>　　　　　　　　　　　　　　　　　　　　）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u="sng" dirty="0" smtClean="0"/>
              <a:t>⇒　　　　　　　　　　　　　　　　　　　　</a:t>
            </a:r>
            <a:endParaRPr lang="en-US" altLang="ja-JP" u="sng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79512" y="2179309"/>
            <a:ext cx="723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最外殻に１～７個の電子がある場合、これを（</a:t>
            </a:r>
            <a:r>
              <a:rPr kumimoji="1" lang="ja-JP" altLang="en-US" sz="1400" dirty="0" smtClean="0"/>
              <a:t>４．</a:t>
            </a:r>
            <a:r>
              <a:rPr kumimoji="1" lang="ja-JP" altLang="en-US" dirty="0" smtClean="0"/>
              <a:t>　　　　　　　　）と呼ぶ。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83247" y="1326246"/>
            <a:ext cx="83134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原子核から一番離れている電子殻にある電子を（</a:t>
            </a:r>
            <a:r>
              <a:rPr lang="ja-JP" altLang="en-US" sz="1400" dirty="0"/>
              <a:t>２．</a:t>
            </a:r>
            <a:r>
              <a:rPr lang="ja-JP" altLang="en-US" dirty="0" smtClean="0"/>
              <a:t>　　　　　　　　　　　　　　　　　　　　）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u="sng" dirty="0" smtClean="0"/>
              <a:t>⇒内側の電子殻に入っている電子よりも、（</a:t>
            </a:r>
            <a:r>
              <a:rPr lang="ja-JP" altLang="en-US" sz="1400" u="sng" dirty="0" smtClean="0"/>
              <a:t>３．</a:t>
            </a:r>
            <a:r>
              <a:rPr lang="ja-JP" altLang="en-US" u="sng" dirty="0" smtClean="0"/>
              <a:t>　　　　　　　　　　　　　　　　　　）</a:t>
            </a:r>
            <a:endParaRPr lang="en-US" altLang="ja-JP" u="sng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-13343" y="22143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179512" y="3001308"/>
            <a:ext cx="817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問２．次の各原子の電子配置を、（例）にならって記せ。また、価電子の数も答えよ。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6457692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/>
              <a:t>※</a:t>
            </a:r>
            <a:r>
              <a:rPr kumimoji="1" lang="ja-JP" altLang="en-US" i="1" u="sng" dirty="0" smtClean="0"/>
              <a:t>最外殻電子が８コの場合は、価電子数は０コと答える。</a:t>
            </a:r>
            <a:endParaRPr kumimoji="1" lang="ja-JP" altLang="en-US" i="1" u="sng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2771"/>
              </p:ext>
            </p:extLst>
          </p:nvPr>
        </p:nvGraphicFramePr>
        <p:xfrm>
          <a:off x="395536" y="3433356"/>
          <a:ext cx="734481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（例）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2000" b="0" baseline="-25000" dirty="0" smtClean="0">
                          <a:solidFill>
                            <a:schemeClr val="tx1"/>
                          </a:solidFill>
                        </a:rPr>
                        <a:t>６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Ｃ</a:t>
                      </a:r>
                      <a:endParaRPr kumimoji="1" lang="ja-JP" altLang="en-US" sz="2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（１）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2000" b="0" baseline="-25000" dirty="0" smtClean="0">
                          <a:solidFill>
                            <a:schemeClr val="tx1"/>
                          </a:solidFill>
                        </a:rPr>
                        <a:t>９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Ｆ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（２）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2000" b="0" baseline="-25000" dirty="0" smtClean="0">
                          <a:solidFill>
                            <a:schemeClr val="tx1"/>
                          </a:solidFill>
                        </a:rPr>
                        <a:t>１３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Ａｌ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</a:rPr>
                        <a:t>（３）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ja-JP" altLang="en-US" sz="2000" b="0" baseline="-25000" dirty="0" smtClean="0">
                          <a:solidFill>
                            <a:schemeClr val="tx1"/>
                          </a:solidFill>
                        </a:rPr>
                        <a:t>１８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Ａｒ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電子の数　　</a:t>
                      </a:r>
                      <a:r>
                        <a:rPr kumimoji="1" lang="ja-JP" altLang="en-US" sz="1800" dirty="0" smtClean="0"/>
                        <a:t>６コ</a:t>
                      </a:r>
                      <a:endParaRPr kumimoji="1" lang="en-US" altLang="ja-JP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電子の数　　　　</a:t>
                      </a:r>
                      <a:r>
                        <a:rPr kumimoji="1" lang="ja-JP" altLang="en-US" sz="1800" dirty="0" smtClean="0"/>
                        <a:t>コ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電子の数　　　　</a:t>
                      </a:r>
                      <a:r>
                        <a:rPr kumimoji="1" lang="ja-JP" altLang="en-US" sz="1800" dirty="0" smtClean="0"/>
                        <a:t>コ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電子の数　　　　</a:t>
                      </a:r>
                      <a:r>
                        <a:rPr kumimoji="1" lang="ja-JP" altLang="en-US" sz="1800" dirty="0" smtClean="0"/>
                        <a:t>コ</a:t>
                      </a:r>
                      <a:endParaRPr kumimoji="1" lang="en-US" altLang="ja-JP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Ｋ殻　⇒　２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Ｋ殻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Ｋ殻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Ｋ殻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Ｌ殻　⇒　４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Ｌ殻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Ｌ殻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Ｌ殻　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⇒　０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Ｍ殻</a:t>
                      </a: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⇒　　　コ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書き方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Ｋ２、Ｌ４、Ｍ０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書き方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書き方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書き方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価電子　　４　コ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価電子　　　　　コ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価電子　　　　　コ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価電子　　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</a:rPr>
                        <a:t>０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　コ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24544" y="980726"/>
            <a:ext cx="8064896" cy="5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コネクタ 36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321787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61947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147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51479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評価</a:t>
            </a:r>
          </a:p>
        </p:txBody>
      </p:sp>
      <p:cxnSp>
        <p:nvCxnSpPr>
          <p:cNvPr id="73" name="直線コネクタ 72"/>
          <p:cNvCxnSpPr/>
          <p:nvPr/>
        </p:nvCxnSpPr>
        <p:spPr>
          <a:xfrm>
            <a:off x="-36512" y="30976"/>
            <a:ext cx="91800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706815" cy="3140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15818</TotalTime>
  <Words>440</Words>
  <Application>Microsoft Office PowerPoint</Application>
  <PresentationFormat>画面に合わせる (4:3)</PresentationFormat>
  <Paragraphs>144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HGPｺﾞｼｯｸE</vt:lpstr>
      <vt:lpstr>HGP創英角ｺﾞｼｯｸUB</vt:lpstr>
      <vt:lpstr>ＭＳ Ｐゴシック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m124371</dc:creator>
  <cp:lastModifiedBy>古野正則</cp:lastModifiedBy>
  <cp:revision>849</cp:revision>
  <cp:lastPrinted>2016-10-18T09:30:39Z</cp:lastPrinted>
  <dcterms:created xsi:type="dcterms:W3CDTF">2013-07-17T08:32:15Z</dcterms:created>
  <dcterms:modified xsi:type="dcterms:W3CDTF">2018-03-14T01:41:15Z</dcterms:modified>
</cp:coreProperties>
</file>