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308" r:id="rId2"/>
    <p:sldId id="323" r:id="rId3"/>
    <p:sldId id="311" r:id="rId4"/>
    <p:sldId id="322" r:id="rId5"/>
  </p:sldIdLst>
  <p:sldSz cx="9144000" cy="6858000" type="screen4x3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FFF"/>
    <a:srgbClr val="E1FFFF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06" autoAdjust="0"/>
    <p:restoredTop sz="94694" autoAdjust="0"/>
  </p:normalViewPr>
  <p:slideViewPr>
    <p:cSldViewPr>
      <p:cViewPr varScale="1">
        <p:scale>
          <a:sx n="57" d="100"/>
          <a:sy n="57" d="100"/>
        </p:scale>
        <p:origin x="858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9"/>
            <a:ext cx="3076576" cy="511173"/>
          </a:xfrm>
          <a:prstGeom prst="rect">
            <a:avLst/>
          </a:prstGeom>
        </p:spPr>
        <p:txBody>
          <a:bodyPr vert="horz" lIns="88266" tIns="44131" rIns="88266" bIns="44131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1141" y="9"/>
            <a:ext cx="3076576" cy="511173"/>
          </a:xfrm>
          <a:prstGeom prst="rect">
            <a:avLst/>
          </a:prstGeom>
        </p:spPr>
        <p:txBody>
          <a:bodyPr vert="horz" lIns="88266" tIns="44131" rIns="88266" bIns="44131" rtlCol="0"/>
          <a:lstStyle>
            <a:lvl1pPr algn="r">
              <a:defRPr sz="1100"/>
            </a:lvl1pPr>
          </a:lstStyle>
          <a:p>
            <a:fld id="{799C1CCE-4943-47EA-A67E-4CD72011E9C2}" type="datetimeFigureOut">
              <a:rPr kumimoji="1" lang="ja-JP" altLang="en-US" smtClean="0"/>
              <a:t>2018/3/14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9938"/>
            <a:ext cx="5114925" cy="3835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66" tIns="44131" rIns="88266" bIns="44131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619" y="4860926"/>
            <a:ext cx="5680075" cy="4605339"/>
          </a:xfrm>
          <a:prstGeom prst="rect">
            <a:avLst/>
          </a:prstGeom>
        </p:spPr>
        <p:txBody>
          <a:bodyPr vert="horz" lIns="88266" tIns="44131" rIns="88266" bIns="44131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9721856"/>
            <a:ext cx="3076576" cy="511173"/>
          </a:xfrm>
          <a:prstGeom prst="rect">
            <a:avLst/>
          </a:prstGeom>
        </p:spPr>
        <p:txBody>
          <a:bodyPr vert="horz" lIns="88266" tIns="44131" rIns="88266" bIns="44131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1141" y="9721856"/>
            <a:ext cx="3076576" cy="511173"/>
          </a:xfrm>
          <a:prstGeom prst="rect">
            <a:avLst/>
          </a:prstGeom>
        </p:spPr>
        <p:txBody>
          <a:bodyPr vert="horz" lIns="88266" tIns="44131" rIns="88266" bIns="44131" rtlCol="0" anchor="b"/>
          <a:lstStyle>
            <a:lvl1pPr algn="r">
              <a:defRPr sz="1100"/>
            </a:lvl1pPr>
          </a:lstStyle>
          <a:p>
            <a:fld id="{4CB8D7CC-ABC0-48F2-A2A1-060EC994B0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2083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8D7CC-ABC0-48F2-A2A1-060EC994B011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1040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2018/3/14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2018/3/14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2018/3/14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2018/3/14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2018/3/14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2018/3/14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2018/3/14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2018/3/14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2018/3/14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2018/3/14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2018/3/14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2018/3/14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70131" y="69112"/>
            <a:ext cx="5929828" cy="369332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rtlCol="0">
            <a:spAutoFit/>
          </a:bodyPr>
          <a:lstStyle/>
          <a:p>
            <a:r>
              <a:rPr lang="ja-JP" altLang="en-US" dirty="0">
                <a:effectLst/>
                <a:latin typeface="Times New Roman" pitchFamily="18" charset="0"/>
                <a:ea typeface="HGPｺﾞｼｯｸE" pitchFamily="50" charset="-128"/>
                <a:cs typeface="Times New Roman" pitchFamily="18" charset="0"/>
              </a:rPr>
              <a:t>２</a:t>
            </a:r>
            <a:r>
              <a:rPr kumimoji="1" lang="ja-JP" altLang="en-US" dirty="0">
                <a:effectLst/>
                <a:latin typeface="Times New Roman" pitchFamily="18" charset="0"/>
                <a:ea typeface="HGPｺﾞｼｯｸE" pitchFamily="50" charset="-128"/>
                <a:cs typeface="Times New Roman" pitchFamily="18" charset="0"/>
              </a:rPr>
              <a:t>学年 化学基礎 </a:t>
            </a:r>
            <a:r>
              <a:rPr kumimoji="1" lang="en-US" altLang="ja-JP" dirty="0">
                <a:effectLst/>
                <a:latin typeface="Times New Roman" pitchFamily="18" charset="0"/>
                <a:ea typeface="HGPｺﾞｼｯｸE" pitchFamily="50" charset="-128"/>
                <a:cs typeface="Times New Roman" pitchFamily="18" charset="0"/>
              </a:rPr>
              <a:t> </a:t>
            </a:r>
            <a:r>
              <a:rPr kumimoji="1" lang="ja-JP" altLang="en-US" dirty="0">
                <a:effectLst/>
                <a:latin typeface="Times New Roman" pitchFamily="18" charset="0"/>
                <a:ea typeface="HGPｺﾞｼｯｸE" pitchFamily="50" charset="-128"/>
                <a:cs typeface="Times New Roman" pitchFamily="18" charset="0"/>
              </a:rPr>
              <a:t>授業資料 </a:t>
            </a:r>
            <a:r>
              <a:rPr kumimoji="1" lang="en-US" altLang="ja-JP" dirty="0" smtClean="0">
                <a:effectLst/>
                <a:latin typeface="Times New Roman" pitchFamily="18" charset="0"/>
                <a:ea typeface="HGPｺﾞｼｯｸE" pitchFamily="50" charset="-128"/>
                <a:cs typeface="Times New Roman" pitchFamily="18" charset="0"/>
              </a:rPr>
              <a:t>No.26</a:t>
            </a:r>
            <a:r>
              <a:rPr kumimoji="1" lang="ja-JP" altLang="en-US" dirty="0" smtClean="0">
                <a:effectLst/>
                <a:latin typeface="Times New Roman" pitchFamily="18" charset="0"/>
                <a:ea typeface="HGPｺﾞｼｯｸE" pitchFamily="50" charset="-128"/>
                <a:cs typeface="Times New Roman" pitchFamily="18" charset="0"/>
              </a:rPr>
              <a:t> ≪核反応 </a:t>
            </a:r>
            <a:r>
              <a:rPr lang="ja-JP" altLang="en-US" dirty="0" smtClean="0">
                <a:latin typeface="Times New Roman" pitchFamily="18" charset="0"/>
                <a:ea typeface="HGPｺﾞｼｯｸE" pitchFamily="50" charset="-128"/>
                <a:cs typeface="Times New Roman" pitchFamily="18" charset="0"/>
              </a:rPr>
              <a:t>と 化学反応</a:t>
            </a:r>
            <a:r>
              <a:rPr kumimoji="1" lang="ja-JP" altLang="en-US" dirty="0" smtClean="0">
                <a:effectLst/>
                <a:latin typeface="Times New Roman" pitchFamily="18" charset="0"/>
                <a:ea typeface="HGPｺﾞｼｯｸE" pitchFamily="50" charset="-128"/>
                <a:cs typeface="Times New Roman" pitchFamily="18" charset="0"/>
              </a:rPr>
              <a:t> ≫</a:t>
            </a:r>
            <a:endParaRPr kumimoji="1" lang="ja-JP" altLang="en-US" dirty="0">
              <a:effectLst/>
              <a:latin typeface="Times New Roman" pitchFamily="18" charset="0"/>
              <a:ea typeface="HGPｺﾞｼｯｸE" pitchFamily="50" charset="-128"/>
              <a:cs typeface="Times New Roman" pitchFamily="18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7504" y="412123"/>
            <a:ext cx="4984057" cy="348813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kumimoji="1" lang="ja-JP" altLang="en-US" sz="1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ja-JP" altLang="en-US" sz="1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教科書 </a:t>
            </a:r>
            <a:r>
              <a:rPr kumimoji="1" lang="en-US" altLang="ja-JP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P48  </a:t>
            </a:r>
            <a:r>
              <a:rPr lang="ja-JP" altLang="en-US" sz="1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（ ②電子配置と周期表　Ａ．電子殻と電子配置　）</a:t>
            </a:r>
            <a:endParaRPr kumimoji="1" lang="ja-JP" altLang="en-US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1547664" y="799579"/>
            <a:ext cx="4752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u="sng" dirty="0"/>
              <a:t>２年（　）組（　　）席　名前（　　　　　　　　　　　　）</a:t>
            </a:r>
            <a:endParaRPr lang="ja-JP" altLang="en-US" u="sng" dirty="0"/>
          </a:p>
        </p:txBody>
      </p:sp>
      <p:sp>
        <p:nvSpPr>
          <p:cNvPr id="3" name="正方形/長方形 2"/>
          <p:cNvSpPr/>
          <p:nvPr/>
        </p:nvSpPr>
        <p:spPr>
          <a:xfrm>
            <a:off x="65942" y="40417"/>
            <a:ext cx="6545850" cy="1114773"/>
          </a:xfrm>
          <a:prstGeom prst="rect">
            <a:avLst/>
          </a:prstGeom>
          <a:ln w="57150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23527" y="1657675"/>
            <a:ext cx="7344817" cy="923330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①</a:t>
            </a:r>
            <a:r>
              <a:rPr lang="ja-JP" altLang="en-US" dirty="0" smtClean="0">
                <a:sym typeface="Wingdings" panose="05000000000000000000" pitchFamily="2" charset="2"/>
              </a:rPr>
              <a:t>：（原子</a:t>
            </a:r>
            <a:r>
              <a:rPr lang="ja-JP" altLang="en-US" dirty="0" smtClean="0"/>
              <a:t>）核反応と化学反応の違いを理解する。</a:t>
            </a:r>
            <a:endParaRPr lang="en-US" altLang="ja-JP" dirty="0" smtClean="0"/>
          </a:p>
          <a:p>
            <a:r>
              <a:rPr kumimoji="1" lang="ja-JP" altLang="en-US" dirty="0" smtClean="0"/>
              <a:t>②：電子殻と電子配置について理解する。</a:t>
            </a:r>
            <a:endParaRPr kumimoji="1" lang="en-US" altLang="ja-JP" dirty="0" smtClean="0"/>
          </a:p>
          <a:p>
            <a:r>
              <a:rPr lang="ja-JP" altLang="en-US" dirty="0" smtClean="0"/>
              <a:t>③：原子の電子配置のモデルを作成し、その後、元素記号を３６個 覚える。</a:t>
            </a:r>
            <a:endParaRPr lang="en-US" altLang="ja-JP" dirty="0"/>
          </a:p>
        </p:txBody>
      </p:sp>
      <p:sp>
        <p:nvSpPr>
          <p:cNvPr id="26" name="正方形/長方形 25"/>
          <p:cNvSpPr/>
          <p:nvPr/>
        </p:nvSpPr>
        <p:spPr>
          <a:xfrm>
            <a:off x="50012" y="1268760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i="1" dirty="0"/>
              <a:t>■今日の流れ</a:t>
            </a:r>
            <a:endParaRPr lang="en-US" altLang="ja-JP" i="1" dirty="0"/>
          </a:p>
        </p:txBody>
      </p:sp>
      <p:sp>
        <p:nvSpPr>
          <p:cNvPr id="65" name="正方形/長方形 64"/>
          <p:cNvSpPr/>
          <p:nvPr/>
        </p:nvSpPr>
        <p:spPr>
          <a:xfrm>
            <a:off x="35496" y="2771636"/>
            <a:ext cx="3687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i="1" u="sng" dirty="0" smtClean="0"/>
              <a:t>■原子核反応と化学反応　について</a:t>
            </a:r>
            <a:endParaRPr lang="en-US" altLang="ja-JP" i="1" u="sng" dirty="0"/>
          </a:p>
        </p:txBody>
      </p:sp>
      <p:sp>
        <p:nvSpPr>
          <p:cNvPr id="14" name="正方形/長方形 13"/>
          <p:cNvSpPr/>
          <p:nvPr/>
        </p:nvSpPr>
        <p:spPr>
          <a:xfrm>
            <a:off x="278090" y="3284984"/>
            <a:ext cx="66527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/>
              <a:t>（</a:t>
            </a:r>
            <a:r>
              <a:rPr lang="ja-JP" altLang="en-US" baseline="30000" dirty="0" smtClean="0"/>
              <a:t>１</a:t>
            </a:r>
            <a:r>
              <a:rPr lang="ja-JP" altLang="en-US" dirty="0" smtClean="0"/>
              <a:t>　　　　　　　　　）：　</a:t>
            </a:r>
            <a:r>
              <a:rPr lang="ja-JP" altLang="en-US" u="sng" dirty="0" smtClean="0"/>
              <a:t>　　　　　　　　　　　　　　　　　　　　　　</a:t>
            </a:r>
            <a:r>
              <a:rPr lang="ja-JP" altLang="en-US" dirty="0" smtClean="0"/>
              <a:t>する反応。</a:t>
            </a:r>
            <a:endParaRPr lang="en-US" altLang="ja-JP" dirty="0"/>
          </a:p>
        </p:txBody>
      </p:sp>
      <p:sp>
        <p:nvSpPr>
          <p:cNvPr id="15" name="正方形/長方形 14"/>
          <p:cNvSpPr/>
          <p:nvPr/>
        </p:nvSpPr>
        <p:spPr>
          <a:xfrm>
            <a:off x="269706" y="3789040"/>
            <a:ext cx="6750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/>
              <a:t>（</a:t>
            </a:r>
            <a:r>
              <a:rPr lang="ja-JP" altLang="en-US" baseline="30000" dirty="0" smtClean="0"/>
              <a:t>２</a:t>
            </a:r>
            <a:r>
              <a:rPr lang="ja-JP" altLang="en-US" dirty="0" smtClean="0"/>
              <a:t>　　　　　　　　　）：　</a:t>
            </a:r>
            <a:r>
              <a:rPr lang="ja-JP" altLang="en-US" u="sng" dirty="0" smtClean="0"/>
              <a:t>　　　　　　　　　　　　　　　　　　　　　　</a:t>
            </a:r>
            <a:r>
              <a:rPr lang="ja-JP" altLang="en-US" dirty="0" smtClean="0"/>
              <a:t>する反応。</a:t>
            </a:r>
            <a:endParaRPr lang="en-US" altLang="ja-JP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97062" y="4244895"/>
            <a:ext cx="71112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en-US" altLang="ja-JP" dirty="0" smtClean="0"/>
              <a:t>※</a:t>
            </a:r>
            <a:r>
              <a:rPr kumimoji="1" lang="ja-JP" altLang="en-US" dirty="0" smtClean="0"/>
              <a:t>原子の中の電子は、原子核の周囲にいくつかの層をなして存在する。</a:t>
            </a:r>
            <a:endParaRPr kumimoji="1" lang="en-US" altLang="ja-JP" dirty="0" smtClean="0"/>
          </a:p>
          <a:p>
            <a:pPr>
              <a:lnSpc>
                <a:spcPct val="200000"/>
              </a:lnSpc>
            </a:pPr>
            <a:r>
              <a:rPr lang="ja-JP" altLang="en-US" dirty="0"/>
              <a:t>　</a:t>
            </a:r>
            <a:r>
              <a:rPr lang="ja-JP" altLang="en-US" dirty="0" smtClean="0"/>
              <a:t>これらの層を（</a:t>
            </a:r>
            <a:r>
              <a:rPr lang="ja-JP" altLang="en-US" baseline="30000" dirty="0" smtClean="0"/>
              <a:t>３</a:t>
            </a:r>
            <a:r>
              <a:rPr lang="ja-JP" altLang="en-US" dirty="0" smtClean="0"/>
              <a:t>　　　　　　　　）という。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79512" y="5445224"/>
            <a:ext cx="9058890" cy="5642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en-US" altLang="ja-JP" dirty="0" smtClean="0"/>
              <a:t>※</a:t>
            </a:r>
            <a:r>
              <a:rPr kumimoji="1" lang="ja-JP" altLang="en-US" dirty="0" smtClean="0"/>
              <a:t>電子殻は、原子核から近い</a:t>
            </a:r>
            <a:r>
              <a:rPr lang="ja-JP" altLang="en-US" dirty="0" smtClean="0"/>
              <a:t>方から順に、</a:t>
            </a:r>
            <a:r>
              <a:rPr lang="ja-JP" altLang="en-US" baseline="30000" dirty="0" smtClean="0"/>
              <a:t>４</a:t>
            </a:r>
            <a:r>
              <a:rPr lang="ja-JP" altLang="en-US" u="sng" dirty="0" smtClean="0"/>
              <a:t>　　　　　、　　　　　、　　　　　、　　　　　</a:t>
            </a:r>
            <a:r>
              <a:rPr lang="ja-JP" altLang="en-US" dirty="0" smtClean="0"/>
              <a:t>・・・といい、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09184" y="6033095"/>
            <a:ext cx="8773556" cy="5642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ja-JP" altLang="en-US" dirty="0" smtClean="0"/>
              <a:t>電子殻への</a:t>
            </a:r>
            <a:r>
              <a:rPr kumimoji="1" lang="ja-JP" altLang="en-US" baseline="30000" dirty="0" smtClean="0"/>
              <a:t>５</a:t>
            </a:r>
            <a:r>
              <a:rPr kumimoji="1" lang="ja-JP" altLang="en-US" u="sng" dirty="0" smtClean="0"/>
              <a:t>　　　　　　　　　　　　　　　　　　　　　　　　　　　　　　　　　　　　　　　　　　　</a:t>
            </a:r>
            <a:r>
              <a:rPr lang="ja-JP" altLang="en-US" dirty="0" smtClean="0"/>
              <a:t>という。</a:t>
            </a:r>
            <a:endParaRPr kumimoji="1" lang="ja-JP" altLang="en-US" dirty="0"/>
          </a:p>
        </p:txBody>
      </p:sp>
      <p:pic>
        <p:nvPicPr>
          <p:cNvPr id="19" name="Picture 2" descr="http://upload.wikimedia.org/wikipedia/commons/6/6d/Niels_Boh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743" y="-8220"/>
            <a:ext cx="1392761" cy="196976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グループ化 19"/>
          <p:cNvGrpSpPr/>
          <p:nvPr/>
        </p:nvGrpSpPr>
        <p:grpSpPr>
          <a:xfrm>
            <a:off x="6743755" y="-77334"/>
            <a:ext cx="982949" cy="747712"/>
            <a:chOff x="7660342" y="1446119"/>
            <a:chExt cx="982949" cy="747712"/>
          </a:xfrm>
        </p:grpSpPr>
        <p:sp>
          <p:nvSpPr>
            <p:cNvPr id="21" name="正方形/長方形 20"/>
            <p:cNvSpPr/>
            <p:nvPr/>
          </p:nvSpPr>
          <p:spPr>
            <a:xfrm>
              <a:off x="7690800" y="1446119"/>
              <a:ext cx="944489" cy="56316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ja-JP" altLang="ja-JP" sz="700" dirty="0" smtClean="0"/>
                <a:t>ニールス</a:t>
              </a:r>
              <a:r>
                <a:rPr lang="ja-JP" altLang="en-US" sz="700" dirty="0" smtClean="0"/>
                <a:t>　</a:t>
              </a:r>
              <a:r>
                <a:rPr lang="ja-JP" altLang="ja-JP" sz="700" dirty="0" smtClean="0"/>
                <a:t>ヘンリク</a:t>
              </a:r>
              <a:r>
                <a:rPr lang="ja-JP" altLang="en-US" sz="700" dirty="0" smtClean="0"/>
                <a:t>　</a:t>
              </a:r>
              <a:endParaRPr lang="en-US" altLang="ja-JP" sz="700" dirty="0" smtClean="0"/>
            </a:p>
            <a:p>
              <a:pPr>
                <a:lnSpc>
                  <a:spcPts val="2000"/>
                </a:lnSpc>
              </a:pPr>
              <a:r>
                <a:rPr lang="ja-JP" altLang="ja-JP" sz="700" dirty="0" smtClean="0"/>
                <a:t>ダヴィド</a:t>
              </a:r>
              <a:r>
                <a:rPr lang="ja-JP" altLang="en-US" sz="700" dirty="0" smtClean="0"/>
                <a:t>　</a:t>
              </a:r>
              <a:r>
                <a:rPr lang="ja-JP" altLang="ja-JP" sz="700" dirty="0" smtClean="0"/>
                <a:t>ボーア</a:t>
              </a:r>
              <a:endParaRPr lang="ja-JP" altLang="en-US" sz="700" dirty="0"/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7668344" y="1639833"/>
              <a:ext cx="97494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a-DK" altLang="ja-JP" sz="1200" dirty="0"/>
                <a:t>Niels </a:t>
              </a:r>
              <a:r>
                <a:rPr lang="da-DK" altLang="ja-JP" sz="1200" dirty="0" smtClean="0"/>
                <a:t>Henrik </a:t>
              </a:r>
            </a:p>
          </p:txBody>
        </p:sp>
        <p:sp>
          <p:nvSpPr>
            <p:cNvPr id="23" name="正方形/長方形 22"/>
            <p:cNvSpPr/>
            <p:nvPr/>
          </p:nvSpPr>
          <p:spPr>
            <a:xfrm>
              <a:off x="7660342" y="1916832"/>
              <a:ext cx="86818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a-DK" altLang="ja-JP" sz="1200" dirty="0" smtClean="0"/>
                <a:t>David </a:t>
              </a:r>
              <a:r>
                <a:rPr lang="da-DK" altLang="ja-JP" sz="1200" dirty="0"/>
                <a:t>Bohr</a:t>
              </a:r>
              <a:endParaRPr lang="ja-JP" altLang="en-US" sz="1200" dirty="0"/>
            </a:p>
          </p:txBody>
        </p:sp>
      </p:grpSp>
      <p:sp>
        <p:nvSpPr>
          <p:cNvPr id="24" name="正方形/長方形 23"/>
          <p:cNvSpPr/>
          <p:nvPr/>
        </p:nvSpPr>
        <p:spPr>
          <a:xfrm>
            <a:off x="6700794" y="618073"/>
            <a:ext cx="9541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ja-JP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1885-1962)</a:t>
            </a:r>
            <a:endParaRPr lang="ja-JP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718592" y="1155190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/>
              <a:t>デンマークの</a:t>
            </a:r>
            <a:endParaRPr kumimoji="1" lang="en-US" altLang="ja-JP" sz="1200" dirty="0" smtClean="0"/>
          </a:p>
          <a:p>
            <a:r>
              <a:rPr kumimoji="1" lang="ja-JP" altLang="en-US" sz="1200" dirty="0" smtClean="0"/>
              <a:t>理論物理学者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60774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直線コネクタ 25"/>
          <p:cNvCxnSpPr/>
          <p:nvPr/>
        </p:nvCxnSpPr>
        <p:spPr>
          <a:xfrm>
            <a:off x="-13343" y="6841086"/>
            <a:ext cx="9180000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/>
          <p:cNvSpPr txBox="1"/>
          <p:nvPr/>
        </p:nvSpPr>
        <p:spPr>
          <a:xfrm>
            <a:off x="3563888" y="4898484"/>
            <a:ext cx="5529078" cy="133882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dirty="0" smtClean="0"/>
              <a:t>１．原子核には、（　　　　　　）、（　　　　　　　　　）が入る。</a:t>
            </a:r>
            <a:endParaRPr lang="en-US" altLang="ja-JP" dirty="0" smtClean="0"/>
          </a:p>
          <a:p>
            <a:pPr>
              <a:lnSpc>
                <a:spcPct val="150000"/>
              </a:lnSpc>
            </a:pPr>
            <a:r>
              <a:rPr lang="ja-JP" altLang="en-US" dirty="0"/>
              <a:t>２</a:t>
            </a:r>
            <a:r>
              <a:rPr lang="ja-JP" altLang="en-US" dirty="0" smtClean="0"/>
              <a:t>．Ｋ殻には、電子が（　　　　）コまで入る。</a:t>
            </a:r>
            <a:endParaRPr lang="en-US" altLang="ja-JP" dirty="0" smtClean="0"/>
          </a:p>
          <a:p>
            <a:pPr>
              <a:lnSpc>
                <a:spcPct val="150000"/>
              </a:lnSpc>
            </a:pPr>
            <a:r>
              <a:rPr lang="ja-JP" altLang="en-US" dirty="0"/>
              <a:t>３</a:t>
            </a:r>
            <a:r>
              <a:rPr lang="ja-JP" altLang="en-US" dirty="0" smtClean="0"/>
              <a:t>．Ｌ殻には、電子が（　　　　）コまで入る。</a:t>
            </a:r>
            <a:endParaRPr lang="en-US" altLang="ja-JP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49779" y="3284984"/>
            <a:ext cx="101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リチウム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35496" y="35332"/>
            <a:ext cx="3748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i="1" u="sng" dirty="0" smtClean="0"/>
              <a:t>■電子配置　を 考慮した原子の構造</a:t>
            </a:r>
            <a:endParaRPr lang="en-US" altLang="ja-JP" i="1" u="sng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660616" y="-72096"/>
            <a:ext cx="60465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900" dirty="0" smtClean="0"/>
              <a:t>こう　りょ</a:t>
            </a:r>
            <a:endParaRPr kumimoji="1" lang="ja-JP" altLang="en-US" sz="9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489877" y="476672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ヘリウム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79512" y="47667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水素</a:t>
            </a:r>
            <a:endParaRPr kumimoji="1" lang="ja-JP" altLang="en-US" dirty="0"/>
          </a:p>
        </p:txBody>
      </p:sp>
      <p:sp>
        <p:nvSpPr>
          <p:cNvPr id="10" name="円/楕円 9"/>
          <p:cNvSpPr>
            <a:spLocks noChangeAspect="1"/>
          </p:cNvSpPr>
          <p:nvPr/>
        </p:nvSpPr>
        <p:spPr>
          <a:xfrm>
            <a:off x="5751648" y="764704"/>
            <a:ext cx="2016000" cy="2016000"/>
          </a:xfrm>
          <a:prstGeom prst="ellipse">
            <a:avLst/>
          </a:prstGeom>
          <a:ln w="12700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>
            <a:spLocks noChangeAspect="1"/>
          </p:cNvSpPr>
          <p:nvPr/>
        </p:nvSpPr>
        <p:spPr>
          <a:xfrm>
            <a:off x="6399496" y="1390280"/>
            <a:ext cx="756000" cy="756000"/>
          </a:xfrm>
          <a:prstGeom prst="ellipse">
            <a:avLst/>
          </a:prstGeom>
          <a:ln w="57150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>
            <a:spLocks noChangeAspect="1"/>
          </p:cNvSpPr>
          <p:nvPr/>
        </p:nvSpPr>
        <p:spPr>
          <a:xfrm>
            <a:off x="1186075" y="4365296"/>
            <a:ext cx="1728000" cy="1728000"/>
          </a:xfrm>
          <a:prstGeom prst="ellipse">
            <a:avLst/>
          </a:prstGeom>
          <a:ln w="12700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>
            <a:spLocks noChangeAspect="1"/>
          </p:cNvSpPr>
          <p:nvPr/>
        </p:nvSpPr>
        <p:spPr>
          <a:xfrm>
            <a:off x="1689939" y="4901192"/>
            <a:ext cx="756000" cy="756000"/>
          </a:xfrm>
          <a:prstGeom prst="ellipse">
            <a:avLst/>
          </a:prstGeom>
          <a:ln w="57150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" name="直線コネクタ 14"/>
          <p:cNvCxnSpPr/>
          <p:nvPr/>
        </p:nvCxnSpPr>
        <p:spPr>
          <a:xfrm flipV="1">
            <a:off x="7089805" y="846004"/>
            <a:ext cx="578539" cy="544276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7582688" y="6654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原子核</a:t>
            </a:r>
            <a:endParaRPr kumimoji="1" lang="ja-JP" altLang="en-US" dirty="0"/>
          </a:p>
        </p:txBody>
      </p:sp>
      <p:cxnSp>
        <p:nvCxnSpPr>
          <p:cNvPr id="18" name="直線コネクタ 17"/>
          <p:cNvCxnSpPr/>
          <p:nvPr/>
        </p:nvCxnSpPr>
        <p:spPr>
          <a:xfrm flipV="1">
            <a:off x="7812360" y="1484784"/>
            <a:ext cx="288032" cy="288032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7943309" y="1126485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dirty="0" smtClean="0"/>
              <a:t>電子殻</a:t>
            </a:r>
            <a:endParaRPr kumimoji="1" lang="en-US" altLang="ja-JP" dirty="0" smtClean="0"/>
          </a:p>
          <a:p>
            <a:pPr algn="r"/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K</a:t>
            </a:r>
            <a:r>
              <a:rPr kumimoji="1" lang="ja-JP" altLang="en-US" dirty="0" smtClean="0"/>
              <a:t>殻）</a:t>
            </a:r>
            <a:endParaRPr kumimoji="1" lang="ja-JP" altLang="en-US" dirty="0"/>
          </a:p>
        </p:txBody>
      </p:sp>
      <p:cxnSp>
        <p:nvCxnSpPr>
          <p:cNvPr id="22" name="直線コネクタ 21"/>
          <p:cNvCxnSpPr/>
          <p:nvPr/>
        </p:nvCxnSpPr>
        <p:spPr>
          <a:xfrm flipV="1">
            <a:off x="2335536" y="846004"/>
            <a:ext cx="578539" cy="544276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2828419" y="6654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原子核</a:t>
            </a:r>
            <a:endParaRPr kumimoji="1" lang="ja-JP" altLang="en-US" dirty="0"/>
          </a:p>
        </p:txBody>
      </p:sp>
      <p:cxnSp>
        <p:nvCxnSpPr>
          <p:cNvPr id="24" name="直線コネクタ 23"/>
          <p:cNvCxnSpPr/>
          <p:nvPr/>
        </p:nvCxnSpPr>
        <p:spPr>
          <a:xfrm flipV="1">
            <a:off x="3058091" y="1484784"/>
            <a:ext cx="288032" cy="288032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3189040" y="1126485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dirty="0" smtClean="0"/>
              <a:t>電子殻</a:t>
            </a:r>
            <a:endParaRPr kumimoji="1" lang="en-US" altLang="ja-JP" dirty="0" smtClean="0"/>
          </a:p>
          <a:p>
            <a:pPr algn="r"/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K</a:t>
            </a:r>
            <a:r>
              <a:rPr kumimoji="1" lang="ja-JP" altLang="en-US" dirty="0" smtClean="0"/>
              <a:t>殻）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750911" y="692696"/>
            <a:ext cx="9012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endParaRPr kumimoji="1" lang="ja-JP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21787" y="692696"/>
            <a:ext cx="628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kumimoji="1" lang="ja-JP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21787" y="3471391"/>
            <a:ext cx="7328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endParaRPr kumimoji="1" lang="ja-JP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円/楕円 28"/>
          <p:cNvSpPr>
            <a:spLocks noChangeAspect="1"/>
          </p:cNvSpPr>
          <p:nvPr/>
        </p:nvSpPr>
        <p:spPr>
          <a:xfrm>
            <a:off x="1042091" y="764704"/>
            <a:ext cx="2016000" cy="2016000"/>
          </a:xfrm>
          <a:prstGeom prst="ellipse">
            <a:avLst/>
          </a:prstGeom>
          <a:ln w="12700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>
            <a:spLocks noChangeAspect="1"/>
          </p:cNvSpPr>
          <p:nvPr/>
        </p:nvSpPr>
        <p:spPr>
          <a:xfrm>
            <a:off x="1689939" y="1390280"/>
            <a:ext cx="756000" cy="756000"/>
          </a:xfrm>
          <a:prstGeom prst="ellipse">
            <a:avLst/>
          </a:prstGeom>
          <a:ln w="57150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>
            <a:spLocks noChangeAspect="1"/>
          </p:cNvSpPr>
          <p:nvPr/>
        </p:nvSpPr>
        <p:spPr>
          <a:xfrm>
            <a:off x="753835" y="3933056"/>
            <a:ext cx="2592000" cy="2592000"/>
          </a:xfrm>
          <a:prstGeom prst="ellipse">
            <a:avLst/>
          </a:prstGeom>
          <a:ln w="12700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3515981" y="4553832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【</a:t>
            </a:r>
            <a:r>
              <a:rPr kumimoji="1" lang="ja-JP" altLang="en-US" sz="1600" dirty="0" smtClean="0"/>
              <a:t>整理</a:t>
            </a:r>
            <a:r>
              <a:rPr kumimoji="1" lang="en-US" altLang="ja-JP" sz="1600" dirty="0" smtClean="0"/>
              <a:t>】</a:t>
            </a:r>
            <a:endParaRPr kumimoji="1" lang="ja-JP" altLang="en-US" sz="1600" dirty="0"/>
          </a:p>
        </p:txBody>
      </p:sp>
      <p:cxnSp>
        <p:nvCxnSpPr>
          <p:cNvPr id="34" name="直線コネクタ 33"/>
          <p:cNvCxnSpPr/>
          <p:nvPr/>
        </p:nvCxnSpPr>
        <p:spPr>
          <a:xfrm flipV="1">
            <a:off x="2210937" y="3321573"/>
            <a:ext cx="920903" cy="153703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/>
          <p:cNvSpPr txBox="1"/>
          <p:nvPr/>
        </p:nvSpPr>
        <p:spPr>
          <a:xfrm>
            <a:off x="3059832" y="305966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原子核</a:t>
            </a:r>
            <a:endParaRPr kumimoji="1" lang="ja-JP" altLang="en-US" dirty="0"/>
          </a:p>
        </p:txBody>
      </p:sp>
      <p:cxnSp>
        <p:nvCxnSpPr>
          <p:cNvPr id="36" name="直線コネクタ 35"/>
          <p:cNvCxnSpPr/>
          <p:nvPr/>
        </p:nvCxnSpPr>
        <p:spPr>
          <a:xfrm flipV="1">
            <a:off x="2698554" y="3960352"/>
            <a:ext cx="865334" cy="59348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/>
          <p:cNvSpPr txBox="1"/>
          <p:nvPr/>
        </p:nvSpPr>
        <p:spPr>
          <a:xfrm>
            <a:off x="3433520" y="3501008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dirty="0" smtClean="0"/>
              <a:t>電子殻</a:t>
            </a:r>
            <a:endParaRPr kumimoji="1" lang="en-US" altLang="ja-JP" dirty="0" smtClean="0"/>
          </a:p>
          <a:p>
            <a:pPr algn="r"/>
            <a:r>
              <a:rPr kumimoji="1" lang="ja-JP" altLang="en-US" dirty="0" smtClean="0"/>
              <a:t>（Ｋ殻）</a:t>
            </a:r>
            <a:endParaRPr kumimoji="1" lang="ja-JP" altLang="en-US" dirty="0"/>
          </a:p>
        </p:txBody>
      </p:sp>
      <p:cxnSp>
        <p:nvCxnSpPr>
          <p:cNvPr id="42" name="直線コネクタ 41"/>
          <p:cNvCxnSpPr/>
          <p:nvPr/>
        </p:nvCxnSpPr>
        <p:spPr>
          <a:xfrm flipV="1">
            <a:off x="3202610" y="3886889"/>
            <a:ext cx="1548301" cy="639647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テキスト ボックス 43"/>
          <p:cNvSpPr txBox="1"/>
          <p:nvPr/>
        </p:nvSpPr>
        <p:spPr>
          <a:xfrm>
            <a:off x="4644008" y="3501008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dirty="0" smtClean="0"/>
              <a:t>電子殻</a:t>
            </a:r>
            <a:endParaRPr kumimoji="1" lang="en-US" altLang="ja-JP" dirty="0" smtClean="0"/>
          </a:p>
          <a:p>
            <a:pPr algn="r"/>
            <a:r>
              <a:rPr kumimoji="1" lang="ja-JP" altLang="en-US" dirty="0" smtClean="0"/>
              <a:t>（Ｌ殻）</a:t>
            </a:r>
            <a:endParaRPr kumimoji="1" lang="ja-JP" altLang="en-US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4590280" y="792000"/>
            <a:ext cx="3417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４</a:t>
            </a:r>
            <a:endParaRPr kumimoji="1" lang="en-US" altLang="ja-JP" dirty="0" smtClean="0"/>
          </a:p>
          <a:p>
            <a:r>
              <a:rPr kumimoji="1" lang="ja-JP" altLang="en-US" dirty="0" smtClean="0"/>
              <a:t>２</a:t>
            </a:r>
            <a:endParaRPr kumimoji="1" lang="ja-JP" altLang="en-US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152216" y="3574757"/>
            <a:ext cx="3417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６</a:t>
            </a:r>
            <a:endParaRPr kumimoji="1" lang="en-US" altLang="ja-JP" dirty="0" smtClean="0"/>
          </a:p>
          <a:p>
            <a:r>
              <a:rPr lang="ja-JP" altLang="en-US" dirty="0"/>
              <a:t>３</a:t>
            </a:r>
            <a:endParaRPr kumimoji="1" lang="ja-JP" altLang="en-US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152216" y="792000"/>
            <a:ext cx="3417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２</a:t>
            </a:r>
            <a:endParaRPr kumimoji="1" lang="en-US" altLang="ja-JP" dirty="0" smtClean="0"/>
          </a:p>
          <a:p>
            <a:r>
              <a:rPr kumimoji="1" lang="ja-JP" altLang="en-US" dirty="0" smtClean="0"/>
              <a:t>１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6628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直線コネクタ 13"/>
          <p:cNvCxnSpPr/>
          <p:nvPr/>
        </p:nvCxnSpPr>
        <p:spPr>
          <a:xfrm>
            <a:off x="-13343" y="7389440"/>
            <a:ext cx="9180000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>
          <a:xfrm>
            <a:off x="-13343" y="22143"/>
            <a:ext cx="9180000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-7083" y="116632"/>
            <a:ext cx="9241632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600"/>
              </a:lnSpc>
            </a:pPr>
            <a:r>
              <a:rPr kumimoji="1"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課題１．（グループで行う）</a:t>
            </a:r>
            <a:r>
              <a:rPr kumimoji="1"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endParaRPr kumimoji="1" lang="en-US" altLang="ja-JP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ts val="2600"/>
              </a:lnSpc>
            </a:pPr>
            <a:r>
              <a:rPr kumimoji="1"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配布されたプリントに書かれた元素記号について、電子配置を含めた原子のモデルを作成せよ。</a:t>
            </a:r>
            <a:endParaRPr kumimoji="1" lang="en-US" altLang="ja-JP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ts val="2600"/>
              </a:lnSpc>
            </a:pP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-7083" y="2991550"/>
            <a:ext cx="8246168" cy="759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600"/>
              </a:lnSpc>
            </a:pPr>
            <a:r>
              <a:rPr kumimoji="1" lang="ja-JP" altLang="en-US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課題２．</a:t>
            </a:r>
            <a:r>
              <a:rPr kumimoji="1"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元素の周期表を見て、原子番号１番（Ｈ）～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３６</a:t>
            </a:r>
            <a:r>
              <a:rPr kumimoji="1"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番（Ｃａ）の元素名を覚えよ。</a:t>
            </a:r>
            <a:endParaRPr kumimoji="1" lang="en-US" altLang="ja-JP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ts val="2600"/>
              </a:lnSpc>
            </a:pP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</a:t>
            </a:r>
            <a:r>
              <a:rPr lang="en-US" altLang="ja-JP" u="sng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※</a:t>
            </a:r>
            <a:r>
              <a:rPr lang="ja-JP" altLang="en-US" u="sng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授業の最後に小テストを行います！！</a:t>
            </a:r>
            <a:endParaRPr kumimoji="1" lang="ja-JP" altLang="en-US" u="sng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4396" y="4047733"/>
            <a:ext cx="8871732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40000"/>
              </a:lnSpc>
            </a:pPr>
            <a:r>
              <a:rPr lang="ja-JP" altLang="en-US" sz="2800" dirty="0" smtClean="0"/>
              <a:t>水兵</a:t>
            </a:r>
            <a:r>
              <a:rPr lang="ja-JP" altLang="en-US" sz="2400" b="1" dirty="0" smtClean="0"/>
              <a:t>リーベ</a:t>
            </a:r>
            <a:r>
              <a:rPr lang="ja-JP" altLang="en-US" sz="2800" dirty="0" smtClean="0"/>
              <a:t>    僕 の 船   </a:t>
            </a:r>
            <a:r>
              <a:rPr lang="ja-JP" altLang="en-US" sz="2400" b="1" dirty="0" smtClean="0"/>
              <a:t>ななまがり</a:t>
            </a:r>
            <a:r>
              <a:rPr lang="ja-JP" altLang="en-US" sz="2800" dirty="0" smtClean="0"/>
              <a:t>　シップス　クラーク　閣下　</a:t>
            </a:r>
            <a:endParaRPr kumimoji="1" lang="ja-JP" altLang="en-US" sz="2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785448" y="4304862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/>
              <a:t>ふね</a:t>
            </a:r>
            <a:endParaRPr kumimoji="1" lang="ja-JP" altLang="en-US" sz="12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9144" y="4304862"/>
            <a:ext cx="915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/>
              <a:t>すい　 へい</a:t>
            </a:r>
            <a:endParaRPr kumimoji="1" lang="ja-JP" altLang="en-US" sz="12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941447" y="4304862"/>
            <a:ext cx="429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/>
              <a:t>ぼく</a:t>
            </a:r>
            <a:endParaRPr kumimoji="1" lang="ja-JP" altLang="en-US" sz="12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885982" y="4304701"/>
            <a:ext cx="718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/>
              <a:t>かっ　か</a:t>
            </a:r>
            <a:endParaRPr kumimoji="1" lang="ja-JP" altLang="en-US" sz="12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913240" y="4895588"/>
            <a:ext cx="223385" cy="276999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none" lIns="36000" tIns="0" rIns="36000" bIns="0" rtlCol="0">
            <a:spAutoFit/>
          </a:bodyPr>
          <a:lstStyle/>
          <a:p>
            <a:r>
              <a:rPr kumimoji="1" lang="en-US" altLang="ja-JP" dirty="0" smtClean="0"/>
              <a:t>Li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81466" y="4895588"/>
            <a:ext cx="216973" cy="276999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none" lIns="36000" tIns="0" rIns="36000" bIns="0" rtlCol="0">
            <a:spAutoFit/>
          </a:bodyPr>
          <a:lstStyle/>
          <a:p>
            <a:r>
              <a:rPr kumimoji="1" lang="en-US" altLang="ja-JP" dirty="0" smtClean="0"/>
              <a:t>H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547174" y="4895588"/>
            <a:ext cx="224989" cy="276999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none" lIns="36000" tIns="0" rIns="36000" bIns="0" rtlCol="0">
            <a:spAutoFit/>
          </a:bodyPr>
          <a:lstStyle/>
          <a:p>
            <a:r>
              <a:rPr kumimoji="1" lang="en-US" altLang="ja-JP" dirty="0" smtClean="0"/>
              <a:t>O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82974" y="4895588"/>
            <a:ext cx="332390" cy="276999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none" lIns="36000" tIns="0" rIns="36000" bIns="0" rtlCol="0">
            <a:spAutoFit/>
          </a:bodyPr>
          <a:lstStyle/>
          <a:p>
            <a:r>
              <a:rPr kumimoji="1" lang="en-US" altLang="ja-JP" dirty="0" smtClean="0"/>
              <a:t>He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201272" y="4895588"/>
            <a:ext cx="313154" cy="276999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none" lIns="36000" tIns="0" rIns="36000" bIns="0" rtlCol="0">
            <a:spAutoFit/>
          </a:bodyPr>
          <a:lstStyle/>
          <a:p>
            <a:r>
              <a:rPr kumimoji="1" lang="en-US" altLang="ja-JP" dirty="0" smtClean="0"/>
              <a:t>Be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633320" y="4895588"/>
            <a:ext cx="197737" cy="276999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none" lIns="36000" tIns="0" rIns="36000" bIns="0" rtlCol="0">
            <a:spAutoFit/>
          </a:bodyPr>
          <a:lstStyle/>
          <a:p>
            <a:r>
              <a:rPr kumimoji="1" lang="en-US" altLang="ja-JP" dirty="0" smtClean="0"/>
              <a:t>B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934368" y="4895588"/>
            <a:ext cx="196135" cy="276999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none" lIns="36000" tIns="0" rIns="36000" bIns="0" rtlCol="0">
            <a:spAutoFit/>
          </a:bodyPr>
          <a:lstStyle/>
          <a:p>
            <a:r>
              <a:rPr kumimoji="1" lang="en-US" altLang="ja-JP" dirty="0" smtClean="0"/>
              <a:t>C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222400" y="4895588"/>
            <a:ext cx="221783" cy="276999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none" lIns="36000" tIns="0" rIns="36000" bIns="0" rtlCol="0">
            <a:spAutoFit/>
          </a:bodyPr>
          <a:lstStyle/>
          <a:p>
            <a:r>
              <a:rPr lang="en-US" altLang="ja-JP" dirty="0"/>
              <a:t>N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428501" y="4891271"/>
            <a:ext cx="258651" cy="276999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none" lIns="36000" tIns="0" rIns="36000" bIns="0" rtlCol="0">
            <a:spAutoFit/>
          </a:bodyPr>
          <a:lstStyle/>
          <a:p>
            <a:r>
              <a:rPr kumimoji="1" lang="en-US" altLang="ja-JP" dirty="0" smtClean="0"/>
              <a:t>Al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857469" y="4891271"/>
            <a:ext cx="178501" cy="276999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none" lIns="36000" tIns="0" rIns="36000" bIns="0" rtlCol="0">
            <a:spAutoFit/>
          </a:bodyPr>
          <a:lstStyle/>
          <a:p>
            <a:r>
              <a:rPr kumimoji="1" lang="en-US" altLang="ja-JP" dirty="0" smtClean="0"/>
              <a:t>F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102976" y="4891271"/>
            <a:ext cx="337199" cy="276999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none" lIns="36000" tIns="0" rIns="36000" bIns="0" rtlCol="0">
            <a:spAutoFit/>
          </a:bodyPr>
          <a:lstStyle/>
          <a:p>
            <a:r>
              <a:rPr kumimoji="1" lang="en-US" altLang="ja-JP" dirty="0" smtClean="0"/>
              <a:t>Ne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560942" y="4891271"/>
            <a:ext cx="332390" cy="276999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none" lIns="36000" tIns="0" rIns="36000" bIns="0" rtlCol="0">
            <a:spAutoFit/>
          </a:bodyPr>
          <a:lstStyle/>
          <a:p>
            <a:r>
              <a:rPr kumimoji="1" lang="en-US" altLang="ja-JP" dirty="0" smtClean="0"/>
              <a:t>Na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965226" y="4891271"/>
            <a:ext cx="378877" cy="276999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none" lIns="36000" tIns="0" rIns="36000" bIns="0" rtlCol="0">
            <a:spAutoFit/>
          </a:bodyPr>
          <a:lstStyle/>
          <a:p>
            <a:r>
              <a:rPr kumimoji="1" lang="en-US" altLang="ja-JP" dirty="0" smtClean="0"/>
              <a:t>Mg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8311990" y="4884533"/>
            <a:ext cx="306742" cy="276999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none" lIns="36000" tIns="0" rIns="36000" bIns="0" rtlCol="0">
            <a:spAutoFit/>
          </a:bodyPr>
          <a:lstStyle/>
          <a:p>
            <a:r>
              <a:rPr kumimoji="1" lang="en-US" altLang="ja-JP" dirty="0" smtClean="0"/>
              <a:t>Ca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068949" y="4884533"/>
            <a:ext cx="231401" cy="276999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none" lIns="36000" tIns="0" rIns="36000" bIns="0" rtlCol="0">
            <a:spAutoFit/>
          </a:bodyPr>
          <a:lstStyle/>
          <a:p>
            <a:r>
              <a:rPr lang="en-US" altLang="ja-JP" dirty="0" smtClean="0"/>
              <a:t>Si</a:t>
            </a:r>
            <a:endParaRPr kumimoji="1" lang="ja-JP" altLang="en-US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501317" y="4884533"/>
            <a:ext cx="191325" cy="276999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none" lIns="36000" tIns="0" rIns="36000" bIns="0" rtlCol="0">
            <a:spAutoFit/>
          </a:bodyPr>
          <a:lstStyle/>
          <a:p>
            <a:r>
              <a:rPr kumimoji="1" lang="en-US" altLang="ja-JP" dirty="0" smtClean="0"/>
              <a:t>P</a:t>
            </a:r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973441" y="4884533"/>
            <a:ext cx="178501" cy="276999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none" lIns="36000" tIns="0" rIns="36000" bIns="0" rtlCol="0">
            <a:spAutoFit/>
          </a:bodyPr>
          <a:lstStyle/>
          <a:p>
            <a:r>
              <a:rPr kumimoji="1" lang="en-US" altLang="ja-JP" dirty="0" smtClean="0"/>
              <a:t>S</a:t>
            </a:r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562329" y="4884533"/>
            <a:ext cx="249033" cy="276999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none" lIns="36000" tIns="0" rIns="36000" bIns="0" rtlCol="0">
            <a:spAutoFit/>
          </a:bodyPr>
          <a:lstStyle/>
          <a:p>
            <a:r>
              <a:rPr kumimoji="1" lang="en-US" altLang="ja-JP" dirty="0" smtClean="0"/>
              <a:t>Cl</a:t>
            </a:r>
            <a:endParaRPr kumimoji="1" lang="ja-JP" altLang="en-US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7139869" y="4884533"/>
            <a:ext cx="285903" cy="276999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none" lIns="36000" tIns="0" rIns="36000" bIns="0" rtlCol="0">
            <a:spAutoFit/>
          </a:bodyPr>
          <a:lstStyle/>
          <a:p>
            <a:r>
              <a:rPr kumimoji="1" lang="en-US" altLang="ja-JP" dirty="0" err="1" smtClean="0"/>
              <a:t>Ar</a:t>
            </a:r>
            <a:endParaRPr kumimoji="1" lang="ja-JP" altLang="en-US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7895087" y="4884533"/>
            <a:ext cx="192929" cy="276999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none" lIns="36000" tIns="0" rIns="36000" bIns="0" rtlCol="0">
            <a:spAutoFit/>
          </a:bodyPr>
          <a:lstStyle/>
          <a:p>
            <a:r>
              <a:rPr kumimoji="1" lang="en-US" altLang="ja-JP" dirty="0" smtClean="0"/>
              <a:t>K</a:t>
            </a:r>
            <a:endParaRPr kumimoji="1" lang="ja-JP" altLang="en-US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4940630" y="5150664"/>
            <a:ext cx="40238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 smtClean="0"/>
              <a:t>ケイ素</a:t>
            </a:r>
            <a:r>
              <a:rPr lang="ja-JP" altLang="en-US" sz="800" dirty="0"/>
              <a:t>　</a:t>
            </a:r>
            <a:r>
              <a:rPr lang="ja-JP" altLang="en-US" sz="800" dirty="0" smtClean="0"/>
              <a:t>　　</a:t>
            </a:r>
            <a:r>
              <a:rPr kumimoji="1" lang="ja-JP" altLang="en-US" sz="800" dirty="0" smtClean="0"/>
              <a:t>リン</a:t>
            </a:r>
            <a:r>
              <a:rPr kumimoji="1" lang="en-US" altLang="ja-JP" sz="800" dirty="0" smtClean="0"/>
              <a:t> </a:t>
            </a:r>
            <a:r>
              <a:rPr kumimoji="1" lang="ja-JP" altLang="en-US" sz="800" dirty="0" smtClean="0"/>
              <a:t>　　　　硫黄　　　　　　塩素</a:t>
            </a:r>
            <a:r>
              <a:rPr kumimoji="1" lang="en-US" altLang="ja-JP" sz="800" dirty="0" smtClean="0"/>
              <a:t> </a:t>
            </a:r>
            <a:r>
              <a:rPr kumimoji="1" lang="ja-JP" altLang="en-US" sz="800" dirty="0" smtClean="0"/>
              <a:t>　　　　アルゴン　　　　　カリウム　　カルシウム</a:t>
            </a:r>
            <a:endParaRPr kumimoji="1" lang="ja-JP" altLang="en-US" sz="800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49144" y="5152370"/>
            <a:ext cx="49039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 smtClean="0"/>
              <a:t>水素</a:t>
            </a:r>
            <a:r>
              <a:rPr kumimoji="1" lang="en-US" altLang="ja-JP" sz="800" dirty="0" smtClean="0"/>
              <a:t>,</a:t>
            </a:r>
            <a:r>
              <a:rPr kumimoji="1" lang="ja-JP" altLang="en-US" sz="800" dirty="0" smtClean="0"/>
              <a:t>ヘリウム</a:t>
            </a:r>
            <a:r>
              <a:rPr kumimoji="1" lang="en-US" altLang="ja-JP" sz="800" dirty="0" smtClean="0"/>
              <a:t>,</a:t>
            </a:r>
            <a:r>
              <a:rPr kumimoji="1" lang="ja-JP" altLang="en-US" sz="800" dirty="0" smtClean="0"/>
              <a:t>リチウム</a:t>
            </a:r>
            <a:r>
              <a:rPr kumimoji="1" lang="en-US" altLang="ja-JP" sz="800" dirty="0" smtClean="0"/>
              <a:t>,</a:t>
            </a:r>
            <a:r>
              <a:rPr kumimoji="1" lang="ja-JP" altLang="en-US" sz="800" dirty="0" smtClean="0"/>
              <a:t>ベリリウム</a:t>
            </a:r>
            <a:r>
              <a:rPr kumimoji="1" lang="en-US" altLang="ja-JP" sz="800" dirty="0" smtClean="0"/>
              <a:t>,</a:t>
            </a:r>
            <a:r>
              <a:rPr kumimoji="1" lang="ja-JP" altLang="en-US" sz="800" dirty="0" smtClean="0"/>
              <a:t>ホウ素</a:t>
            </a:r>
            <a:r>
              <a:rPr kumimoji="1" lang="en-US" altLang="ja-JP" sz="800" dirty="0" smtClean="0"/>
              <a:t>,</a:t>
            </a:r>
            <a:r>
              <a:rPr kumimoji="1" lang="ja-JP" altLang="en-US" sz="800" dirty="0" smtClean="0"/>
              <a:t>炭素</a:t>
            </a:r>
            <a:r>
              <a:rPr kumimoji="1" lang="en-US" altLang="ja-JP" sz="800" dirty="0" smtClean="0"/>
              <a:t>,</a:t>
            </a:r>
            <a:r>
              <a:rPr kumimoji="1" lang="ja-JP" altLang="en-US" sz="800" dirty="0" smtClean="0"/>
              <a:t>窒素</a:t>
            </a:r>
            <a:r>
              <a:rPr kumimoji="1" lang="en-US" altLang="ja-JP" sz="800" dirty="0" smtClean="0"/>
              <a:t>,</a:t>
            </a:r>
            <a:r>
              <a:rPr kumimoji="1" lang="ja-JP" altLang="en-US" sz="800" dirty="0" smtClean="0"/>
              <a:t>酸素</a:t>
            </a:r>
            <a:r>
              <a:rPr kumimoji="1" lang="en-US" altLang="ja-JP" sz="800" dirty="0" smtClean="0"/>
              <a:t>,</a:t>
            </a:r>
            <a:r>
              <a:rPr kumimoji="1" lang="ja-JP" altLang="en-US" sz="800" dirty="0" smtClean="0"/>
              <a:t>フッ素</a:t>
            </a:r>
            <a:r>
              <a:rPr kumimoji="1" lang="en-US" altLang="ja-JP" sz="800" dirty="0" smtClean="0"/>
              <a:t>,</a:t>
            </a:r>
            <a:r>
              <a:rPr kumimoji="1" lang="ja-JP" altLang="en-US" sz="800" dirty="0" smtClean="0"/>
              <a:t>ネオン</a:t>
            </a:r>
            <a:r>
              <a:rPr kumimoji="1" lang="en-US" altLang="ja-JP" sz="800" dirty="0" smtClean="0"/>
              <a:t>,</a:t>
            </a:r>
            <a:r>
              <a:rPr kumimoji="1" lang="ja-JP" altLang="en-US" sz="800" dirty="0" smtClean="0"/>
              <a:t>ナトリウム</a:t>
            </a:r>
            <a:r>
              <a:rPr kumimoji="1" lang="en-US" altLang="ja-JP" sz="800" dirty="0" smtClean="0"/>
              <a:t>,</a:t>
            </a:r>
            <a:r>
              <a:rPr kumimoji="1" lang="ja-JP" altLang="en-US" sz="800" dirty="0" smtClean="0"/>
              <a:t>マグネシウム</a:t>
            </a:r>
            <a:r>
              <a:rPr kumimoji="1" lang="en-US" altLang="ja-JP" sz="800" dirty="0" smtClean="0"/>
              <a:t>,</a:t>
            </a:r>
            <a:r>
              <a:rPr kumimoji="1" lang="ja-JP" altLang="en-US" sz="800" dirty="0" smtClean="0"/>
              <a:t>アルミニウム</a:t>
            </a:r>
            <a:endParaRPr kumimoji="1" lang="ja-JP" altLang="en-US" sz="800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76440" y="3999662"/>
            <a:ext cx="8851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u="sng" dirty="0"/>
              <a:t>□</a:t>
            </a:r>
            <a:r>
              <a:rPr kumimoji="1" lang="ja-JP" altLang="en-US" sz="1400" u="sng" dirty="0" smtClean="0"/>
              <a:t>覚え方</a:t>
            </a:r>
            <a:endParaRPr kumimoji="1" lang="ja-JP" altLang="en-US" sz="1400" u="sng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0" y="5249464"/>
            <a:ext cx="9166657" cy="1126462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>
              <a:lnSpc>
                <a:spcPct val="240000"/>
              </a:lnSpc>
            </a:pPr>
            <a:r>
              <a:rPr lang="ja-JP" altLang="en-US" sz="2400" dirty="0" smtClean="0"/>
              <a:t>スコッチ</a:t>
            </a:r>
            <a:r>
              <a:rPr lang="ja-JP" altLang="en-US" sz="2800" dirty="0" smtClean="0"/>
              <a:t> 暴露 </a:t>
            </a:r>
            <a:r>
              <a:rPr lang="ja-JP" altLang="en-US" sz="2400" dirty="0" smtClean="0"/>
              <a:t>マン</a:t>
            </a:r>
            <a:r>
              <a:rPr lang="ja-JP" altLang="en-US" sz="2800" dirty="0" smtClean="0"/>
              <a:t> 鉄子 </a:t>
            </a:r>
            <a:r>
              <a:rPr lang="ja-JP" altLang="en-US" sz="2400" dirty="0" smtClean="0"/>
              <a:t>に</a:t>
            </a:r>
            <a:r>
              <a:rPr lang="ja-JP" altLang="en-US" sz="2800" dirty="0" smtClean="0"/>
              <a:t> </a:t>
            </a:r>
            <a:r>
              <a:rPr lang="ja-JP" altLang="en-US" sz="2400" dirty="0" smtClean="0"/>
              <a:t>どうせあえんが ゲルマン</a:t>
            </a:r>
            <a:r>
              <a:rPr lang="ja-JP" altLang="en-US" sz="2800" dirty="0" smtClean="0"/>
              <a:t> 斡旋 </a:t>
            </a:r>
            <a:r>
              <a:rPr lang="ja-JP" altLang="en-US" sz="2400" dirty="0" smtClean="0"/>
              <a:t>ブローカー</a:t>
            </a:r>
            <a:endParaRPr kumimoji="1" lang="ja-JP" altLang="en-US" sz="2400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1199499" y="6242943"/>
            <a:ext cx="204149" cy="276999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none" lIns="36000" tIns="0" rIns="36000" bIns="0" rtlCol="0">
            <a:spAutoFit/>
          </a:bodyPr>
          <a:lstStyle/>
          <a:p>
            <a:r>
              <a:rPr lang="en-US" altLang="ja-JP" dirty="0"/>
              <a:t>V</a:t>
            </a:r>
            <a:endParaRPr kumimoji="1" lang="ja-JP" altLang="en-US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79512" y="6242943"/>
            <a:ext cx="276285" cy="276999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none" lIns="36000" tIns="0" rIns="36000" bIns="0" rtlCol="0">
            <a:spAutoFit/>
          </a:bodyPr>
          <a:lstStyle/>
          <a:p>
            <a:r>
              <a:rPr kumimoji="1" lang="en-US" altLang="ja-JP" dirty="0" err="1" smtClean="0"/>
              <a:t>Sc</a:t>
            </a:r>
            <a:endParaRPr kumimoji="1" lang="ja-JP" altLang="en-US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3351335" y="6242943"/>
            <a:ext cx="274681" cy="276999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none" lIns="36000" tIns="0" rIns="36000" bIns="0" rtlCol="0">
            <a:spAutoFit/>
          </a:bodyPr>
          <a:lstStyle/>
          <a:p>
            <a:r>
              <a:rPr kumimoji="1" lang="en-US" altLang="ja-JP" dirty="0" smtClean="0"/>
              <a:t>Ni</a:t>
            </a:r>
            <a:endParaRPr kumimoji="1" lang="ja-JP" altLang="en-US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517763" y="6242943"/>
            <a:ext cx="237813" cy="276999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none" lIns="36000" tIns="0" rIns="36000" bIns="0" rtlCol="0">
            <a:spAutoFit/>
          </a:bodyPr>
          <a:lstStyle/>
          <a:p>
            <a:r>
              <a:rPr kumimoji="1" lang="en-US" altLang="ja-JP" dirty="0" err="1" smtClean="0"/>
              <a:t>Ti</a:t>
            </a:r>
            <a:endParaRPr kumimoji="1" lang="ja-JP" altLang="en-US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1545763" y="6242943"/>
            <a:ext cx="276285" cy="276999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none" lIns="36000" tIns="0" rIns="36000" bIns="0" rtlCol="0">
            <a:spAutoFit/>
          </a:bodyPr>
          <a:lstStyle/>
          <a:p>
            <a:r>
              <a:rPr kumimoji="1" lang="en-US" altLang="ja-JP" dirty="0" smtClean="0"/>
              <a:t>Cr</a:t>
            </a:r>
            <a:endParaRPr kumimoji="1" lang="ja-JP" altLang="en-US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1979712" y="6242943"/>
            <a:ext cx="391701" cy="276999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none" lIns="36000" tIns="0" rIns="36000" bIns="0" rtlCol="0">
            <a:spAutoFit/>
          </a:bodyPr>
          <a:lstStyle/>
          <a:p>
            <a:r>
              <a:rPr lang="en-US" altLang="ja-JP" dirty="0" err="1" smtClean="0"/>
              <a:t>Mn</a:t>
            </a:r>
            <a:endParaRPr kumimoji="1" lang="ja-JP" altLang="en-US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2555776" y="6242943"/>
            <a:ext cx="290520" cy="276999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none" lIns="36000" tIns="0" rIns="36000" bIns="0" rtlCol="0">
            <a:spAutoFit/>
          </a:bodyPr>
          <a:lstStyle/>
          <a:p>
            <a:r>
              <a:rPr kumimoji="1" lang="en-US" altLang="ja-JP" dirty="0" smtClean="0"/>
              <a:t>Fe</a:t>
            </a:r>
            <a:endParaRPr kumimoji="1" lang="ja-JP" altLang="en-US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2944245" y="6242943"/>
            <a:ext cx="317963" cy="276999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none" lIns="36000" tIns="0" rIns="36000" bIns="0" rtlCol="0">
            <a:spAutoFit/>
          </a:bodyPr>
          <a:lstStyle/>
          <a:p>
            <a:r>
              <a:rPr lang="en-US" altLang="ja-JP" dirty="0" smtClean="0"/>
              <a:t>Co</a:t>
            </a:r>
            <a:endParaRPr kumimoji="1" lang="ja-JP" altLang="en-US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6905637" y="6238626"/>
            <a:ext cx="295521" cy="276999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none" lIns="36000" tIns="0" rIns="36000" bIns="0" rtlCol="0">
            <a:spAutoFit/>
          </a:bodyPr>
          <a:lstStyle/>
          <a:p>
            <a:r>
              <a:rPr kumimoji="1" lang="en-US" altLang="ja-JP" dirty="0" smtClean="0"/>
              <a:t>As</a:t>
            </a:r>
            <a:endParaRPr kumimoji="1" lang="ja-JP" altLang="en-US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3790925" y="6231910"/>
            <a:ext cx="317963" cy="276999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none" lIns="36000" tIns="0" rIns="36000" bIns="0" rtlCol="0">
            <a:spAutoFit/>
          </a:bodyPr>
          <a:lstStyle/>
          <a:p>
            <a:r>
              <a:rPr lang="en-US" altLang="ja-JP" dirty="0" smtClean="0"/>
              <a:t>Cu</a:t>
            </a:r>
            <a:endParaRPr kumimoji="1" lang="ja-JP" altLang="en-US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4702115" y="6238626"/>
            <a:ext cx="301933" cy="276999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none" lIns="36000" tIns="0" rIns="36000" bIns="0" rtlCol="0">
            <a:spAutoFit/>
          </a:bodyPr>
          <a:lstStyle/>
          <a:p>
            <a:r>
              <a:rPr kumimoji="1" lang="en-US" altLang="ja-JP" dirty="0" smtClean="0"/>
              <a:t>Zn</a:t>
            </a:r>
            <a:endParaRPr kumimoji="1" lang="ja-JP" altLang="en-US" dirty="0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5293368" y="6238626"/>
            <a:ext cx="329184" cy="276999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none" lIns="36000" tIns="0" rIns="36000" bIns="0" rtlCol="0">
            <a:spAutoFit/>
          </a:bodyPr>
          <a:lstStyle/>
          <a:p>
            <a:r>
              <a:rPr kumimoji="1" lang="en-US" altLang="ja-JP" dirty="0" smtClean="0"/>
              <a:t>Ga</a:t>
            </a:r>
            <a:endParaRPr kumimoji="1" lang="ja-JP" altLang="en-US" dirty="0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5794290" y="6238626"/>
            <a:ext cx="333993" cy="276999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none" lIns="36000" tIns="0" rIns="36000" bIns="0" rtlCol="0">
            <a:spAutoFit/>
          </a:bodyPr>
          <a:lstStyle/>
          <a:p>
            <a:r>
              <a:rPr kumimoji="1" lang="en-US" altLang="ja-JP" dirty="0" smtClean="0"/>
              <a:t>Ge</a:t>
            </a:r>
            <a:endParaRPr kumimoji="1" lang="ja-JP" altLang="en-US" dirty="0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7347130" y="6231888"/>
            <a:ext cx="293918" cy="276999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none" lIns="36000" tIns="0" rIns="36000" bIns="0" rtlCol="0">
            <a:spAutoFit/>
          </a:bodyPr>
          <a:lstStyle/>
          <a:p>
            <a:r>
              <a:rPr lang="en-US" altLang="ja-JP" dirty="0" smtClean="0"/>
              <a:t>Se</a:t>
            </a:r>
            <a:endParaRPr kumimoji="1" lang="ja-JP" altLang="en-US" dirty="0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7822504" y="6231888"/>
            <a:ext cx="277888" cy="276999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none" lIns="36000" tIns="0" rIns="36000" bIns="0" rtlCol="0">
            <a:spAutoFit/>
          </a:bodyPr>
          <a:lstStyle/>
          <a:p>
            <a:r>
              <a:rPr kumimoji="1" lang="en-US" altLang="ja-JP" dirty="0" smtClean="0"/>
              <a:t>Br</a:t>
            </a:r>
            <a:endParaRPr kumimoji="1" lang="ja-JP" altLang="en-US" dirty="0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8353939" y="6231888"/>
            <a:ext cx="269488" cy="276999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none" lIns="36000" tIns="0" rIns="36000" bIns="0" rtlCol="0">
            <a:spAutoFit/>
          </a:bodyPr>
          <a:lstStyle/>
          <a:p>
            <a:r>
              <a:rPr kumimoji="1" lang="en-US" altLang="ja-JP" dirty="0" smtClean="0"/>
              <a:t>Kr</a:t>
            </a:r>
            <a:endParaRPr kumimoji="1" lang="ja-JP" altLang="en-US" dirty="0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6885061" y="5522863"/>
            <a:ext cx="8563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/>
              <a:t>あっ　せん</a:t>
            </a:r>
            <a:endParaRPr kumimoji="1" lang="ja-JP" altLang="en-US" sz="1200" dirty="0"/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1132391" y="5522863"/>
            <a:ext cx="662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 smtClean="0"/>
              <a:t>ばく　ろ</a:t>
            </a:r>
            <a:endParaRPr kumimoji="1" lang="ja-JP" altLang="en-US" sz="1200" dirty="0"/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2527839" y="5522863"/>
            <a:ext cx="6976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/>
              <a:t>てつ　こ</a:t>
            </a:r>
            <a:endParaRPr kumimoji="1" lang="ja-JP" altLang="en-US" sz="1200" dirty="0"/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-57340" y="6519942"/>
            <a:ext cx="7409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 smtClean="0"/>
              <a:t>スカンジウム</a:t>
            </a:r>
            <a:endParaRPr kumimoji="1" lang="ja-JP" altLang="en-US" sz="800" dirty="0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546020" y="6525924"/>
            <a:ext cx="834715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 smtClean="0"/>
              <a:t>チタン　バナジウム　 クロム　　  マンガン　　　　鉄　　コバルト　　ニッケル　　銅　　　　　　　　　　　　亜鉛　　　　　ガリウム　　ゲルマニウム　　　　　　　　ヒ素　　　  セレン　　　臭素　　　　クリプトン</a:t>
            </a:r>
            <a:endParaRPr kumimoji="1" lang="ja-JP" altLang="en-US" sz="800" dirty="0"/>
          </a:p>
        </p:txBody>
      </p:sp>
    </p:spTree>
    <p:extLst>
      <p:ext uri="{BB962C8B-B14F-4D97-AF65-F5344CB8AC3E}">
        <p14:creationId xmlns:p14="http://schemas.microsoft.com/office/powerpoint/2010/main" val="260887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6691"/>
            <a:ext cx="7776864" cy="5466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7" name="直線コネクタ 36"/>
          <p:cNvCxnSpPr/>
          <p:nvPr/>
        </p:nvCxnSpPr>
        <p:spPr>
          <a:xfrm>
            <a:off x="-13343" y="6841086"/>
            <a:ext cx="9180000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正方形/長方形 3"/>
          <p:cNvSpPr/>
          <p:nvPr/>
        </p:nvSpPr>
        <p:spPr>
          <a:xfrm>
            <a:off x="4860032" y="5517232"/>
            <a:ext cx="1296144" cy="1224136"/>
          </a:xfrm>
          <a:prstGeom prst="rect">
            <a:avLst/>
          </a:prstGeom>
          <a:ln w="57150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6300192" y="5517232"/>
            <a:ext cx="1296144" cy="1224136"/>
          </a:xfrm>
          <a:prstGeom prst="rect">
            <a:avLst/>
          </a:prstGeom>
          <a:ln w="57150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789765" y="51479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印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301933" y="51479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評価</a:t>
            </a:r>
          </a:p>
        </p:txBody>
      </p:sp>
      <p:cxnSp>
        <p:nvCxnSpPr>
          <p:cNvPr id="73" name="直線コネクタ 72"/>
          <p:cNvCxnSpPr/>
          <p:nvPr/>
        </p:nvCxnSpPr>
        <p:spPr>
          <a:xfrm>
            <a:off x="-36512" y="30976"/>
            <a:ext cx="9180000" cy="0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9" y="116632"/>
            <a:ext cx="4706815" cy="314000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815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57150">
          <a:solidFill>
            <a:schemeClr val="bg1">
              <a:lumMod val="75000"/>
            </a:schemeClr>
          </a:solidFill>
          <a:headEnd type="none" w="med" len="med"/>
          <a:tailEnd type="none" w="med" len="med"/>
        </a:ln>
      </a:spPr>
      <a:bodyPr rtlCol="0" anchor="ctr"/>
      <a:lstStyle>
        <a:defPPr algn="ctr">
          <a:defRPr kumimoji="1"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2700">
          <a:solidFill>
            <a:schemeClr val="bg1">
              <a:lumMod val="75000"/>
            </a:schemeClr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15605</TotalTime>
  <Words>295</Words>
  <Application>Microsoft Office PowerPoint</Application>
  <PresentationFormat>画面に合わせる (4:3)</PresentationFormat>
  <Paragraphs>107</Paragraphs>
  <Slides>4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2" baseType="lpstr">
      <vt:lpstr>HGPｺﾞｼｯｸE</vt:lpstr>
      <vt:lpstr>HGP創英角ｺﾞｼｯｸUB</vt:lpstr>
      <vt:lpstr>ＭＳ Ｐゴシック</vt:lpstr>
      <vt:lpstr>Arial</vt:lpstr>
      <vt:lpstr>Calibri</vt:lpstr>
      <vt:lpstr>Times New Roman</vt:lpstr>
      <vt:lpstr>Wingdings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m124371</dc:creator>
  <cp:lastModifiedBy>古野正則</cp:lastModifiedBy>
  <cp:revision>839</cp:revision>
  <cp:lastPrinted>2017-09-11T05:26:15Z</cp:lastPrinted>
  <dcterms:created xsi:type="dcterms:W3CDTF">2013-07-17T08:32:15Z</dcterms:created>
  <dcterms:modified xsi:type="dcterms:W3CDTF">2018-03-14T01:30:45Z</dcterms:modified>
</cp:coreProperties>
</file>