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8" r:id="rId2"/>
    <p:sldId id="323" r:id="rId3"/>
    <p:sldId id="311" r:id="rId4"/>
    <p:sldId id="322" r:id="rId5"/>
  </p:sldIdLst>
  <p:sldSz cx="9144000" cy="6858000" type="screen4x3"/>
  <p:notesSz cx="5727700" cy="84280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FFF"/>
    <a:srgbClr val="E1FF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694" autoAdjust="0"/>
  </p:normalViewPr>
  <p:slideViewPr>
    <p:cSldViewPr>
      <p:cViewPr varScale="1">
        <p:scale>
          <a:sx n="57" d="100"/>
          <a:sy n="57" d="100"/>
        </p:scale>
        <p:origin x="8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7"/>
            <a:ext cx="2482175" cy="420943"/>
          </a:xfrm>
          <a:prstGeom prst="rect">
            <a:avLst/>
          </a:prstGeom>
        </p:spPr>
        <p:txBody>
          <a:bodyPr vert="horz" lIns="72083" tIns="36040" rIns="72083" bIns="36040" rtlCol="0"/>
          <a:lstStyle>
            <a:lvl1pPr algn="l">
              <a:defRPr sz="9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244247" y="7"/>
            <a:ext cx="2482175" cy="420943"/>
          </a:xfrm>
          <a:prstGeom prst="rect">
            <a:avLst/>
          </a:prstGeom>
        </p:spPr>
        <p:txBody>
          <a:bodyPr vert="horz" lIns="72083" tIns="36040" rIns="72083" bIns="36040" rtlCol="0"/>
          <a:lstStyle>
            <a:lvl1pPr algn="r">
              <a:defRPr sz="900"/>
            </a:lvl1pPr>
          </a:lstStyle>
          <a:p>
            <a:fld id="{799C1CCE-4943-47EA-A67E-4CD72011E9C2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58825" y="633413"/>
            <a:ext cx="4210050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2083" tIns="36040" rIns="72083" bIns="3604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72519" y="4002894"/>
            <a:ext cx="4582672" cy="3792422"/>
          </a:xfrm>
          <a:prstGeom prst="rect">
            <a:avLst/>
          </a:prstGeom>
        </p:spPr>
        <p:txBody>
          <a:bodyPr vert="horz" lIns="72083" tIns="36040" rIns="72083" bIns="3604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8005790"/>
            <a:ext cx="2482175" cy="420943"/>
          </a:xfrm>
          <a:prstGeom prst="rect">
            <a:avLst/>
          </a:prstGeom>
        </p:spPr>
        <p:txBody>
          <a:bodyPr vert="horz" lIns="72083" tIns="36040" rIns="72083" bIns="36040" rtlCol="0" anchor="b"/>
          <a:lstStyle>
            <a:lvl1pPr algn="l">
              <a:defRPr sz="9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244247" y="8005790"/>
            <a:ext cx="2482175" cy="420943"/>
          </a:xfrm>
          <a:prstGeom prst="rect">
            <a:avLst/>
          </a:prstGeom>
        </p:spPr>
        <p:txBody>
          <a:bodyPr vert="horz" lIns="72083" tIns="36040" rIns="72083" bIns="36040" rtlCol="0" anchor="b"/>
          <a:lstStyle>
            <a:lvl1pPr algn="r">
              <a:defRPr sz="900"/>
            </a:lvl1pPr>
          </a:lstStyle>
          <a:p>
            <a:fld id="{4CB8D7CC-ABC0-48F2-A2A1-060EC994B0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08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8D7CC-ABC0-48F2-A2A1-060EC994B0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04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2018/3/14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352" y="1636800"/>
            <a:ext cx="1861040" cy="136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44824"/>
            <a:ext cx="808859" cy="5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81632"/>
            <a:ext cx="4320480" cy="179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1776"/>
            <a:ext cx="1816971" cy="133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0131" y="69112"/>
            <a:ext cx="6598281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ja-JP" altLang="en-US" dirty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２</a:t>
            </a:r>
            <a:r>
              <a:rPr kumimoji="1" lang="ja-JP" altLang="en-US" dirty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学年 化学基礎 </a:t>
            </a:r>
            <a:r>
              <a:rPr kumimoji="1" lang="en-US" altLang="ja-JP" dirty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 </a:t>
            </a:r>
            <a:r>
              <a:rPr kumimoji="1" lang="ja-JP" altLang="en-US" dirty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授業資料 </a:t>
            </a:r>
            <a:r>
              <a:rPr kumimoji="1" lang="en-US" altLang="ja-JP" dirty="0" smtClean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No.25</a:t>
            </a:r>
            <a:r>
              <a:rPr kumimoji="1" lang="ja-JP" altLang="en-US" dirty="0" smtClean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　 ≪ ホウ砂でスライムを作成 ≫</a:t>
            </a:r>
            <a:endParaRPr kumimoji="1" lang="ja-JP" altLang="en-US" dirty="0">
              <a:effectLst/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412123"/>
            <a:ext cx="3100529" cy="34881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1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教科書 </a:t>
            </a:r>
            <a:r>
              <a:rPr kumimoji="1" lang="en-US" altLang="ja-JP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P50,51  </a:t>
            </a:r>
            <a:r>
              <a:rPr lang="ja-JP" altLang="en-US" sz="1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（ </a:t>
            </a:r>
            <a:r>
              <a:rPr lang="en-US" altLang="ja-JP" sz="1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ja-JP" altLang="en-US" sz="1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元素の周期表</a:t>
            </a:r>
            <a:r>
              <a:rPr lang="ja-JP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1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kumimoji="1" lang="ja-JP" alt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547664" y="799579"/>
            <a:ext cx="475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/>
              <a:t>２年（　）組（　　）席　名前（　　　　　　　　　　　　）</a:t>
            </a:r>
            <a:endParaRPr lang="ja-JP" altLang="en-US" u="sng" dirty="0"/>
          </a:p>
        </p:txBody>
      </p:sp>
      <p:sp>
        <p:nvSpPr>
          <p:cNvPr id="3" name="正方形/長方形 2"/>
          <p:cNvSpPr/>
          <p:nvPr/>
        </p:nvSpPr>
        <p:spPr>
          <a:xfrm>
            <a:off x="65942" y="40417"/>
            <a:ext cx="7098346" cy="1114773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3527" y="1657675"/>
            <a:ext cx="5688633" cy="646331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①</a:t>
            </a:r>
            <a:r>
              <a:rPr lang="ja-JP" altLang="en-US" dirty="0" smtClean="0"/>
              <a:t>：ホウ素（元素記号</a:t>
            </a:r>
            <a:r>
              <a:rPr lang="ja-JP" altLang="en-US" dirty="0"/>
              <a:t>Ｂ</a:t>
            </a:r>
            <a:r>
              <a:rPr lang="ja-JP" altLang="en-US" dirty="0" smtClean="0"/>
              <a:t>）に関わる物質を知る。</a:t>
            </a:r>
            <a:endParaRPr lang="en-US" altLang="ja-JP" dirty="0" smtClean="0"/>
          </a:p>
          <a:p>
            <a:r>
              <a:rPr kumimoji="1" lang="ja-JP" altLang="en-US" dirty="0" smtClean="0"/>
              <a:t>②：スライムを作ってみる</a:t>
            </a:r>
            <a:r>
              <a:rPr lang="ja-JP" altLang="en-US" dirty="0" smtClean="0"/>
              <a:t>。③：元素記号を３６個 覚える。</a:t>
            </a:r>
            <a:endParaRPr lang="en-US" altLang="ja-JP" dirty="0"/>
          </a:p>
        </p:txBody>
      </p:sp>
      <p:sp>
        <p:nvSpPr>
          <p:cNvPr id="26" name="正方形/長方形 25"/>
          <p:cNvSpPr/>
          <p:nvPr/>
        </p:nvSpPr>
        <p:spPr>
          <a:xfrm>
            <a:off x="50012" y="126876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i="1" dirty="0"/>
              <a:t>■今日の流れ</a:t>
            </a:r>
            <a:endParaRPr lang="en-US" altLang="ja-JP" i="1" dirty="0"/>
          </a:p>
        </p:txBody>
      </p:sp>
      <p:sp>
        <p:nvSpPr>
          <p:cNvPr id="65" name="正方形/長方形 64"/>
          <p:cNvSpPr/>
          <p:nvPr/>
        </p:nvSpPr>
        <p:spPr>
          <a:xfrm>
            <a:off x="35496" y="2636912"/>
            <a:ext cx="20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i="1" u="sng" dirty="0" smtClean="0"/>
              <a:t>■ ホウ砂について </a:t>
            </a:r>
            <a:endParaRPr lang="en-US" altLang="ja-JP" i="1" u="sng" dirty="0"/>
          </a:p>
        </p:txBody>
      </p:sp>
      <p:sp>
        <p:nvSpPr>
          <p:cNvPr id="40" name="正方形/長方形 39"/>
          <p:cNvSpPr/>
          <p:nvPr/>
        </p:nvSpPr>
        <p:spPr>
          <a:xfrm>
            <a:off x="323528" y="3203684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ホウ</a:t>
            </a:r>
            <a:r>
              <a:rPr lang="ja-JP" altLang="en-US" dirty="0"/>
              <a:t>砂の化学式</a:t>
            </a:r>
            <a:r>
              <a:rPr lang="en-US" altLang="ja-JP" dirty="0" smtClean="0"/>
              <a:t>【</a:t>
            </a:r>
            <a:r>
              <a:rPr lang="ja-JP" altLang="en-US" dirty="0" smtClean="0"/>
              <a:t> 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ja-JP" altLang="en-US" dirty="0" smtClean="0"/>
              <a:t> </a:t>
            </a:r>
            <a:r>
              <a:rPr lang="en-US" altLang="ja-JP" dirty="0" smtClean="0"/>
              <a:t>】</a:t>
            </a:r>
            <a:r>
              <a:rPr lang="ja-JP" altLang="en-US" dirty="0" smtClean="0"/>
              <a:t>　　正式名称：　（　　　　　　　　　　　　　　　）</a:t>
            </a:r>
            <a:endParaRPr lang="en-US" altLang="ja-JP" dirty="0"/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1187624" y="3583175"/>
            <a:ext cx="1116064" cy="48257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596689" y="4067780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（　　　　　　　）（　　）コ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51520" y="4067780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（　　　　　　　　　　）（　　）コ</a:t>
            </a:r>
            <a:endParaRPr kumimoji="1" lang="ja-JP" altLang="en-US" dirty="0"/>
          </a:p>
        </p:txBody>
      </p:sp>
      <p:cxnSp>
        <p:nvCxnSpPr>
          <p:cNvPr id="42" name="直線コネクタ 41"/>
          <p:cNvCxnSpPr/>
          <p:nvPr/>
        </p:nvCxnSpPr>
        <p:spPr>
          <a:xfrm>
            <a:off x="3059832" y="3608436"/>
            <a:ext cx="3096344" cy="45934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2699792" y="3608436"/>
            <a:ext cx="648000" cy="45730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3059832" y="4067780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（　　　　　　　）（　　）コ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2924544" y="3555600"/>
            <a:ext cx="180000" cy="0"/>
          </a:xfrm>
          <a:prstGeom prst="line">
            <a:avLst/>
          </a:prstGeom>
          <a:ln w="50800" cmpd="dbl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2219264" y="3555600"/>
            <a:ext cx="252000" cy="0"/>
          </a:xfrm>
          <a:prstGeom prst="line">
            <a:avLst/>
          </a:prstGeom>
          <a:ln w="50800" cmpd="dbl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2605448" y="3555600"/>
            <a:ext cx="180000" cy="0"/>
          </a:xfrm>
          <a:prstGeom prst="line">
            <a:avLst/>
          </a:prstGeom>
          <a:ln w="50800" cmpd="dbl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323528" y="4653136"/>
            <a:ext cx="189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i="1" u="sng" dirty="0" smtClean="0"/>
              <a:t>ホウ</a:t>
            </a:r>
            <a:r>
              <a:rPr lang="ja-JP" altLang="en-US" i="1" u="sng" dirty="0"/>
              <a:t>砂</a:t>
            </a:r>
            <a:r>
              <a:rPr lang="ja-JP" altLang="en-US" i="1" u="sng" dirty="0" smtClean="0"/>
              <a:t>の使い道</a:t>
            </a:r>
            <a:endParaRPr lang="en-US" altLang="ja-JP" i="1" u="sng" dirty="0"/>
          </a:p>
        </p:txBody>
      </p:sp>
      <p:sp>
        <p:nvSpPr>
          <p:cNvPr id="48" name="正方形/長方形 47"/>
          <p:cNvSpPr/>
          <p:nvPr/>
        </p:nvSpPr>
        <p:spPr>
          <a:xfrm>
            <a:off x="475928" y="5097958"/>
            <a:ext cx="3303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smtClean="0"/>
              <a:t>１．（　　　　　　　）の原料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lang="ja-JP" altLang="en-US" dirty="0" smtClean="0"/>
              <a:t>２．（　　　　　　　）の原料</a:t>
            </a:r>
            <a:endParaRPr lang="en-US" altLang="ja-JP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6167045"/>
            <a:ext cx="8125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ホウ酸は、目や口の中の洗浄剤として利用されたり、ホウ酸団子（ゴキブリ駆除）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の原料となる。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77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08" y="10716"/>
            <a:ext cx="1690092" cy="169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線コネクタ 25"/>
          <p:cNvCxnSpPr/>
          <p:nvPr/>
        </p:nvCxnSpPr>
        <p:spPr>
          <a:xfrm>
            <a:off x="-13343" y="6841086"/>
            <a:ext cx="918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35496" y="44624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i="1" u="sng" dirty="0" smtClean="0"/>
              <a:t>■スライムの作り方</a:t>
            </a:r>
            <a:endParaRPr lang="en-US" altLang="ja-JP" i="1" u="sng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2382" y="332656"/>
            <a:ext cx="77219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b="1" dirty="0" smtClean="0"/>
              <a:t>１．</a:t>
            </a:r>
            <a:r>
              <a:rPr lang="ja-JP" altLang="en-US" b="1" dirty="0" smtClean="0"/>
              <a:t>５００ｍＬ</a:t>
            </a:r>
            <a:r>
              <a:rPr lang="ja-JP" altLang="en-US" b="1" dirty="0"/>
              <a:t>のビーカーに合成洗濯</a:t>
            </a:r>
            <a:r>
              <a:rPr lang="ja-JP" altLang="en-US" b="1" dirty="0" smtClean="0"/>
              <a:t>のり１００</a:t>
            </a:r>
            <a:r>
              <a:rPr lang="ja-JP" altLang="en-US" b="1" dirty="0" smtClean="0">
                <a:latin typeface="+mj-ea"/>
                <a:ea typeface="+mj-ea"/>
              </a:rPr>
              <a:t>ｍ</a:t>
            </a:r>
            <a:r>
              <a:rPr lang="en-US" altLang="ja-JP" b="1" dirty="0" smtClean="0">
                <a:latin typeface="+mj-ea"/>
                <a:ea typeface="+mj-ea"/>
              </a:rPr>
              <a:t>L</a:t>
            </a:r>
            <a:r>
              <a:rPr lang="ja-JP" altLang="en-US" b="1" dirty="0" err="1" smtClean="0"/>
              <a:t>と</a:t>
            </a:r>
            <a:r>
              <a:rPr kumimoji="1" lang="ja-JP" altLang="en-US" b="1" dirty="0" err="1" smtClean="0"/>
              <a:t>お</a:t>
            </a:r>
            <a:r>
              <a:rPr kumimoji="1" lang="ja-JP" altLang="en-US" b="1" dirty="0" smtClean="0"/>
              <a:t>湯１５０ｍＬを入れる。</a:t>
            </a:r>
            <a:endParaRPr kumimoji="1" lang="en-US" altLang="ja-JP" b="1" dirty="0" smtClean="0"/>
          </a:p>
          <a:p>
            <a:pPr>
              <a:lnSpc>
                <a:spcPct val="200000"/>
              </a:lnSpc>
            </a:pPr>
            <a:r>
              <a:rPr lang="ja-JP" altLang="en-US" b="1" dirty="0"/>
              <a:t>２</a:t>
            </a:r>
            <a:r>
              <a:rPr lang="ja-JP" altLang="en-US" b="1" dirty="0" smtClean="0"/>
              <a:t>．</a:t>
            </a:r>
            <a:r>
              <a:rPr kumimoji="1" lang="ja-JP" altLang="en-US" b="1" dirty="0" smtClean="0"/>
              <a:t>好みの色に合わせて絵の具を少しだけ入れて、よくかき混ぜる。</a:t>
            </a:r>
            <a:endParaRPr kumimoji="1" lang="en-US" altLang="ja-JP" b="1" dirty="0" smtClean="0"/>
          </a:p>
          <a:p>
            <a:pPr>
              <a:lnSpc>
                <a:spcPct val="200000"/>
              </a:lnSpc>
            </a:pPr>
            <a:r>
              <a:rPr kumimoji="1" lang="ja-JP" altLang="en-US" b="1" dirty="0" smtClean="0"/>
              <a:t>３．５００ｍＬビーカーにホウ砂の飽和水溶液を４０ｍＬ加えて、よくかき混ぜる。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4642" y="2533840"/>
            <a:ext cx="7745988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 smtClean="0"/>
              <a:t>①服に液体をつけないようにする。</a:t>
            </a:r>
            <a:r>
              <a:rPr lang="ja-JP" altLang="en-US" sz="2000" dirty="0" smtClean="0"/>
              <a:t>（服につくと落ちなくなる。）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kumimoji="1" lang="ja-JP" altLang="en-US" sz="2000" dirty="0" smtClean="0"/>
              <a:t>②スライムがほしい人は、コップに入れて持って帰ってもいいですが、</a:t>
            </a:r>
            <a:endParaRPr kumimoji="1"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000" dirty="0"/>
              <a:t>教室</a:t>
            </a:r>
            <a:r>
              <a:rPr lang="ja-JP" altLang="en-US" sz="2000" dirty="0" smtClean="0"/>
              <a:t>などを汚さないようにすること。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5536" y="2348880"/>
            <a:ext cx="92333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dirty="0" smtClean="0"/>
              <a:t>≪注意≫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4437112"/>
            <a:ext cx="6458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b="1" i="1" u="sng" dirty="0" smtClean="0"/>
              <a:t>■課題１：　</a:t>
            </a:r>
            <a:r>
              <a:rPr kumimoji="1" lang="ja-JP" altLang="en-US" b="1" u="sng" dirty="0" smtClean="0"/>
              <a:t>ホウ砂を加えた時の液体の様子を記録し観察しよう。</a:t>
            </a:r>
            <a:endParaRPr kumimoji="1" lang="ja-JP" altLang="en-US" b="1" u="sng" dirty="0"/>
          </a:p>
        </p:txBody>
      </p:sp>
      <p:sp>
        <p:nvSpPr>
          <p:cNvPr id="9" name="正方形/長方形 8"/>
          <p:cNvSpPr/>
          <p:nvPr/>
        </p:nvSpPr>
        <p:spPr>
          <a:xfrm>
            <a:off x="251520" y="5094476"/>
            <a:ext cx="7994496" cy="1502876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2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コネクタ 13"/>
          <p:cNvCxnSpPr/>
          <p:nvPr/>
        </p:nvCxnSpPr>
        <p:spPr>
          <a:xfrm>
            <a:off x="-13343" y="7389440"/>
            <a:ext cx="918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8" y="2204864"/>
            <a:ext cx="5393908" cy="46805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94" y="2420888"/>
            <a:ext cx="4228526" cy="381642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コネクタ 6"/>
          <p:cNvCxnSpPr/>
          <p:nvPr/>
        </p:nvCxnSpPr>
        <p:spPr>
          <a:xfrm>
            <a:off x="-13343" y="22143"/>
            <a:ext cx="918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79512" y="116632"/>
            <a:ext cx="562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i="1" u="sng" dirty="0" smtClean="0"/>
              <a:t>■課題２：　完成したスライムの手触りなどを記録しよう。</a:t>
            </a:r>
            <a:endParaRPr kumimoji="1" lang="ja-JP" altLang="en-US" b="1" u="sng" dirty="0"/>
          </a:p>
        </p:txBody>
      </p:sp>
      <p:sp>
        <p:nvSpPr>
          <p:cNvPr id="12" name="正方形/長方形 11"/>
          <p:cNvSpPr/>
          <p:nvPr/>
        </p:nvSpPr>
        <p:spPr>
          <a:xfrm>
            <a:off x="251520" y="629980"/>
            <a:ext cx="7994496" cy="1502876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72655" y="6444044"/>
            <a:ext cx="529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i="1" dirty="0" smtClean="0"/>
              <a:t>片づけまで全て終わったら元素記号を覚えよう</a:t>
            </a:r>
            <a:r>
              <a:rPr kumimoji="1" lang="ja-JP" altLang="en-US" b="1" i="1" dirty="0" err="1" smtClean="0"/>
              <a:t>。！</a:t>
            </a:r>
            <a:r>
              <a:rPr kumimoji="1" lang="ja-JP" altLang="en-US" b="1" i="1" dirty="0" smtClean="0"/>
              <a:t>！</a:t>
            </a:r>
            <a:endParaRPr kumimoji="1" lang="ja-JP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26088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線コネクタ 36"/>
          <p:cNvCxnSpPr/>
          <p:nvPr/>
        </p:nvCxnSpPr>
        <p:spPr>
          <a:xfrm>
            <a:off x="-13343" y="6841086"/>
            <a:ext cx="918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249779" y="5517232"/>
            <a:ext cx="1296144" cy="1224136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689939" y="5517232"/>
            <a:ext cx="1296144" cy="1224136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51479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91680" y="51479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評価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-7083" y="116632"/>
            <a:ext cx="7919156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課題　元素の周期表を見て、原子番号１番（Ｈ）～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３６</a:t>
            </a: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番（Ｃａ）の元素名を覚えよ。</a:t>
            </a: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en-US" altLang="ja-JP" u="sng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lang="ja-JP" altLang="en-US" u="sng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授業の最後に小テストを行います！！</a:t>
            </a:r>
            <a:endParaRPr kumimoji="1" lang="ja-JP" altLang="en-US" u="sng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4396" y="1172815"/>
            <a:ext cx="887173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40000"/>
              </a:lnSpc>
            </a:pPr>
            <a:r>
              <a:rPr lang="ja-JP" altLang="en-US" sz="2800" dirty="0" smtClean="0"/>
              <a:t>水兵</a:t>
            </a:r>
            <a:r>
              <a:rPr lang="ja-JP" altLang="en-US" sz="2400" b="1" dirty="0" smtClean="0"/>
              <a:t>リーベ</a:t>
            </a:r>
            <a:r>
              <a:rPr lang="ja-JP" altLang="en-US" sz="2800" dirty="0" smtClean="0"/>
              <a:t>    僕 の 船   </a:t>
            </a:r>
            <a:r>
              <a:rPr lang="ja-JP" altLang="en-US" sz="2400" b="1" dirty="0" smtClean="0"/>
              <a:t>ななまがり</a:t>
            </a:r>
            <a:r>
              <a:rPr lang="ja-JP" altLang="en-US" sz="2800" dirty="0" smtClean="0"/>
              <a:t>　シップス　クラーク　閣下　</a:t>
            </a:r>
            <a:endParaRPr kumimoji="1" lang="ja-JP" altLang="en-US" sz="28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785448" y="142994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ふね</a:t>
            </a:r>
            <a:endParaRPr kumimoji="1" lang="ja-JP" altLang="en-US" sz="12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9144" y="1429944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すい　 へい</a:t>
            </a:r>
            <a:endParaRPr kumimoji="1" lang="ja-JP" altLang="en-US" sz="12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941447" y="1429944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ぼく</a:t>
            </a:r>
            <a:endParaRPr kumimoji="1" lang="ja-JP" altLang="en-US" sz="12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885982" y="1429783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かっ　か</a:t>
            </a:r>
            <a:endParaRPr kumimoji="1" lang="ja-JP" altLang="en-US" sz="12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913240" y="2020670"/>
            <a:ext cx="223385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Li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81466" y="2020670"/>
            <a:ext cx="21697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H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547174" y="2020670"/>
            <a:ext cx="224989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O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82974" y="2020670"/>
            <a:ext cx="332390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He</a:t>
            </a:r>
            <a:endParaRPr kumimoji="1"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201272" y="2020670"/>
            <a:ext cx="313154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Be</a:t>
            </a:r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633320" y="2020670"/>
            <a:ext cx="197737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934368" y="2020670"/>
            <a:ext cx="196135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222400" y="2020670"/>
            <a:ext cx="22178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dirty="0"/>
              <a:t>N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428501" y="2016353"/>
            <a:ext cx="258651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Al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857469" y="2016353"/>
            <a:ext cx="178501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F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102976" y="2016353"/>
            <a:ext cx="337199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Ne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560942" y="2016353"/>
            <a:ext cx="332390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Na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965226" y="2016353"/>
            <a:ext cx="378877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Mg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8311990" y="2009615"/>
            <a:ext cx="306742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Ca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068949" y="2009615"/>
            <a:ext cx="231401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dirty="0" smtClean="0"/>
              <a:t>Si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501317" y="2009615"/>
            <a:ext cx="191325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P</a:t>
            </a:r>
            <a:endParaRPr kumimoji="1" lang="ja-JP" altLang="en-US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973441" y="2009615"/>
            <a:ext cx="178501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562329" y="2009615"/>
            <a:ext cx="24903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Cl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139869" y="2009615"/>
            <a:ext cx="28590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err="1" smtClean="0"/>
              <a:t>Ar</a:t>
            </a:r>
            <a:endParaRPr kumimoji="1" lang="ja-JP" altLang="en-US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895087" y="2009615"/>
            <a:ext cx="192929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K</a:t>
            </a:r>
            <a:endParaRPr kumimoji="1" lang="ja-JP" altLang="en-US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940630" y="2275746"/>
            <a:ext cx="40238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ケイ素</a:t>
            </a:r>
            <a:r>
              <a:rPr lang="ja-JP" altLang="en-US" sz="800" dirty="0"/>
              <a:t>　</a:t>
            </a:r>
            <a:r>
              <a:rPr lang="ja-JP" altLang="en-US" sz="800" dirty="0" smtClean="0"/>
              <a:t>　　</a:t>
            </a:r>
            <a:r>
              <a:rPr kumimoji="1" lang="ja-JP" altLang="en-US" sz="800" dirty="0" smtClean="0"/>
              <a:t>リン</a:t>
            </a:r>
            <a:r>
              <a:rPr kumimoji="1" lang="en-US" altLang="ja-JP" sz="800" dirty="0" smtClean="0"/>
              <a:t> </a:t>
            </a:r>
            <a:r>
              <a:rPr kumimoji="1" lang="ja-JP" altLang="en-US" sz="800" dirty="0" smtClean="0"/>
              <a:t>　　　　硫黄　　　　　　塩素</a:t>
            </a:r>
            <a:r>
              <a:rPr kumimoji="1" lang="en-US" altLang="ja-JP" sz="800" dirty="0" smtClean="0"/>
              <a:t> </a:t>
            </a:r>
            <a:r>
              <a:rPr kumimoji="1" lang="ja-JP" altLang="en-US" sz="800" dirty="0" smtClean="0"/>
              <a:t>　　　　アルゴン　　　　　カリウム　　カルシウム</a:t>
            </a:r>
            <a:endParaRPr kumimoji="1" lang="ja-JP" altLang="en-US" sz="8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9144" y="2277452"/>
            <a:ext cx="49039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水素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ヘリウム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リチウム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ベリリウム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ホウ素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炭素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窒素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酸素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フッ素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ネオン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ナトリウム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マグネシウム</a:t>
            </a:r>
            <a:r>
              <a:rPr kumimoji="1" lang="en-US" altLang="ja-JP" sz="800" dirty="0" smtClean="0"/>
              <a:t>,</a:t>
            </a:r>
            <a:r>
              <a:rPr kumimoji="1" lang="ja-JP" altLang="en-US" sz="800" dirty="0" smtClean="0"/>
              <a:t>アルミニウム</a:t>
            </a:r>
            <a:endParaRPr kumimoji="1" lang="ja-JP" altLang="en-US" sz="800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76440" y="1124744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u="sng" dirty="0"/>
              <a:t>□</a:t>
            </a:r>
            <a:r>
              <a:rPr kumimoji="1" lang="ja-JP" altLang="en-US" sz="1400" u="sng" dirty="0" smtClean="0"/>
              <a:t>覚え方</a:t>
            </a:r>
            <a:endParaRPr kumimoji="1" lang="ja-JP" altLang="en-US" sz="1400" u="sng" dirty="0"/>
          </a:p>
        </p:txBody>
      </p:sp>
      <p:cxnSp>
        <p:nvCxnSpPr>
          <p:cNvPr id="73" name="直線コネクタ 72"/>
          <p:cNvCxnSpPr/>
          <p:nvPr/>
        </p:nvCxnSpPr>
        <p:spPr>
          <a:xfrm>
            <a:off x="-36512" y="30976"/>
            <a:ext cx="9180000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0" y="2374546"/>
            <a:ext cx="9166657" cy="112646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240000"/>
              </a:lnSpc>
            </a:pPr>
            <a:r>
              <a:rPr lang="ja-JP" altLang="en-US" sz="2400" dirty="0" smtClean="0"/>
              <a:t>スコッチ</a:t>
            </a:r>
            <a:r>
              <a:rPr lang="ja-JP" altLang="en-US" sz="2800" dirty="0" smtClean="0"/>
              <a:t> 暴露 </a:t>
            </a:r>
            <a:r>
              <a:rPr lang="ja-JP" altLang="en-US" sz="2400" dirty="0" smtClean="0"/>
              <a:t>マン</a:t>
            </a:r>
            <a:r>
              <a:rPr lang="ja-JP" altLang="en-US" sz="2800" dirty="0" smtClean="0"/>
              <a:t> 鉄子 </a:t>
            </a:r>
            <a:r>
              <a:rPr lang="ja-JP" altLang="en-US" sz="2400" dirty="0" smtClean="0"/>
              <a:t>に</a:t>
            </a:r>
            <a:r>
              <a:rPr lang="ja-JP" altLang="en-US" sz="2800" dirty="0" smtClean="0"/>
              <a:t> </a:t>
            </a:r>
            <a:r>
              <a:rPr lang="ja-JP" altLang="en-US" sz="2400" dirty="0" smtClean="0"/>
              <a:t>どうせあえんが ゲルマン</a:t>
            </a:r>
            <a:r>
              <a:rPr lang="ja-JP" altLang="en-US" sz="2800" dirty="0" smtClean="0"/>
              <a:t> 斡旋 </a:t>
            </a:r>
            <a:r>
              <a:rPr lang="ja-JP" altLang="en-US" sz="2400" dirty="0" smtClean="0"/>
              <a:t>ブローカー</a:t>
            </a:r>
            <a:endParaRPr kumimoji="1" lang="ja-JP" altLang="en-US" sz="2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115616" y="3368025"/>
            <a:ext cx="204149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dirty="0"/>
              <a:t>V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79512" y="3368025"/>
            <a:ext cx="276285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err="1" smtClean="0"/>
              <a:t>Sc</a:t>
            </a:r>
            <a:endParaRPr kumimoji="1" lang="ja-JP" altLang="en-US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3351335" y="3368025"/>
            <a:ext cx="274681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Ni</a:t>
            </a:r>
            <a:endParaRPr kumimoji="1" lang="ja-JP" altLang="en-US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669920" y="3368025"/>
            <a:ext cx="23781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err="1" smtClean="0"/>
              <a:t>Ti</a:t>
            </a:r>
            <a:endParaRPr kumimoji="1" lang="ja-JP" altLang="en-US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526713" y="3368025"/>
            <a:ext cx="276285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Cr</a:t>
            </a:r>
            <a:endParaRPr kumimoji="1" lang="ja-JP" altLang="en-US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979712" y="3368025"/>
            <a:ext cx="391701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dirty="0" err="1" smtClean="0"/>
              <a:t>Mn</a:t>
            </a:r>
            <a:endParaRPr kumimoji="1" lang="ja-JP" altLang="en-US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555776" y="3368025"/>
            <a:ext cx="290520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Fe</a:t>
            </a:r>
            <a:endParaRPr kumimoji="1" lang="ja-JP" altLang="en-US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944245" y="3368025"/>
            <a:ext cx="31796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dirty="0" smtClean="0"/>
              <a:t>Co</a:t>
            </a:r>
            <a:endParaRPr kumimoji="1" lang="ja-JP" altLang="en-US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6905637" y="3363708"/>
            <a:ext cx="295521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As</a:t>
            </a:r>
            <a:endParaRPr kumimoji="1" lang="ja-JP" altLang="en-US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3790925" y="3356992"/>
            <a:ext cx="31796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dirty="0" smtClean="0"/>
              <a:t>Cu</a:t>
            </a:r>
            <a:endParaRPr kumimoji="1" lang="ja-JP" altLang="en-US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702115" y="3363708"/>
            <a:ext cx="30193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Zn</a:t>
            </a:r>
            <a:endParaRPr kumimoji="1" lang="ja-JP" altLang="en-US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293368" y="3363708"/>
            <a:ext cx="329184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Ga</a:t>
            </a:r>
            <a:endParaRPr kumimoji="1" lang="ja-JP" altLang="en-US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794290" y="3363708"/>
            <a:ext cx="333993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Ge</a:t>
            </a:r>
            <a:endParaRPr kumimoji="1" lang="ja-JP" altLang="en-US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347130" y="3356970"/>
            <a:ext cx="293918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dirty="0" smtClean="0"/>
              <a:t>Se</a:t>
            </a:r>
            <a:endParaRPr kumimoji="1" lang="ja-JP" altLang="en-US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7822504" y="3356970"/>
            <a:ext cx="277888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Br</a:t>
            </a:r>
            <a:endParaRPr kumimoji="1" lang="ja-JP" altLang="en-US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8353939" y="3356970"/>
            <a:ext cx="269488" cy="276999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dirty="0" smtClean="0"/>
              <a:t>Kr</a:t>
            </a:r>
            <a:endParaRPr kumimoji="1" lang="ja-JP" altLang="en-US" dirty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6885061" y="2647945"/>
            <a:ext cx="856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あっ　せん</a:t>
            </a:r>
            <a:endParaRPr kumimoji="1" lang="ja-JP" altLang="en-US" sz="1200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1132391" y="2647945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ばく　ろ</a:t>
            </a:r>
            <a:endParaRPr kumimoji="1" lang="ja-JP" altLang="en-US" sz="1200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527839" y="2647945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てつ　こ</a:t>
            </a:r>
            <a:endParaRPr kumimoji="1" lang="ja-JP" altLang="en-US" sz="1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57340" y="3645024"/>
            <a:ext cx="7409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スカンジウム</a:t>
            </a:r>
            <a:endParaRPr kumimoji="1" lang="ja-JP" altLang="en-US" sz="800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546020" y="3651006"/>
            <a:ext cx="83471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チタン　バナジウム　 クロム　　  マンガン　　　　鉄　　コバルト　　ニッケル　　銅　　　　　　　　　　　　亜鉛　　　　　ガリウム　　ゲルマニウム　　　　　　　　ヒ素　　　  セレン　　　臭素　　　　クリプトン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381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7150">
          <a:solidFill>
            <a:schemeClr val="bg1">
              <a:lumMod val="75000"/>
            </a:schemeClr>
          </a:solidFill>
          <a:headEnd type="none" w="med" len="med"/>
          <a:tailEnd type="none" w="med" len="med"/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bg1">
              <a:lumMod val="75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15408</TotalTime>
  <Words>315</Words>
  <Application>Microsoft Office PowerPoint</Application>
  <PresentationFormat>画面に合わせる (4:3)</PresentationFormat>
  <Paragraphs>82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HGPｺﾞｼｯｸE</vt:lpstr>
      <vt:lpstr>HGP創英角ｺﾞｼｯｸUB</vt:lpstr>
      <vt:lpstr>ＭＳ Ｐゴシック</vt:lpstr>
      <vt:lpstr>Arial</vt:lpstr>
      <vt:lpstr>Calibri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m124371</dc:creator>
  <cp:lastModifiedBy>古野正則</cp:lastModifiedBy>
  <cp:revision>840</cp:revision>
  <cp:lastPrinted>2017-09-11T05:20:30Z</cp:lastPrinted>
  <dcterms:created xsi:type="dcterms:W3CDTF">2013-07-17T08:32:15Z</dcterms:created>
  <dcterms:modified xsi:type="dcterms:W3CDTF">2018-03-14T01:29:03Z</dcterms:modified>
</cp:coreProperties>
</file>