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8" r:id="rId2"/>
    <p:sldId id="323" r:id="rId3"/>
    <p:sldId id="311" r:id="rId4"/>
    <p:sldId id="322" r:id="rId5"/>
  </p:sldIdLst>
  <p:sldSz cx="9144000" cy="6858000" type="screen4x3"/>
  <p:notesSz cx="8428038" cy="122809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94" autoAdjust="0"/>
  </p:normalViewPr>
  <p:slideViewPr>
    <p:cSldViewPr>
      <p:cViewPr varScale="1">
        <p:scale>
          <a:sx n="57" d="100"/>
          <a:sy n="57" d="100"/>
        </p:scale>
        <p:origin x="85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0"/>
            <a:ext cx="3652402" cy="613377"/>
          </a:xfrm>
          <a:prstGeom prst="rect">
            <a:avLst/>
          </a:prstGeom>
        </p:spPr>
        <p:txBody>
          <a:bodyPr vert="horz" lIns="105461" tIns="52729" rIns="105461" bIns="52729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773755" y="10"/>
            <a:ext cx="3652402" cy="613377"/>
          </a:xfrm>
          <a:prstGeom prst="rect">
            <a:avLst/>
          </a:prstGeom>
        </p:spPr>
        <p:txBody>
          <a:bodyPr vert="horz" lIns="105461" tIns="52729" rIns="105461" bIns="52729" rtlCol="0"/>
          <a:lstStyle>
            <a:lvl1pPr algn="r">
              <a:defRPr sz="1300"/>
            </a:lvl1pPr>
          </a:lstStyle>
          <a:p>
            <a:fld id="{799C1CCE-4943-47EA-A67E-4CD72011E9C2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922338"/>
            <a:ext cx="6135688" cy="460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461" tIns="52729" rIns="105461" bIns="527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842435" y="5832810"/>
            <a:ext cx="6743184" cy="5526120"/>
          </a:xfrm>
          <a:prstGeom prst="rect">
            <a:avLst/>
          </a:prstGeom>
        </p:spPr>
        <p:txBody>
          <a:bodyPr vert="horz" lIns="105461" tIns="52729" rIns="105461" bIns="527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11665621"/>
            <a:ext cx="3652402" cy="613377"/>
          </a:xfrm>
          <a:prstGeom prst="rect">
            <a:avLst/>
          </a:prstGeom>
        </p:spPr>
        <p:txBody>
          <a:bodyPr vert="horz" lIns="105461" tIns="52729" rIns="105461" bIns="52729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773755" y="11665621"/>
            <a:ext cx="3652402" cy="613377"/>
          </a:xfrm>
          <a:prstGeom prst="rect">
            <a:avLst/>
          </a:prstGeom>
        </p:spPr>
        <p:txBody>
          <a:bodyPr vert="horz" lIns="105461" tIns="52729" rIns="105461" bIns="52729" rtlCol="0" anchor="b"/>
          <a:lstStyle>
            <a:lvl1pPr algn="r">
              <a:defRPr sz="1300"/>
            </a:lvl1pPr>
          </a:lstStyle>
          <a:p>
            <a:fld id="{4CB8D7CC-ABC0-48F2-A2A1-060EC994B0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8D7CC-ABC0-48F2-A2A1-060EC994B01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040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0131" y="69112"/>
            <a:ext cx="4770858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No.24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≪ 同位体 ≫</a:t>
            </a:r>
            <a:endParaRPr kumimoji="1" lang="ja-JP" altLang="en-US" dirty="0">
              <a:effectLst/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412123"/>
            <a:ext cx="2282997" cy="34881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教科書 </a:t>
            </a:r>
            <a:r>
              <a:rPr kumimoji="1" lang="en-US" altLang="ja-JP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P46  </a:t>
            </a:r>
            <a:r>
              <a:rPr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（ </a:t>
            </a:r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ja-JP" alt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同位体 </a:t>
            </a:r>
            <a:r>
              <a:rPr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kumimoji="1" lang="ja-JP" alt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547664" y="799579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2" y="40417"/>
            <a:ext cx="6545850" cy="1114773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3527" y="1657675"/>
            <a:ext cx="8568953" cy="369332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①</a:t>
            </a:r>
            <a:r>
              <a:rPr lang="ja-JP" altLang="en-US" dirty="0" smtClean="0"/>
              <a:t>：原子の構造を確認する。</a:t>
            </a:r>
            <a:r>
              <a:rPr kumimoji="1" lang="ja-JP" altLang="en-US" dirty="0" smtClean="0"/>
              <a:t>②：同位体について確認する</a:t>
            </a:r>
            <a:r>
              <a:rPr lang="ja-JP" altLang="en-US" dirty="0" smtClean="0"/>
              <a:t>。③：元素記号を３６個 覚える。</a:t>
            </a:r>
            <a:endParaRPr lang="en-US" altLang="ja-JP" dirty="0"/>
          </a:p>
        </p:txBody>
      </p:sp>
      <p:sp>
        <p:nvSpPr>
          <p:cNvPr id="26" name="正方形/長方形 25"/>
          <p:cNvSpPr/>
          <p:nvPr/>
        </p:nvSpPr>
        <p:spPr>
          <a:xfrm>
            <a:off x="50012" y="126876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■今日の流れ</a:t>
            </a:r>
            <a:endParaRPr lang="en-US" altLang="ja-JP" i="1" dirty="0"/>
          </a:p>
        </p:txBody>
      </p:sp>
      <p:sp>
        <p:nvSpPr>
          <p:cNvPr id="65" name="正方形/長方形 64"/>
          <p:cNvSpPr/>
          <p:nvPr/>
        </p:nvSpPr>
        <p:spPr>
          <a:xfrm>
            <a:off x="35496" y="2132856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■復習：質量数の確認</a:t>
            </a:r>
            <a:endParaRPr lang="en-US" altLang="ja-JP" i="1" u="sng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15231"/>
              </p:ext>
            </p:extLst>
          </p:nvPr>
        </p:nvGraphicFramePr>
        <p:xfrm>
          <a:off x="320546" y="2535128"/>
          <a:ext cx="8571934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6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5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原子の構造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原子の名前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陽子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の数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中性子の数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質量数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元素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記号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電子の数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円/楕円 6"/>
          <p:cNvSpPr/>
          <p:nvPr/>
        </p:nvSpPr>
        <p:spPr>
          <a:xfrm>
            <a:off x="638856" y="3230512"/>
            <a:ext cx="1080000" cy="1080000"/>
          </a:xfrm>
          <a:prstGeom prst="ellipse">
            <a:avLst/>
          </a:prstGeom>
          <a:ln w="1270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638856" y="5602888"/>
            <a:ext cx="1080000" cy="1080000"/>
          </a:xfrm>
          <a:prstGeom prst="ellipse">
            <a:avLst/>
          </a:prstGeom>
          <a:ln w="1270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638856" y="4419696"/>
            <a:ext cx="1080000" cy="1080000"/>
          </a:xfrm>
          <a:prstGeom prst="ellipse">
            <a:avLst/>
          </a:prstGeom>
          <a:ln w="1270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971600" y="4752488"/>
            <a:ext cx="432000" cy="432000"/>
          </a:xfrm>
          <a:prstGeom prst="ellipse">
            <a:avLst/>
          </a:prstGeom>
          <a:ln w="127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971600" y="5935680"/>
            <a:ext cx="432000" cy="432000"/>
          </a:xfrm>
          <a:prstGeom prst="ellipse">
            <a:avLst/>
          </a:prstGeom>
          <a:ln w="127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971600" y="3573016"/>
            <a:ext cx="432000" cy="432000"/>
          </a:xfrm>
          <a:prstGeom prst="ellipse">
            <a:avLst/>
          </a:prstGeom>
          <a:ln w="127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6619756" y="76156"/>
            <a:ext cx="1256370" cy="3820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/>
              <a:t>Albert Einstein</a:t>
            </a:r>
            <a:endParaRPr lang="ja-JP" altLang="en-US" sz="1400" dirty="0"/>
          </a:p>
        </p:txBody>
      </p:sp>
      <p:sp>
        <p:nvSpPr>
          <p:cNvPr id="31" name="正方形/長方形 30"/>
          <p:cNvSpPr/>
          <p:nvPr/>
        </p:nvSpPr>
        <p:spPr>
          <a:xfrm>
            <a:off x="6611791" y="-9335"/>
            <a:ext cx="1271502" cy="348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700" dirty="0" smtClean="0"/>
              <a:t>アルベルト　 アインシュタイン</a:t>
            </a:r>
            <a:endParaRPr lang="ja-JP" altLang="en-US" sz="700" dirty="0"/>
          </a:p>
        </p:txBody>
      </p:sp>
      <p:pic>
        <p:nvPicPr>
          <p:cNvPr id="32" name="Picture 90" descr="http://adhd.byoukinavi.net/img/ai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126" y="-11618"/>
            <a:ext cx="1331038" cy="1654213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正方形/長方形 32"/>
          <p:cNvSpPr/>
          <p:nvPr/>
        </p:nvSpPr>
        <p:spPr>
          <a:xfrm>
            <a:off x="6930261" y="343689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1879-1955)</a:t>
            </a:r>
            <a:endParaRPr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643196" y="818128"/>
            <a:ext cx="131318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400" dirty="0" smtClean="0"/>
              <a:t>ドイツ生まれの</a:t>
            </a:r>
            <a:endParaRPr lang="en-US" altLang="ja-JP" sz="1400" dirty="0" smtClean="0"/>
          </a:p>
          <a:p>
            <a:pPr algn="r"/>
            <a:r>
              <a:rPr lang="ja-JP" altLang="en-US" sz="1400" dirty="0" smtClean="0"/>
              <a:t>ユダヤ人</a:t>
            </a:r>
            <a:endParaRPr lang="en-US" altLang="ja-JP" sz="1400" dirty="0" smtClean="0"/>
          </a:p>
          <a:p>
            <a:pPr algn="r"/>
            <a:r>
              <a:rPr lang="ja-JP" altLang="en-US" sz="1400" dirty="0" smtClean="0"/>
              <a:t>理論物理学者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線コネクタ 25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35496" y="44624"/>
            <a:ext cx="1972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■同位体について</a:t>
            </a:r>
            <a:endParaRPr lang="en-US" altLang="ja-JP" i="1" u="sng" dirty="0"/>
          </a:p>
        </p:txBody>
      </p:sp>
      <p:sp>
        <p:nvSpPr>
          <p:cNvPr id="12" name="正方形/長方形 11"/>
          <p:cNvSpPr/>
          <p:nvPr/>
        </p:nvSpPr>
        <p:spPr>
          <a:xfrm>
            <a:off x="187896" y="404664"/>
            <a:ext cx="833273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H, </a:t>
            </a:r>
            <a:r>
              <a:rPr lang="en-US" altLang="ja-JP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H, </a:t>
            </a:r>
            <a:r>
              <a:rPr lang="en-US" altLang="ja-JP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のように、（</a:t>
            </a:r>
            <a:r>
              <a:rPr lang="en-US" altLang="ja-JP" baseline="-25000" dirty="0" smtClean="0"/>
              <a:t>1.</a:t>
            </a:r>
            <a:r>
              <a:rPr lang="ja-JP" altLang="en-US" dirty="0" smtClean="0"/>
              <a:t>　　　　　　　　）であっても、</a:t>
            </a:r>
            <a:r>
              <a:rPr lang="ja-JP" altLang="en-US" u="sng" dirty="0" smtClean="0"/>
              <a:t>　　　　　　　　　　　　　　　　　　　　　</a:t>
            </a:r>
            <a:r>
              <a:rPr lang="ja-JP" altLang="en-US" dirty="0" smtClean="0"/>
              <a:t>を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u="sng" dirty="0" smtClean="0"/>
              <a:t>　　　　　　　　　　　　　　　　</a:t>
            </a:r>
            <a:r>
              <a:rPr lang="ja-JP" altLang="en-US" u="sng" smtClean="0"/>
              <a:t>　である</a:t>
            </a:r>
            <a:r>
              <a:rPr lang="ja-JP" altLang="en-US" smtClean="0"/>
              <a:t>という。</a:t>
            </a:r>
            <a:endParaRPr lang="en-US" altLang="ja-JP" dirty="0"/>
          </a:p>
        </p:txBody>
      </p:sp>
      <p:sp>
        <p:nvSpPr>
          <p:cNvPr id="14" name="正方形/長方形 13"/>
          <p:cNvSpPr/>
          <p:nvPr/>
        </p:nvSpPr>
        <p:spPr>
          <a:xfrm>
            <a:off x="179512" y="1331476"/>
            <a:ext cx="7503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※</a:t>
            </a:r>
            <a:r>
              <a:rPr lang="ja-JP" altLang="en-US" dirty="0" smtClean="0"/>
              <a:t>同位体は、質量（数）が異なるだけで、化学的性質は（</a:t>
            </a:r>
            <a:r>
              <a:rPr lang="en-US" altLang="ja-JP" i="1" baseline="-25000" dirty="0" smtClean="0"/>
              <a:t>2.</a:t>
            </a:r>
            <a:r>
              <a:rPr lang="ja-JP" altLang="en-US" dirty="0" smtClean="0"/>
              <a:t>　　　　　　　　　　）。</a:t>
            </a:r>
            <a:endParaRPr lang="en-US" altLang="ja-JP" dirty="0"/>
          </a:p>
        </p:txBody>
      </p:sp>
      <p:sp>
        <p:nvSpPr>
          <p:cNvPr id="15" name="正方形/長方形 14"/>
          <p:cNvSpPr/>
          <p:nvPr/>
        </p:nvSpPr>
        <p:spPr>
          <a:xfrm>
            <a:off x="179512" y="1763524"/>
            <a:ext cx="8193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※</a:t>
            </a:r>
            <a:r>
              <a:rPr lang="ja-JP" altLang="en-US" dirty="0" smtClean="0"/>
              <a:t>同位体の存在する割合（</a:t>
            </a:r>
            <a:r>
              <a:rPr lang="en-US" altLang="ja-JP" baseline="-25000" dirty="0" smtClean="0"/>
              <a:t>3.</a:t>
            </a:r>
            <a:r>
              <a:rPr lang="ja-JP" altLang="en-US" dirty="0" smtClean="0"/>
              <a:t>　　　　　　　　）は、地球上では（</a:t>
            </a:r>
            <a:r>
              <a:rPr lang="en-US" altLang="ja-JP" baseline="-25000" dirty="0" smtClean="0"/>
              <a:t>4.</a:t>
            </a:r>
            <a:r>
              <a:rPr lang="ja-JP" altLang="en-US" dirty="0" smtClean="0"/>
              <a:t>　　　　　　　　）である。</a:t>
            </a:r>
            <a:endParaRPr lang="en-US" altLang="ja-JP" dirty="0"/>
          </a:p>
        </p:txBody>
      </p:sp>
      <p:sp>
        <p:nvSpPr>
          <p:cNvPr id="16" name="正方形/長方形 15"/>
          <p:cNvSpPr/>
          <p:nvPr/>
        </p:nvSpPr>
        <p:spPr>
          <a:xfrm>
            <a:off x="179512" y="3419708"/>
            <a:ext cx="65662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問１．次の原子のなかで、互いに同位体であるものを番号で選べ。</a:t>
            </a:r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まず、原子の名前を確認しよう。</a:t>
            </a:r>
            <a:endParaRPr lang="en-US" altLang="ja-JP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252095"/>
              </p:ext>
            </p:extLst>
          </p:nvPr>
        </p:nvGraphicFramePr>
        <p:xfrm>
          <a:off x="218314" y="4234736"/>
          <a:ext cx="8461008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0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0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0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0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（１）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kumimoji="1" lang="en-US" altLang="ja-JP" b="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（２）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kumimoji="1" lang="en-US" altLang="ja-JP" b="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（３）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kumimoji="1" lang="en-US" altLang="ja-JP" b="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（４）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kumimoji="1" lang="en-US" altLang="ja-JP" b="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（５）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kumimoji="1" lang="en-US" altLang="ja-JP" b="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（６）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kumimoji="1" lang="en-US" altLang="ja-JP" b="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原子の名前</a:t>
                      </a:r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原子の名前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原子の名前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原子の名前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原子の名前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原子の名前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214059" y="5939988"/>
            <a:ext cx="7685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u="sng" dirty="0" smtClean="0"/>
              <a:t>同じ名前の原子は、　　　　　　と　　　　　　　　←これが互いに同位体である。</a:t>
            </a:r>
            <a:endParaRPr lang="en-US" altLang="ja-JP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37872" y="2204864"/>
            <a:ext cx="4209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（例）炭素の 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 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が１００００コあるとすると、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1" y="2636912"/>
            <a:ext cx="7833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kumimoji="1"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は</a:t>
            </a:r>
            <a:r>
              <a:rPr kumimoji="1" lang="ja-JP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コ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　</a:t>
            </a:r>
            <a:r>
              <a:rPr kumimoji="1" lang="en-US" altLang="ja-JP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kumimoji="1"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は</a:t>
            </a:r>
            <a:r>
              <a:rPr kumimoji="1" lang="ja-JP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コ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kumimoji="1" lang="en-US" altLang="ja-JP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kumimoji="1"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は</a:t>
            </a:r>
            <a:r>
              <a:rPr kumimoji="1" lang="ja-JP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　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　　　　　　　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コネクタ 13"/>
          <p:cNvCxnSpPr/>
          <p:nvPr/>
        </p:nvCxnSpPr>
        <p:spPr>
          <a:xfrm>
            <a:off x="-13343" y="7389440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-13343" y="22143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-7083" y="116632"/>
            <a:ext cx="5131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練習問題　教科書Ｐ４６を見て、次の問題に答えよ。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7504" y="881424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■放射性同位体の発見</a:t>
            </a:r>
          </a:p>
          <a:p>
            <a:r>
              <a:rPr lang="ja-JP" altLang="en-US" dirty="0" smtClean="0"/>
              <a:t>　１８９５年、（１）の実験をしていた（２）は、目に見えない不思議な光を発見し「（３）」と名づけた。これが（４）の発見である。さらに翌年、フランスの（５）が、</a:t>
            </a:r>
            <a:r>
              <a:rPr lang="ja-JP" altLang="en-US" sz="1400" dirty="0" smtClean="0"/>
              <a:t>①</a:t>
            </a:r>
            <a:r>
              <a:rPr lang="ja-JP" altLang="en-US" u="sng" dirty="0" smtClean="0"/>
              <a:t>ウラン化合物</a:t>
            </a:r>
            <a:r>
              <a:rPr lang="ja-JP" altLang="en-US" dirty="0" smtClean="0"/>
              <a:t>からも放射線が出ていることを発見した。ウランを含む鉱石から放射線を発する２つの元素を分離したのは、フランスの（６）・キュリーと（７）・キュリー夫妻で、２つの元素を（８）、</a:t>
            </a:r>
            <a:r>
              <a:rPr lang="ja-JP" altLang="en-US" sz="1400" dirty="0" smtClean="0"/>
              <a:t>②</a:t>
            </a:r>
            <a:r>
              <a:rPr lang="ja-JP" altLang="en-US" u="sng" dirty="0" smtClean="0"/>
              <a:t>ラジウム</a:t>
            </a:r>
            <a:r>
              <a:rPr lang="ja-JP" altLang="en-US" dirty="0" smtClean="0"/>
              <a:t>と名づけた。さらに夫妻は、数トンのウランを含む鉱石から、</a:t>
            </a:r>
            <a:r>
              <a:rPr lang="en-US" altLang="ja-JP" dirty="0" smtClean="0"/>
              <a:t>0.1g</a:t>
            </a:r>
            <a:r>
              <a:rPr lang="ja-JP" altLang="en-US" dirty="0" smtClean="0"/>
              <a:t>のラジウム化合物の単離に成功した。</a:t>
            </a:r>
            <a:endParaRPr lang="en-US" altLang="ja-JP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5495" y="539388"/>
            <a:ext cx="5256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問１</a:t>
            </a:r>
            <a:r>
              <a:rPr lang="ja-JP" altLang="en-US" dirty="0"/>
              <a:t>．次の文章中の（）に当てはまる語句を答えよ。</a:t>
            </a:r>
            <a:endParaRPr lang="en-US" altLang="ja-JP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496" y="494116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問</a:t>
            </a:r>
            <a:r>
              <a:rPr lang="ja-JP" altLang="en-US" dirty="0"/>
              <a:t>２</a:t>
            </a:r>
            <a:r>
              <a:rPr lang="ja-JP" altLang="en-US" dirty="0" smtClean="0"/>
              <a:t>．問１の文章中の下線部①、②について、ウランとラジウムの元素記号を答えよ。</a:t>
            </a:r>
            <a:endParaRPr lang="en-US" altLang="ja-JP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317642"/>
              </p:ext>
            </p:extLst>
          </p:nvPr>
        </p:nvGraphicFramePr>
        <p:xfrm>
          <a:off x="251520" y="3073700"/>
          <a:ext cx="8568952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2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2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2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(2)</a:t>
                      </a:r>
                    </a:p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(3)</a:t>
                      </a:r>
                    </a:p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(4)</a:t>
                      </a:r>
                    </a:p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(5)</a:t>
                      </a:r>
                    </a:p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(6)</a:t>
                      </a:r>
                    </a:p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(7)</a:t>
                      </a:r>
                    </a:p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(8)</a:t>
                      </a:r>
                    </a:p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39910"/>
              </p:ext>
            </p:extLst>
          </p:nvPr>
        </p:nvGraphicFramePr>
        <p:xfrm>
          <a:off x="268936" y="5434424"/>
          <a:ext cx="79208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ウラン⇒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ラジウム⇒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251520" y="4221088"/>
            <a:ext cx="5838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i="1" u="sng" dirty="0" smtClean="0"/>
              <a:t>※</a:t>
            </a:r>
            <a:r>
              <a:rPr kumimoji="1" lang="ja-JP" altLang="en-US" b="1" i="1" u="sng" dirty="0" smtClean="0"/>
              <a:t>放射線に関わる、科学者の名前と功績は覚えておこう！</a:t>
            </a:r>
            <a:endParaRPr kumimoji="1" lang="ja-JP" altLang="en-US" b="1" i="1" u="sng" dirty="0"/>
          </a:p>
        </p:txBody>
      </p:sp>
    </p:spTree>
    <p:extLst>
      <p:ext uri="{BB962C8B-B14F-4D97-AF65-F5344CB8AC3E}">
        <p14:creationId xmlns:p14="http://schemas.microsoft.com/office/powerpoint/2010/main" val="260887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コネクタ 36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321787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761947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51479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63688" y="51479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評価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-7083" y="116632"/>
            <a:ext cx="7919156" cy="759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　元素の周期表を見て、原子番号１番（Ｈ）～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３６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番（Ｃａ）の元素名を覚えよ。</a:t>
            </a:r>
            <a:endParaRPr kumimoji="1"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lang="en-US" altLang="ja-JP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授業の最後に小テストを行います！！</a:t>
            </a:r>
            <a:endParaRPr kumimoji="1" lang="ja-JP" altLang="en-US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4396" y="1172815"/>
            <a:ext cx="8871732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40000"/>
              </a:lnSpc>
            </a:pPr>
            <a:r>
              <a:rPr lang="ja-JP" altLang="en-US" sz="2800" dirty="0" smtClean="0"/>
              <a:t>水兵</a:t>
            </a:r>
            <a:r>
              <a:rPr lang="ja-JP" altLang="en-US" sz="2400" b="1" dirty="0" smtClean="0"/>
              <a:t>リーベ</a:t>
            </a:r>
            <a:r>
              <a:rPr lang="ja-JP" altLang="en-US" sz="2800" dirty="0" smtClean="0"/>
              <a:t>    僕 の 船   </a:t>
            </a:r>
            <a:r>
              <a:rPr lang="ja-JP" altLang="en-US" sz="2400" b="1" dirty="0" smtClean="0"/>
              <a:t>ななまがり</a:t>
            </a:r>
            <a:r>
              <a:rPr lang="ja-JP" altLang="en-US" sz="2800" dirty="0" smtClean="0"/>
              <a:t>　シップス　クラーク　閣下　</a:t>
            </a:r>
            <a:endParaRPr kumimoji="1" lang="ja-JP" altLang="en-US" sz="28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785448" y="142994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ふね</a:t>
            </a:r>
            <a:endParaRPr kumimoji="1" lang="ja-JP" altLang="en-US" sz="12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9144" y="1429944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すい　 へい</a:t>
            </a:r>
            <a:endParaRPr kumimoji="1" lang="ja-JP" altLang="en-US" sz="12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941447" y="1429944"/>
            <a:ext cx="429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ぼく</a:t>
            </a:r>
            <a:endParaRPr kumimoji="1" lang="ja-JP" altLang="en-US" sz="12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885982" y="1429783"/>
            <a:ext cx="718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かっ　か</a:t>
            </a:r>
            <a:endParaRPr kumimoji="1" lang="ja-JP" altLang="en-US" sz="12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913240" y="2020670"/>
            <a:ext cx="22338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Li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81466" y="2020670"/>
            <a:ext cx="21697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H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547174" y="2020670"/>
            <a:ext cx="224989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O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82974" y="2020670"/>
            <a:ext cx="332390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He</a:t>
            </a:r>
            <a:endParaRPr kumimoji="1" lang="ja-JP" altLang="en-US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201272" y="2020670"/>
            <a:ext cx="313154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Be</a:t>
            </a:r>
            <a:endParaRPr kumimoji="1" lang="ja-JP" altLang="en-US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633320" y="2020670"/>
            <a:ext cx="197737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934368" y="2020670"/>
            <a:ext cx="19613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222400" y="2020670"/>
            <a:ext cx="22178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/>
              <a:t>N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428501" y="2016353"/>
            <a:ext cx="25865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Al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857469" y="2016353"/>
            <a:ext cx="17850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F</a:t>
            </a:r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102976" y="2016353"/>
            <a:ext cx="337199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Ne</a:t>
            </a:r>
            <a:endParaRPr kumimoji="1"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560942" y="2016353"/>
            <a:ext cx="332390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Na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965226" y="2016353"/>
            <a:ext cx="378877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Mg</a:t>
            </a:r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8311990" y="2009615"/>
            <a:ext cx="306742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Ca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068949" y="2009615"/>
            <a:ext cx="23140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 smtClean="0"/>
              <a:t>Si</a:t>
            </a:r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501317" y="2009615"/>
            <a:ext cx="19132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P</a:t>
            </a:r>
            <a:endParaRPr kumimoji="1" lang="ja-JP" alt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973441" y="2009615"/>
            <a:ext cx="17850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S</a:t>
            </a:r>
            <a:endParaRPr kumimoji="1" lang="ja-JP" altLang="en-US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562329" y="2009615"/>
            <a:ext cx="24903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Cl</a:t>
            </a:r>
            <a:endParaRPr kumimoji="1" lang="ja-JP" altLang="en-US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7139869" y="2009615"/>
            <a:ext cx="28590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err="1" smtClean="0"/>
              <a:t>Ar</a:t>
            </a:r>
            <a:endParaRPr kumimoji="1" lang="ja-JP" altLang="en-US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7895087" y="2009615"/>
            <a:ext cx="192929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K</a:t>
            </a:r>
            <a:endParaRPr kumimoji="1" lang="ja-JP" altLang="en-US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940630" y="2275746"/>
            <a:ext cx="40238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ケイ素</a:t>
            </a:r>
            <a:r>
              <a:rPr lang="ja-JP" altLang="en-US" sz="800" dirty="0"/>
              <a:t>　</a:t>
            </a:r>
            <a:r>
              <a:rPr lang="ja-JP" altLang="en-US" sz="800" dirty="0" smtClean="0"/>
              <a:t>　　</a:t>
            </a:r>
            <a:r>
              <a:rPr kumimoji="1" lang="ja-JP" altLang="en-US" sz="800" dirty="0" smtClean="0"/>
              <a:t>リン</a:t>
            </a:r>
            <a:r>
              <a:rPr kumimoji="1" lang="en-US" altLang="ja-JP" sz="800" dirty="0" smtClean="0"/>
              <a:t> </a:t>
            </a:r>
            <a:r>
              <a:rPr kumimoji="1" lang="ja-JP" altLang="en-US" sz="800" dirty="0" smtClean="0"/>
              <a:t>　　　　硫黄　　　　　　塩素</a:t>
            </a:r>
            <a:r>
              <a:rPr kumimoji="1" lang="en-US" altLang="ja-JP" sz="800" dirty="0" smtClean="0"/>
              <a:t> </a:t>
            </a:r>
            <a:r>
              <a:rPr kumimoji="1" lang="ja-JP" altLang="en-US" sz="800" dirty="0" smtClean="0"/>
              <a:t>　　　　アルゴン　　　　　カリウム　　カルシウム</a:t>
            </a:r>
            <a:endParaRPr kumimoji="1" lang="ja-JP" altLang="en-US" sz="8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9144" y="2277452"/>
            <a:ext cx="49039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水素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ヘリウム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リチウム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ベリリウム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ホウ素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炭素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窒素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酸素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フッ素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ネオン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ナトリウム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マグネシウム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アルミニウム</a:t>
            </a:r>
            <a:endParaRPr kumimoji="1" lang="ja-JP" altLang="en-US" sz="8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76440" y="1124744"/>
            <a:ext cx="885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u="sng" dirty="0"/>
              <a:t>□</a:t>
            </a:r>
            <a:r>
              <a:rPr kumimoji="1" lang="ja-JP" altLang="en-US" sz="1400" u="sng" dirty="0" smtClean="0"/>
              <a:t>覚え方</a:t>
            </a:r>
            <a:endParaRPr kumimoji="1" lang="ja-JP" altLang="en-US" sz="1400" u="sng" dirty="0"/>
          </a:p>
        </p:txBody>
      </p:sp>
      <p:cxnSp>
        <p:nvCxnSpPr>
          <p:cNvPr id="73" name="直線コネクタ 72"/>
          <p:cNvCxnSpPr/>
          <p:nvPr/>
        </p:nvCxnSpPr>
        <p:spPr>
          <a:xfrm>
            <a:off x="-36512" y="30976"/>
            <a:ext cx="9180000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0" y="2374546"/>
            <a:ext cx="9166657" cy="1126462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>
              <a:lnSpc>
                <a:spcPct val="240000"/>
              </a:lnSpc>
            </a:pPr>
            <a:r>
              <a:rPr lang="ja-JP" altLang="en-US" sz="2400" dirty="0" smtClean="0"/>
              <a:t>スコッチ</a:t>
            </a:r>
            <a:r>
              <a:rPr lang="ja-JP" altLang="en-US" sz="2800" dirty="0" smtClean="0"/>
              <a:t> 暴露 </a:t>
            </a:r>
            <a:r>
              <a:rPr lang="ja-JP" altLang="en-US" sz="2400" dirty="0" smtClean="0"/>
              <a:t>マン</a:t>
            </a:r>
            <a:r>
              <a:rPr lang="ja-JP" altLang="en-US" sz="2800" dirty="0" smtClean="0"/>
              <a:t> 鉄子 </a:t>
            </a:r>
            <a:r>
              <a:rPr lang="ja-JP" altLang="en-US" sz="2400" dirty="0" smtClean="0"/>
              <a:t>に</a:t>
            </a:r>
            <a:r>
              <a:rPr lang="ja-JP" altLang="en-US" sz="2800" dirty="0" smtClean="0"/>
              <a:t> </a:t>
            </a:r>
            <a:r>
              <a:rPr lang="ja-JP" altLang="en-US" sz="2400" dirty="0" smtClean="0"/>
              <a:t>どうせあえんが ゲルマン</a:t>
            </a:r>
            <a:r>
              <a:rPr lang="ja-JP" altLang="en-US" sz="2800" dirty="0" smtClean="0"/>
              <a:t> 斡旋 </a:t>
            </a:r>
            <a:r>
              <a:rPr lang="ja-JP" altLang="en-US" sz="2400" dirty="0" smtClean="0"/>
              <a:t>ブローカー</a:t>
            </a:r>
            <a:endParaRPr kumimoji="1" lang="ja-JP" altLang="en-US" sz="24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199499" y="3368025"/>
            <a:ext cx="204149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/>
              <a:t>V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79512" y="3368025"/>
            <a:ext cx="27628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err="1" smtClean="0"/>
              <a:t>Sc</a:t>
            </a:r>
            <a:endParaRPr kumimoji="1" lang="ja-JP" altLang="en-US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351335" y="3368025"/>
            <a:ext cx="27468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Ni</a:t>
            </a:r>
            <a:endParaRPr kumimoji="1" lang="ja-JP" altLang="en-US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17763" y="3368025"/>
            <a:ext cx="23781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err="1" smtClean="0"/>
              <a:t>Ti</a:t>
            </a:r>
            <a:endParaRPr kumimoji="1" lang="ja-JP" altLang="en-US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545763" y="3368025"/>
            <a:ext cx="27628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Cr</a:t>
            </a:r>
            <a:endParaRPr kumimoji="1" lang="ja-JP" altLang="en-US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979712" y="3368025"/>
            <a:ext cx="39170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 err="1" smtClean="0"/>
              <a:t>Mn</a:t>
            </a:r>
            <a:endParaRPr kumimoji="1" lang="ja-JP" altLang="en-US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555776" y="3368025"/>
            <a:ext cx="290520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Fe</a:t>
            </a:r>
            <a:endParaRPr kumimoji="1" lang="ja-JP" altLang="en-US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944245" y="3368025"/>
            <a:ext cx="31796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 smtClean="0"/>
              <a:t>Co</a:t>
            </a:r>
            <a:endParaRPr kumimoji="1" lang="ja-JP" altLang="en-US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6905637" y="3363708"/>
            <a:ext cx="29552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As</a:t>
            </a:r>
            <a:endParaRPr kumimoji="1" lang="ja-JP" altLang="en-US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790925" y="3356992"/>
            <a:ext cx="31796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 smtClean="0"/>
              <a:t>Cu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702115" y="3363708"/>
            <a:ext cx="30193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Zn</a:t>
            </a:r>
            <a:endParaRPr kumimoji="1" lang="ja-JP" altLang="en-US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5293368" y="3363708"/>
            <a:ext cx="329184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Ga</a:t>
            </a:r>
            <a:endParaRPr kumimoji="1" lang="ja-JP" altLang="en-US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794290" y="3363708"/>
            <a:ext cx="33399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Ge</a:t>
            </a:r>
            <a:endParaRPr kumimoji="1" lang="ja-JP" altLang="en-US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7347130" y="3356970"/>
            <a:ext cx="293918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 smtClean="0"/>
              <a:t>Se</a:t>
            </a:r>
            <a:endParaRPr kumimoji="1" lang="ja-JP" altLang="en-US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7822504" y="3356970"/>
            <a:ext cx="277888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Br</a:t>
            </a:r>
            <a:endParaRPr kumimoji="1" lang="ja-JP" altLang="en-US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8353939" y="3356970"/>
            <a:ext cx="269488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Kr</a:t>
            </a:r>
            <a:endParaRPr kumimoji="1" lang="ja-JP" altLang="en-US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6885061" y="2647945"/>
            <a:ext cx="856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あっ　せん</a:t>
            </a:r>
            <a:endParaRPr kumimoji="1" lang="ja-JP" altLang="en-US" sz="1200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132391" y="2647945"/>
            <a:ext cx="662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ばく　ろ</a:t>
            </a:r>
            <a:endParaRPr kumimoji="1" lang="ja-JP" altLang="en-US" sz="1200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2527839" y="2647945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てつ　こ</a:t>
            </a:r>
            <a:endParaRPr kumimoji="1" lang="ja-JP" altLang="en-US" sz="1200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-70420" y="3657724"/>
            <a:ext cx="89402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スカンジウム　　チタン　バナジウム　クロム　　マンガン　　　　鉄　　　コバルト　ニッケル　　銅　　　　　　　　　　　　亜鉛　　　　ガリウム　　ゲルマニウム　　　　　　　　　ヒ素　　　　セレン　　　臭素　　　クリプトン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26381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15037</TotalTime>
  <Words>405</Words>
  <Application>Microsoft Office PowerPoint</Application>
  <PresentationFormat>画面に合わせる (4:3)</PresentationFormat>
  <Paragraphs>125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AR Pゴシック体S</vt:lpstr>
      <vt:lpstr>HGPｺﾞｼｯｸE</vt:lpstr>
      <vt:lpstr>HGP創英角ｺﾞｼｯｸUB</vt:lpstr>
      <vt:lpstr>ＭＳ Ｐゴシック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古野正則</cp:lastModifiedBy>
  <cp:revision>828</cp:revision>
  <cp:lastPrinted>2016-09-12T02:38:09Z</cp:lastPrinted>
  <dcterms:created xsi:type="dcterms:W3CDTF">2013-07-17T08:32:15Z</dcterms:created>
  <dcterms:modified xsi:type="dcterms:W3CDTF">2018-03-14T01:24:52Z</dcterms:modified>
</cp:coreProperties>
</file>