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8" r:id="rId2"/>
    <p:sldId id="323" r:id="rId3"/>
    <p:sldId id="311" r:id="rId4"/>
    <p:sldId id="322" r:id="rId5"/>
  </p:sldIdLst>
  <p:sldSz cx="9144000" cy="6858000" type="screen4x3"/>
  <p:notesSz cx="5727700" cy="84280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FFF"/>
    <a:srgbClr val="E1FFFF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6" autoAdjust="0"/>
    <p:restoredTop sz="94694" autoAdjust="0"/>
  </p:normalViewPr>
  <p:slideViewPr>
    <p:cSldViewPr>
      <p:cViewPr varScale="1">
        <p:scale>
          <a:sx n="57" d="100"/>
          <a:sy n="57" d="100"/>
        </p:scale>
        <p:origin x="85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7"/>
            <a:ext cx="2482175" cy="420943"/>
          </a:xfrm>
          <a:prstGeom prst="rect">
            <a:avLst/>
          </a:prstGeom>
        </p:spPr>
        <p:txBody>
          <a:bodyPr vert="horz" lIns="72083" tIns="36040" rIns="72083" bIns="36040" rtlCol="0"/>
          <a:lstStyle>
            <a:lvl1pPr algn="l">
              <a:defRPr sz="9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244247" y="7"/>
            <a:ext cx="2482175" cy="420943"/>
          </a:xfrm>
          <a:prstGeom prst="rect">
            <a:avLst/>
          </a:prstGeom>
        </p:spPr>
        <p:txBody>
          <a:bodyPr vert="horz" lIns="72083" tIns="36040" rIns="72083" bIns="36040" rtlCol="0"/>
          <a:lstStyle>
            <a:lvl1pPr algn="r">
              <a:defRPr sz="900"/>
            </a:lvl1pPr>
          </a:lstStyle>
          <a:p>
            <a:fld id="{799C1CCE-4943-47EA-A67E-4CD72011E9C2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58825" y="633413"/>
            <a:ext cx="4210050" cy="3159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72083" tIns="36040" rIns="72083" bIns="3604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72519" y="4002894"/>
            <a:ext cx="4582672" cy="3792422"/>
          </a:xfrm>
          <a:prstGeom prst="rect">
            <a:avLst/>
          </a:prstGeom>
        </p:spPr>
        <p:txBody>
          <a:bodyPr vert="horz" lIns="72083" tIns="36040" rIns="72083" bIns="3604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8005790"/>
            <a:ext cx="2482175" cy="420943"/>
          </a:xfrm>
          <a:prstGeom prst="rect">
            <a:avLst/>
          </a:prstGeom>
        </p:spPr>
        <p:txBody>
          <a:bodyPr vert="horz" lIns="72083" tIns="36040" rIns="72083" bIns="36040" rtlCol="0" anchor="b"/>
          <a:lstStyle>
            <a:lvl1pPr algn="l">
              <a:defRPr sz="9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244247" y="8005790"/>
            <a:ext cx="2482175" cy="420943"/>
          </a:xfrm>
          <a:prstGeom prst="rect">
            <a:avLst/>
          </a:prstGeom>
        </p:spPr>
        <p:txBody>
          <a:bodyPr vert="horz" lIns="72083" tIns="36040" rIns="72083" bIns="36040" rtlCol="0" anchor="b"/>
          <a:lstStyle>
            <a:lvl1pPr algn="r">
              <a:defRPr sz="900"/>
            </a:lvl1pPr>
          </a:lstStyle>
          <a:p>
            <a:fld id="{4CB8D7CC-ABC0-48F2-A2A1-060EC994B0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083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8D7CC-ABC0-48F2-A2A1-060EC994B01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040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0131" y="69112"/>
            <a:ext cx="6139822" cy="369332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rtlCol="0">
            <a:spAutoFit/>
          </a:bodyPr>
          <a:lstStyle/>
          <a:p>
            <a:r>
              <a:rPr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２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学年 化学基礎 </a:t>
            </a:r>
            <a:r>
              <a:rPr kumimoji="1" lang="en-US" altLang="ja-JP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授業資料 </a:t>
            </a:r>
            <a:r>
              <a:rPr kumimoji="1" lang="en-US" altLang="ja-JP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No.23</a:t>
            </a:r>
            <a:r>
              <a:rPr kumimoji="1" lang="ja-JP" altLang="en-US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≪うがい薬で指紋を検出 ≫</a:t>
            </a:r>
            <a:endParaRPr kumimoji="1" lang="ja-JP" altLang="en-US" dirty="0">
              <a:effectLst/>
              <a:latin typeface="Times New Roman" pitchFamily="18" charset="0"/>
              <a:ea typeface="HGPｺﾞｼｯｸE" pitchFamily="50" charset="-128"/>
              <a:cs typeface="Times New Roman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504" y="412123"/>
            <a:ext cx="3571812" cy="348813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ja-JP" altLang="en-US" sz="1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教科書 </a:t>
            </a:r>
            <a:r>
              <a:rPr kumimoji="1" lang="en-US" altLang="ja-JP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P168 </a:t>
            </a:r>
            <a:r>
              <a:rPr lang="ja-JP" altLang="en-US" sz="1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（おうちラボ１　ヨウ素の昇華）</a:t>
            </a:r>
            <a:endParaRPr kumimoji="1" lang="ja-JP" altLang="en-US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411759" y="799579"/>
            <a:ext cx="4752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/>
              <a:t>２年（　）組（　　）席　名前（　　　　　　　　　　　　）</a:t>
            </a:r>
            <a:endParaRPr lang="ja-JP" altLang="en-US" u="sng" dirty="0"/>
          </a:p>
        </p:txBody>
      </p:sp>
      <p:sp>
        <p:nvSpPr>
          <p:cNvPr id="3" name="正方形/長方形 2"/>
          <p:cNvSpPr/>
          <p:nvPr/>
        </p:nvSpPr>
        <p:spPr>
          <a:xfrm>
            <a:off x="65941" y="40417"/>
            <a:ext cx="7078143" cy="1114773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23527" y="1657675"/>
            <a:ext cx="5112569" cy="923330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①</a:t>
            </a:r>
            <a:r>
              <a:rPr lang="ja-JP" altLang="en-US" dirty="0" smtClean="0"/>
              <a:t>：ヨウ素の性質について確認する。</a:t>
            </a:r>
            <a:endParaRPr lang="en-US" altLang="ja-JP" dirty="0" smtClean="0"/>
          </a:p>
          <a:p>
            <a:r>
              <a:rPr kumimoji="1" lang="ja-JP" altLang="en-US" dirty="0" smtClean="0"/>
              <a:t>②：</a:t>
            </a:r>
            <a:r>
              <a:rPr lang="ja-JP" altLang="en-US" dirty="0" smtClean="0"/>
              <a:t>実験の準備をする。</a:t>
            </a:r>
            <a:endParaRPr kumimoji="1" lang="en-US" altLang="ja-JP" dirty="0"/>
          </a:p>
          <a:p>
            <a:r>
              <a:rPr lang="ja-JP" altLang="en-US" dirty="0"/>
              <a:t>③</a:t>
            </a:r>
            <a:r>
              <a:rPr lang="ja-JP" altLang="en-US" dirty="0" smtClean="0"/>
              <a:t>：</a:t>
            </a:r>
            <a:r>
              <a:rPr lang="ja-JP" altLang="en-US" dirty="0"/>
              <a:t>自分</a:t>
            </a:r>
            <a:r>
              <a:rPr lang="ja-JP" altLang="en-US" dirty="0" smtClean="0"/>
              <a:t>の指紋を検出してみる。</a:t>
            </a:r>
            <a:endParaRPr lang="en-US" altLang="ja-JP" dirty="0"/>
          </a:p>
        </p:txBody>
      </p:sp>
      <p:sp>
        <p:nvSpPr>
          <p:cNvPr id="26" name="正方形/長方形 25"/>
          <p:cNvSpPr/>
          <p:nvPr/>
        </p:nvSpPr>
        <p:spPr>
          <a:xfrm>
            <a:off x="50012" y="1268760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dirty="0"/>
              <a:t>■今日の流れ</a:t>
            </a:r>
            <a:endParaRPr lang="en-US" altLang="ja-JP" i="1" dirty="0"/>
          </a:p>
        </p:txBody>
      </p:sp>
      <p:sp>
        <p:nvSpPr>
          <p:cNvPr id="38" name="正方形/長方形 37"/>
          <p:cNvSpPr/>
          <p:nvPr/>
        </p:nvSpPr>
        <p:spPr>
          <a:xfrm>
            <a:off x="35496" y="5851717"/>
            <a:ext cx="2417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 smtClean="0"/>
              <a:t>■指紋を検出する原理</a:t>
            </a:r>
            <a:endParaRPr lang="en-US" altLang="ja-JP" i="1" u="sng" dirty="0"/>
          </a:p>
        </p:txBody>
      </p:sp>
      <p:sp>
        <p:nvSpPr>
          <p:cNvPr id="40" name="正方形/長方形 39"/>
          <p:cNvSpPr/>
          <p:nvPr/>
        </p:nvSpPr>
        <p:spPr>
          <a:xfrm>
            <a:off x="187896" y="3140968"/>
            <a:ext cx="65149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うがい薬には、ヨウ素</a:t>
            </a:r>
            <a:r>
              <a:rPr lang="en-US" altLang="ja-JP" dirty="0" smtClean="0"/>
              <a:t>【</a:t>
            </a:r>
            <a:r>
              <a:rPr lang="ja-JP" altLang="en-US" sz="1400" dirty="0"/>
              <a:t>元素</a:t>
            </a:r>
            <a:r>
              <a:rPr lang="ja-JP" altLang="en-US" sz="1400" dirty="0" smtClean="0"/>
              <a:t>記号</a:t>
            </a:r>
            <a:r>
              <a:rPr lang="ja-JP" altLang="en-US" dirty="0" smtClean="0"/>
              <a:t>：　　　</a:t>
            </a:r>
            <a:r>
              <a:rPr lang="en-US" altLang="ja-JP" dirty="0" smtClean="0"/>
              <a:t>】</a:t>
            </a:r>
            <a:r>
              <a:rPr lang="ja-JP" altLang="en-US" dirty="0" smtClean="0"/>
              <a:t>が含まれているものがある。</a:t>
            </a:r>
            <a:endParaRPr lang="en-US" altLang="ja-JP" dirty="0"/>
          </a:p>
        </p:txBody>
      </p:sp>
      <p:sp>
        <p:nvSpPr>
          <p:cNvPr id="41" name="正方形/長方形 40"/>
          <p:cNvSpPr/>
          <p:nvPr/>
        </p:nvSpPr>
        <p:spPr>
          <a:xfrm>
            <a:off x="360180" y="5203645"/>
            <a:ext cx="1417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②ヨウ素は、</a:t>
            </a:r>
            <a:endParaRPr lang="en-US" altLang="ja-JP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1692400" y="4465561"/>
            <a:ext cx="7200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2024418" y="4465561"/>
            <a:ext cx="0" cy="34639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 rot="16200000">
            <a:off x="2204114" y="4631609"/>
            <a:ext cx="0" cy="34639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2412400" y="4996913"/>
            <a:ext cx="6731600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179512" y="3619469"/>
            <a:ext cx="1955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＜ヨウ素の性質＞</a:t>
            </a:r>
            <a:endParaRPr kumimoji="1" lang="ja-JP" altLang="en-US" dirty="0"/>
          </a:p>
        </p:txBody>
      </p:sp>
      <p:sp>
        <p:nvSpPr>
          <p:cNvPr id="63" name="正方形/長方形 62"/>
          <p:cNvSpPr/>
          <p:nvPr/>
        </p:nvSpPr>
        <p:spPr>
          <a:xfrm>
            <a:off x="360180" y="4154589"/>
            <a:ext cx="61430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①</a:t>
            </a:r>
            <a:r>
              <a:rPr lang="ja-JP" altLang="en-US" dirty="0" smtClean="0"/>
              <a:t>ヨウ素は、昇華性の物質で、加熱すると簡単に気体になる。</a:t>
            </a:r>
            <a:endParaRPr lang="en-US" altLang="ja-JP" dirty="0"/>
          </a:p>
        </p:txBody>
      </p:sp>
      <p:cxnSp>
        <p:nvCxnSpPr>
          <p:cNvPr id="64" name="直線コネクタ 63"/>
          <p:cNvCxnSpPr/>
          <p:nvPr/>
        </p:nvCxnSpPr>
        <p:spPr>
          <a:xfrm>
            <a:off x="1691680" y="5572977"/>
            <a:ext cx="5760000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正方形/長方形 64"/>
          <p:cNvSpPr/>
          <p:nvPr/>
        </p:nvSpPr>
        <p:spPr>
          <a:xfrm>
            <a:off x="35496" y="2771636"/>
            <a:ext cx="1896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 smtClean="0"/>
              <a:t>■ヨウ素について</a:t>
            </a:r>
            <a:endParaRPr lang="en-US" altLang="ja-JP" i="1" u="sng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79512" y="6270117"/>
            <a:ext cx="9150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Ａ．インクジェットプリンター用紙に、指を３０秒以上押し付けると、用紙に（　　　　　　　　　　　　）</a:t>
            </a:r>
            <a:endParaRPr kumimoji="1" lang="en-US" altLang="ja-JP" dirty="0" smtClean="0"/>
          </a:p>
          <a:p>
            <a:r>
              <a:rPr lang="ja-JP" altLang="en-US" dirty="0" smtClean="0"/>
              <a:t>が付着する。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438672" y="44624"/>
            <a:ext cx="16850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u="sng" dirty="0" smtClean="0"/>
              <a:t> 　月　　日（　　）</a:t>
            </a:r>
            <a:endParaRPr kumimoji="1" lang="en-US" altLang="ja-JP" u="sng" dirty="0" smtClean="0"/>
          </a:p>
          <a:p>
            <a:r>
              <a:rPr kumimoji="1" lang="ja-JP" altLang="en-US" u="sng" dirty="0" smtClean="0"/>
              <a:t>天気：</a:t>
            </a:r>
            <a:r>
              <a:rPr lang="ja-JP" altLang="en-US" u="sng" dirty="0" smtClean="0"/>
              <a:t>　　　　　　</a:t>
            </a:r>
            <a:endParaRPr kumimoji="1" lang="en-US" altLang="ja-JP" u="sng" dirty="0" smtClean="0"/>
          </a:p>
          <a:p>
            <a:r>
              <a:rPr lang="ja-JP" altLang="en-US" u="sng" dirty="0" smtClean="0"/>
              <a:t>気温：　　　　　　</a:t>
            </a:r>
            <a:endParaRPr lang="en-US" altLang="ja-JP" u="sng" dirty="0" smtClean="0"/>
          </a:p>
          <a:p>
            <a:r>
              <a:rPr kumimoji="1" lang="ja-JP" altLang="en-US" u="sng" dirty="0" smtClean="0"/>
              <a:t>湿度：　　　　　　</a:t>
            </a:r>
            <a:endParaRPr kumimoji="1" lang="ja-JP" altLang="en-US" u="sng" dirty="0"/>
          </a:p>
        </p:txBody>
      </p:sp>
    </p:spTree>
    <p:extLst>
      <p:ext uri="{BB962C8B-B14F-4D97-AF65-F5344CB8AC3E}">
        <p14:creationId xmlns:p14="http://schemas.microsoft.com/office/powerpoint/2010/main" val="60774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直線コネクタ 25"/>
          <p:cNvCxnSpPr/>
          <p:nvPr/>
        </p:nvCxnSpPr>
        <p:spPr>
          <a:xfrm>
            <a:off x="-13343" y="684108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179512" y="-27384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Ｂ．</a:t>
            </a:r>
            <a:endParaRPr kumimoji="1" lang="ja-JP" altLang="en-US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675161" y="836712"/>
            <a:ext cx="7569247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正方形/長方形 23"/>
          <p:cNvSpPr/>
          <p:nvPr/>
        </p:nvSpPr>
        <p:spPr>
          <a:xfrm>
            <a:off x="35496" y="1419741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 smtClean="0"/>
              <a:t>■実験手順</a:t>
            </a:r>
            <a:endParaRPr lang="en-US" altLang="ja-JP" i="1" u="sng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79512" y="1779781"/>
            <a:ext cx="793518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 smtClean="0"/>
              <a:t>１</a:t>
            </a:r>
            <a:r>
              <a:rPr lang="ja-JP" altLang="en-US" dirty="0"/>
              <a:t>．空き缶を砂浴（サンドバス）の上に置き、ガスバーナー</a:t>
            </a:r>
            <a:r>
              <a:rPr lang="ja-JP" altLang="en-US" dirty="0" smtClean="0"/>
              <a:t>で３分以上加熱</a:t>
            </a:r>
            <a:r>
              <a:rPr lang="ja-JP" altLang="en-US" dirty="0"/>
              <a:t>する。</a:t>
            </a:r>
            <a:endParaRPr lang="en-US" altLang="ja-JP" dirty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２．加熱中にインクジェットプリンター</a:t>
            </a:r>
            <a:r>
              <a:rPr lang="ja-JP" altLang="en-US" dirty="0"/>
              <a:t>用紙に親指を強く３０秒以上</a:t>
            </a:r>
            <a:r>
              <a:rPr lang="ja-JP" altLang="en-US" dirty="0" smtClean="0"/>
              <a:t>押し付けておく。</a:t>
            </a:r>
            <a:endParaRPr lang="en-US" altLang="ja-JP" dirty="0"/>
          </a:p>
          <a:p>
            <a:pPr>
              <a:lnSpc>
                <a:spcPct val="150000"/>
              </a:lnSpc>
            </a:pPr>
            <a:r>
              <a:rPr kumimoji="1" lang="ja-JP" altLang="en-US" dirty="0" smtClean="0"/>
              <a:t>３．缶が熱せられたたら、うがい薬を２ｍＬ入れる。</a:t>
            </a:r>
            <a:endParaRPr kumimoji="1"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４．液体が沸騰し始め、空き缶から蒸気が出てきたら、用紙をペンチではさみ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うがい薬の蒸気に１分程度さらす。</a:t>
            </a:r>
            <a:endParaRPr kumimoji="1" lang="en-US" altLang="ja-JP" dirty="0" smtClean="0"/>
          </a:p>
          <a:p>
            <a:pPr>
              <a:lnSpc>
                <a:spcPct val="150000"/>
              </a:lnSpc>
            </a:pPr>
            <a:r>
              <a:rPr kumimoji="1" lang="ja-JP" altLang="en-US" dirty="0" smtClean="0"/>
              <a:t>５．指紋が検出された用紙はプリントに貼り付ける。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54643" y="5119307"/>
            <a:ext cx="7382149" cy="147732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000" dirty="0" smtClean="0"/>
              <a:t>①空き缶やステンレス皿は熱くなっているので、やけどに注意する。</a:t>
            </a:r>
            <a:endParaRPr kumimoji="1" lang="en-US" altLang="ja-JP" sz="2000" dirty="0" smtClean="0"/>
          </a:p>
          <a:p>
            <a:pPr>
              <a:lnSpc>
                <a:spcPct val="150000"/>
              </a:lnSpc>
            </a:pPr>
            <a:r>
              <a:rPr kumimoji="1" lang="ja-JP" altLang="en-US" sz="2000" dirty="0" smtClean="0"/>
              <a:t>②ヨウ素の気体を直接吸い込まないようにする。</a:t>
            </a:r>
            <a:endParaRPr kumimoji="1" lang="en-US" altLang="ja-JP" sz="2000" dirty="0" smtClean="0"/>
          </a:p>
          <a:p>
            <a:pPr>
              <a:lnSpc>
                <a:spcPct val="150000"/>
              </a:lnSpc>
            </a:pPr>
            <a:r>
              <a:rPr lang="ja-JP" altLang="en-US" sz="2000" dirty="0" smtClean="0"/>
              <a:t>③加熱しすぎると、うがい薬が飛び散るので注意する。</a:t>
            </a:r>
            <a:endParaRPr kumimoji="1" lang="ja-JP" altLang="en-US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5536" y="4941168"/>
            <a:ext cx="923330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ja-JP" altLang="en-US" dirty="0" smtClean="0"/>
              <a:t>≪注意≫</a:t>
            </a:r>
            <a:endParaRPr kumimoji="1" lang="ja-JP" altLang="en-US" dirty="0"/>
          </a:p>
        </p:txBody>
      </p:sp>
      <p:cxnSp>
        <p:nvCxnSpPr>
          <p:cNvPr id="10" name="直線コネクタ 9"/>
          <p:cNvCxnSpPr/>
          <p:nvPr/>
        </p:nvCxnSpPr>
        <p:spPr>
          <a:xfrm>
            <a:off x="675161" y="341948"/>
            <a:ext cx="7569247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628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線コネクタ 13"/>
          <p:cNvCxnSpPr/>
          <p:nvPr/>
        </p:nvCxnSpPr>
        <p:spPr>
          <a:xfrm>
            <a:off x="-13343" y="7389440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-13343" y="22143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68465" y="44624"/>
            <a:ext cx="6871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【NOTE】</a:t>
            </a:r>
            <a:endParaRPr kumimoji="1" lang="ja-JP" altLang="en-US" sz="1200" dirty="0"/>
          </a:p>
        </p:txBody>
      </p:sp>
      <p:sp>
        <p:nvSpPr>
          <p:cNvPr id="21" name="正方形/長方形 20"/>
          <p:cNvSpPr/>
          <p:nvPr/>
        </p:nvSpPr>
        <p:spPr>
          <a:xfrm>
            <a:off x="35496" y="332656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 smtClean="0"/>
              <a:t>■観察</a:t>
            </a:r>
            <a:endParaRPr lang="en-US" altLang="ja-JP" i="1" u="sng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51520" y="764704"/>
            <a:ext cx="799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ヨウ素が指紋のついた用紙に付着した時、どのような変化が生じたか記録しよう。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51520" y="1134036"/>
            <a:ext cx="7994496" cy="150287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35496" y="3131676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 smtClean="0"/>
              <a:t>■記録</a:t>
            </a:r>
            <a:endParaRPr lang="en-US" altLang="ja-JP" i="1" u="sng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51520" y="3501008"/>
            <a:ext cx="5341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検出された指紋つきの用紙をプリントに貼り付けよう。</a:t>
            </a:r>
            <a:endParaRPr kumimoji="1" lang="ja-JP" altLang="en-US" dirty="0"/>
          </a:p>
        </p:txBody>
      </p:sp>
      <p:sp>
        <p:nvSpPr>
          <p:cNvPr id="33" name="正方形/長方形 32"/>
          <p:cNvSpPr/>
          <p:nvPr/>
        </p:nvSpPr>
        <p:spPr>
          <a:xfrm>
            <a:off x="265168" y="4014356"/>
            <a:ext cx="6395064" cy="150287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ここに貼り付け</a:t>
            </a:r>
            <a:endParaRPr kumimoji="1" lang="ja-JP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87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直線コネクタ 36"/>
          <p:cNvCxnSpPr/>
          <p:nvPr/>
        </p:nvCxnSpPr>
        <p:spPr>
          <a:xfrm>
            <a:off x="-13343" y="684108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/>
          <p:cNvSpPr/>
          <p:nvPr/>
        </p:nvSpPr>
        <p:spPr>
          <a:xfrm>
            <a:off x="323528" y="5517232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763688" y="5517232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3261" y="51479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印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65429" y="51479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評価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-7083" y="116632"/>
            <a:ext cx="7919156" cy="7591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課題　元素の周期表を見て、原子番号１番（Ｈ）～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３６</a:t>
            </a: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番（Ｃａ）の元素名を覚えよ。</a:t>
            </a:r>
            <a:endParaRPr kumimoji="1"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2600"/>
              </a:lnSpc>
            </a:pP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</a:t>
            </a:r>
            <a:r>
              <a:rPr lang="en-US" altLang="ja-JP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授業の最後に小テストを行います！！</a:t>
            </a:r>
            <a:endParaRPr kumimoji="1" lang="ja-JP" altLang="en-US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4396" y="1172815"/>
            <a:ext cx="8871732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40000"/>
              </a:lnSpc>
            </a:pPr>
            <a:r>
              <a:rPr lang="ja-JP" altLang="en-US" sz="2800" dirty="0" smtClean="0"/>
              <a:t>水兵</a:t>
            </a:r>
            <a:r>
              <a:rPr lang="ja-JP" altLang="en-US" sz="2400" b="1" dirty="0" smtClean="0"/>
              <a:t>リーベ</a:t>
            </a:r>
            <a:r>
              <a:rPr lang="ja-JP" altLang="en-US" sz="2800" dirty="0" smtClean="0"/>
              <a:t>    僕 の 船   </a:t>
            </a:r>
            <a:r>
              <a:rPr lang="ja-JP" altLang="en-US" sz="2400" b="1" dirty="0" smtClean="0"/>
              <a:t>ななまがり</a:t>
            </a:r>
            <a:r>
              <a:rPr lang="ja-JP" altLang="en-US" sz="2800" dirty="0" smtClean="0"/>
              <a:t>　シップス　クラーク　閣下　</a:t>
            </a:r>
            <a:endParaRPr kumimoji="1" lang="ja-JP" altLang="en-US" sz="28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785448" y="1429944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ふね</a:t>
            </a:r>
            <a:endParaRPr kumimoji="1" lang="ja-JP" altLang="en-US" sz="12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9144" y="1429944"/>
            <a:ext cx="915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すい　 へい</a:t>
            </a:r>
            <a:endParaRPr kumimoji="1" lang="ja-JP" altLang="en-US" sz="12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941447" y="1429944"/>
            <a:ext cx="429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ぼく</a:t>
            </a:r>
            <a:endParaRPr kumimoji="1" lang="ja-JP" altLang="en-US" sz="12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7885982" y="1429783"/>
            <a:ext cx="7184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かっ　か</a:t>
            </a:r>
            <a:endParaRPr kumimoji="1" lang="ja-JP" altLang="en-US" sz="12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913240" y="2020670"/>
            <a:ext cx="223385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Li</a:t>
            </a:r>
            <a:endParaRPr kumimoji="1" lang="ja-JP" altLang="en-US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81466" y="2020670"/>
            <a:ext cx="216973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H</a:t>
            </a:r>
            <a:endParaRPr kumimoji="1" lang="ja-JP" altLang="en-US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547174" y="2020670"/>
            <a:ext cx="224989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O</a:t>
            </a:r>
            <a:endParaRPr kumimoji="1" lang="ja-JP" altLang="en-US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82974" y="2020670"/>
            <a:ext cx="332390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He</a:t>
            </a:r>
            <a:endParaRPr kumimoji="1" lang="ja-JP" altLang="en-US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201272" y="2020670"/>
            <a:ext cx="313154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Be</a:t>
            </a:r>
            <a:endParaRPr kumimoji="1" lang="ja-JP" altLang="en-US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633320" y="2020670"/>
            <a:ext cx="197737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B</a:t>
            </a:r>
            <a:endParaRPr kumimoji="1" lang="ja-JP" altLang="en-US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934368" y="2020670"/>
            <a:ext cx="196135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222400" y="2020670"/>
            <a:ext cx="221783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lang="en-US" altLang="ja-JP" dirty="0"/>
              <a:t>N</a:t>
            </a:r>
            <a:endParaRPr kumimoji="1" lang="ja-JP" altLang="en-US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428501" y="2016353"/>
            <a:ext cx="258651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Al</a:t>
            </a:r>
            <a:endParaRPr kumimoji="1" lang="ja-JP" altLang="en-US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857469" y="2016353"/>
            <a:ext cx="178501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F</a:t>
            </a:r>
            <a:endParaRPr kumimoji="1" lang="ja-JP" altLang="en-US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102976" y="2016353"/>
            <a:ext cx="337199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Ne</a:t>
            </a:r>
            <a:endParaRPr kumimoji="1" lang="ja-JP" altLang="en-US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560942" y="2016353"/>
            <a:ext cx="332390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Na</a:t>
            </a:r>
            <a:endParaRPr kumimoji="1" lang="ja-JP" altLang="en-US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965226" y="2016353"/>
            <a:ext cx="378877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Mg</a:t>
            </a:r>
            <a:endParaRPr kumimoji="1" lang="ja-JP" altLang="en-US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8311990" y="2009615"/>
            <a:ext cx="306742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Ca</a:t>
            </a:r>
            <a:endParaRPr kumimoji="1" lang="ja-JP" altLang="en-US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068949" y="2009615"/>
            <a:ext cx="231401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lang="en-US" altLang="ja-JP" dirty="0" smtClean="0"/>
              <a:t>Si</a:t>
            </a:r>
            <a:endParaRPr kumimoji="1" lang="ja-JP" altLang="en-US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501317" y="2009615"/>
            <a:ext cx="191325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P</a:t>
            </a:r>
            <a:endParaRPr kumimoji="1" lang="ja-JP" altLang="en-US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5973441" y="2009615"/>
            <a:ext cx="178501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S</a:t>
            </a:r>
            <a:endParaRPr kumimoji="1" lang="ja-JP" altLang="en-US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6562329" y="2009615"/>
            <a:ext cx="249033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Cl</a:t>
            </a:r>
            <a:endParaRPr kumimoji="1" lang="ja-JP" altLang="en-US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7139869" y="2009615"/>
            <a:ext cx="285903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err="1" smtClean="0"/>
              <a:t>Ar</a:t>
            </a:r>
            <a:endParaRPr kumimoji="1" lang="ja-JP" altLang="en-US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7895087" y="2009615"/>
            <a:ext cx="192929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K</a:t>
            </a:r>
            <a:endParaRPr kumimoji="1" lang="ja-JP" altLang="en-US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940630" y="2275746"/>
            <a:ext cx="40238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/>
              <a:t>ケイ素</a:t>
            </a:r>
            <a:r>
              <a:rPr lang="ja-JP" altLang="en-US" sz="800" dirty="0"/>
              <a:t>　</a:t>
            </a:r>
            <a:r>
              <a:rPr lang="ja-JP" altLang="en-US" sz="800" dirty="0" smtClean="0"/>
              <a:t>　　</a:t>
            </a:r>
            <a:r>
              <a:rPr kumimoji="1" lang="ja-JP" altLang="en-US" sz="800" dirty="0" smtClean="0"/>
              <a:t>リン</a:t>
            </a:r>
            <a:r>
              <a:rPr kumimoji="1" lang="en-US" altLang="ja-JP" sz="800" dirty="0" smtClean="0"/>
              <a:t> </a:t>
            </a:r>
            <a:r>
              <a:rPr kumimoji="1" lang="ja-JP" altLang="en-US" sz="800" dirty="0" smtClean="0"/>
              <a:t>　　　　硫黄　　　　　　塩素</a:t>
            </a:r>
            <a:r>
              <a:rPr kumimoji="1" lang="en-US" altLang="ja-JP" sz="800" dirty="0" smtClean="0"/>
              <a:t> </a:t>
            </a:r>
            <a:r>
              <a:rPr kumimoji="1" lang="ja-JP" altLang="en-US" sz="800" dirty="0" smtClean="0"/>
              <a:t>　　　　アルゴン　　　　　カリウム　　カルシウム</a:t>
            </a:r>
            <a:endParaRPr kumimoji="1" lang="ja-JP" altLang="en-US" sz="800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49144" y="2277452"/>
            <a:ext cx="49039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/>
              <a:t>水素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ヘリウム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リチウム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ベリリウム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ホウ素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炭素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窒素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酸素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フッ素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ネオン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ナトリウム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マグネシウム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アルミニウム</a:t>
            </a:r>
            <a:endParaRPr kumimoji="1" lang="ja-JP" altLang="en-US" sz="8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76440" y="1124744"/>
            <a:ext cx="885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u="sng" dirty="0"/>
              <a:t>□</a:t>
            </a:r>
            <a:r>
              <a:rPr kumimoji="1" lang="ja-JP" altLang="en-US" sz="1400" u="sng" dirty="0" smtClean="0"/>
              <a:t>覚え方</a:t>
            </a:r>
            <a:endParaRPr kumimoji="1" lang="ja-JP" altLang="en-US" sz="1400" u="sng" dirty="0"/>
          </a:p>
        </p:txBody>
      </p:sp>
      <p:cxnSp>
        <p:nvCxnSpPr>
          <p:cNvPr id="73" name="直線コネクタ 72"/>
          <p:cNvCxnSpPr/>
          <p:nvPr/>
        </p:nvCxnSpPr>
        <p:spPr>
          <a:xfrm>
            <a:off x="-36512" y="30976"/>
            <a:ext cx="9180000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0" y="2374546"/>
            <a:ext cx="9166657" cy="1126462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>
              <a:lnSpc>
                <a:spcPct val="240000"/>
              </a:lnSpc>
            </a:pPr>
            <a:r>
              <a:rPr lang="ja-JP" altLang="en-US" sz="2400" dirty="0" smtClean="0"/>
              <a:t>スコッチ</a:t>
            </a:r>
            <a:r>
              <a:rPr lang="ja-JP" altLang="en-US" sz="2800" dirty="0" smtClean="0"/>
              <a:t> 暴露 </a:t>
            </a:r>
            <a:r>
              <a:rPr lang="ja-JP" altLang="en-US" sz="2400" dirty="0" smtClean="0"/>
              <a:t>マン</a:t>
            </a:r>
            <a:r>
              <a:rPr lang="ja-JP" altLang="en-US" sz="2800" dirty="0" smtClean="0"/>
              <a:t> 鉄子 </a:t>
            </a:r>
            <a:r>
              <a:rPr lang="ja-JP" altLang="en-US" sz="2400" dirty="0" smtClean="0"/>
              <a:t>に</a:t>
            </a:r>
            <a:r>
              <a:rPr lang="ja-JP" altLang="en-US" sz="2800" dirty="0" smtClean="0"/>
              <a:t> </a:t>
            </a:r>
            <a:r>
              <a:rPr lang="ja-JP" altLang="en-US" sz="2400" dirty="0" smtClean="0"/>
              <a:t>どうせあえんが ゲルマン</a:t>
            </a:r>
            <a:r>
              <a:rPr lang="ja-JP" altLang="en-US" sz="2800" dirty="0" smtClean="0"/>
              <a:t> 斡旋 </a:t>
            </a:r>
            <a:r>
              <a:rPr lang="ja-JP" altLang="en-US" sz="2400" dirty="0" smtClean="0"/>
              <a:t>ブローカー</a:t>
            </a:r>
            <a:endParaRPr kumimoji="1" lang="ja-JP" altLang="en-US" sz="24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199499" y="3368025"/>
            <a:ext cx="204149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lang="en-US" altLang="ja-JP" dirty="0"/>
              <a:t>V</a:t>
            </a:r>
            <a:endParaRPr kumimoji="1" lang="ja-JP" altLang="en-US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79512" y="3368025"/>
            <a:ext cx="276285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err="1" smtClean="0"/>
              <a:t>Sc</a:t>
            </a:r>
            <a:endParaRPr kumimoji="1" lang="ja-JP" altLang="en-US" dirty="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3351335" y="3368025"/>
            <a:ext cx="274681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Ni</a:t>
            </a:r>
            <a:endParaRPr kumimoji="1" lang="ja-JP" altLang="en-US" dirty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755576" y="3368025"/>
            <a:ext cx="237813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err="1" smtClean="0"/>
              <a:t>Ti</a:t>
            </a:r>
            <a:endParaRPr kumimoji="1" lang="ja-JP" altLang="en-US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1545763" y="3368025"/>
            <a:ext cx="276285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Cr</a:t>
            </a:r>
            <a:endParaRPr kumimoji="1" lang="ja-JP" altLang="en-US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1979712" y="3368025"/>
            <a:ext cx="391701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lang="en-US" altLang="ja-JP" dirty="0" err="1" smtClean="0"/>
              <a:t>Mn</a:t>
            </a:r>
            <a:endParaRPr kumimoji="1" lang="ja-JP" altLang="en-US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2555776" y="3368025"/>
            <a:ext cx="290520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Fe</a:t>
            </a:r>
            <a:endParaRPr kumimoji="1" lang="ja-JP" altLang="en-US" dirty="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2944245" y="3368025"/>
            <a:ext cx="317963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lang="en-US" altLang="ja-JP" dirty="0" smtClean="0"/>
              <a:t>Co</a:t>
            </a:r>
            <a:endParaRPr kumimoji="1" lang="ja-JP" altLang="en-US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6905637" y="3363708"/>
            <a:ext cx="295521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As</a:t>
            </a:r>
            <a:endParaRPr kumimoji="1" lang="ja-JP" altLang="en-US" dirty="0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3790925" y="3356992"/>
            <a:ext cx="317963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lang="en-US" altLang="ja-JP" dirty="0" smtClean="0"/>
              <a:t>Cu</a:t>
            </a:r>
            <a:endParaRPr kumimoji="1" lang="ja-JP" altLang="en-US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4702115" y="3363708"/>
            <a:ext cx="301933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Zn</a:t>
            </a:r>
            <a:endParaRPr kumimoji="1" lang="ja-JP" altLang="en-US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5293368" y="3363708"/>
            <a:ext cx="329184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Ga</a:t>
            </a:r>
            <a:endParaRPr kumimoji="1" lang="ja-JP" altLang="en-US" dirty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5794290" y="3363708"/>
            <a:ext cx="333993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Ge</a:t>
            </a:r>
            <a:endParaRPr kumimoji="1" lang="ja-JP" altLang="en-US" dirty="0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7347130" y="3356970"/>
            <a:ext cx="293918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lang="en-US" altLang="ja-JP" dirty="0" smtClean="0"/>
              <a:t>Se</a:t>
            </a:r>
            <a:endParaRPr kumimoji="1" lang="ja-JP" altLang="en-US" dirty="0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7822504" y="3356970"/>
            <a:ext cx="277888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Br</a:t>
            </a:r>
            <a:endParaRPr kumimoji="1" lang="ja-JP" altLang="en-US" dirty="0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8353939" y="3356970"/>
            <a:ext cx="269488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Kr</a:t>
            </a:r>
            <a:endParaRPr kumimoji="1" lang="ja-JP" altLang="en-US" dirty="0"/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6885061" y="2647945"/>
            <a:ext cx="856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あっ　せん</a:t>
            </a:r>
            <a:endParaRPr kumimoji="1" lang="ja-JP" altLang="en-US" sz="1200" dirty="0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1132391" y="2647945"/>
            <a:ext cx="6623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ばく　ろ</a:t>
            </a:r>
            <a:endParaRPr kumimoji="1" lang="ja-JP" altLang="en-US" sz="1200" dirty="0"/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2527839" y="2647945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てつ　こ</a:t>
            </a:r>
            <a:endParaRPr kumimoji="1" lang="ja-JP" altLang="en-US" sz="1200" dirty="0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-70420" y="3657724"/>
            <a:ext cx="894026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/>
              <a:t>スカンジウム　　チタン　バナジウム　クロム　　マンガン　　　　鉄　　　コバルト　ニッケル　　銅　　　　　　　　　　　　亜鉛　　　　ガリウム　　ゲルマニウム　　　　　　　　　ヒ素　　　　セレン　　　臭素　　　クリプトン</a:t>
            </a:r>
            <a:endParaRPr kumimoji="1" lang="ja-JP" altLang="en-US" sz="800" dirty="0"/>
          </a:p>
        </p:txBody>
      </p:sp>
    </p:spTree>
    <p:extLst>
      <p:ext uri="{BB962C8B-B14F-4D97-AF65-F5344CB8AC3E}">
        <p14:creationId xmlns:p14="http://schemas.microsoft.com/office/powerpoint/2010/main" val="263815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5715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270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14973</TotalTime>
  <Words>370</Words>
  <Application>Microsoft Office PowerPoint</Application>
  <PresentationFormat>画面に合わせる (4:3)</PresentationFormat>
  <Paragraphs>91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HGPｺﾞｼｯｸE</vt:lpstr>
      <vt:lpstr>HGP創英角ｺﾞｼｯｸUB</vt:lpstr>
      <vt:lpstr>ＭＳ Ｐゴシック</vt:lpstr>
      <vt:lpstr>Arial</vt:lpstr>
      <vt:lpstr>Calibri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m124371</dc:creator>
  <cp:lastModifiedBy>古野正則</cp:lastModifiedBy>
  <cp:revision>822</cp:revision>
  <cp:lastPrinted>2017-09-05T03:50:56Z</cp:lastPrinted>
  <dcterms:created xsi:type="dcterms:W3CDTF">2013-07-17T08:32:15Z</dcterms:created>
  <dcterms:modified xsi:type="dcterms:W3CDTF">2018-03-14T01:24:15Z</dcterms:modified>
</cp:coreProperties>
</file>