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8" r:id="rId2"/>
    <p:sldId id="323" r:id="rId3"/>
    <p:sldId id="311" r:id="rId4"/>
    <p:sldId id="322" r:id="rId5"/>
    <p:sldId id="324" r:id="rId6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FFF"/>
    <a:srgbClr val="E1FFFF"/>
    <a:srgbClr val="CC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94" autoAdjust="0"/>
  </p:normalViewPr>
  <p:slideViewPr>
    <p:cSldViewPr>
      <p:cViewPr varScale="1">
        <p:scale>
          <a:sx n="57" d="100"/>
          <a:sy n="57" d="100"/>
        </p:scale>
        <p:origin x="85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9"/>
            <a:ext cx="3076576" cy="511173"/>
          </a:xfrm>
          <a:prstGeom prst="rect">
            <a:avLst/>
          </a:prstGeom>
        </p:spPr>
        <p:txBody>
          <a:bodyPr vert="horz" lIns="88266" tIns="44131" rIns="88266" bIns="44131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141" y="9"/>
            <a:ext cx="3076576" cy="511173"/>
          </a:xfrm>
          <a:prstGeom prst="rect">
            <a:avLst/>
          </a:prstGeom>
        </p:spPr>
        <p:txBody>
          <a:bodyPr vert="horz" lIns="88266" tIns="44131" rIns="88266" bIns="44131" rtlCol="0"/>
          <a:lstStyle>
            <a:lvl1pPr algn="r">
              <a:defRPr sz="1100"/>
            </a:lvl1pPr>
          </a:lstStyle>
          <a:p>
            <a:fld id="{799C1CCE-4943-47EA-A67E-4CD72011E9C2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9938"/>
            <a:ext cx="511492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66" tIns="44131" rIns="88266" bIns="4413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619" y="4860926"/>
            <a:ext cx="5680075" cy="4605339"/>
          </a:xfrm>
          <a:prstGeom prst="rect">
            <a:avLst/>
          </a:prstGeom>
        </p:spPr>
        <p:txBody>
          <a:bodyPr vert="horz" lIns="88266" tIns="44131" rIns="88266" bIns="4413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721856"/>
            <a:ext cx="3076576" cy="511173"/>
          </a:xfrm>
          <a:prstGeom prst="rect">
            <a:avLst/>
          </a:prstGeom>
        </p:spPr>
        <p:txBody>
          <a:bodyPr vert="horz" lIns="88266" tIns="44131" rIns="88266" bIns="44131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141" y="9721856"/>
            <a:ext cx="3076576" cy="511173"/>
          </a:xfrm>
          <a:prstGeom prst="rect">
            <a:avLst/>
          </a:prstGeom>
        </p:spPr>
        <p:txBody>
          <a:bodyPr vert="horz" lIns="88266" tIns="44131" rIns="88266" bIns="44131" rtlCol="0" anchor="b"/>
          <a:lstStyle>
            <a:lvl1pPr algn="r">
              <a:defRPr sz="1100"/>
            </a:lvl1pPr>
          </a:lstStyle>
          <a:p>
            <a:fld id="{4CB8D7CC-ABC0-48F2-A2A1-060EC994B0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083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8D7CC-ABC0-48F2-A2A1-060EC994B01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040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2018/3/14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0131" y="69112"/>
            <a:ext cx="5517857" cy="369332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rtlCol="0">
            <a:spAutoFit/>
          </a:bodyPr>
          <a:lstStyle/>
          <a:p>
            <a:r>
              <a:rPr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２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学年 化学基礎 </a:t>
            </a:r>
            <a:r>
              <a:rPr kumimoji="1" lang="en-US" altLang="ja-JP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</a:t>
            </a:r>
            <a:r>
              <a:rPr kumimoji="1" lang="ja-JP" altLang="en-US" dirty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授業資料 </a:t>
            </a:r>
            <a:r>
              <a:rPr kumimoji="1" lang="en-US" altLang="ja-JP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No.22</a:t>
            </a:r>
            <a:r>
              <a:rPr kumimoji="1" lang="ja-JP" altLang="en-US" dirty="0" smtClean="0">
                <a:effectLst/>
                <a:latin typeface="Times New Roman" pitchFamily="18" charset="0"/>
                <a:ea typeface="HGPｺﾞｼｯｸE" pitchFamily="50" charset="-128"/>
                <a:cs typeface="Times New Roman" pitchFamily="18" charset="0"/>
              </a:rPr>
              <a:t> ≪質量数について≫</a:t>
            </a:r>
            <a:endParaRPr kumimoji="1" lang="ja-JP" altLang="en-US" dirty="0">
              <a:effectLst/>
              <a:latin typeface="Times New Roman" pitchFamily="18" charset="0"/>
              <a:ea typeface="HGPｺﾞｼｯｸE" pitchFamily="50" charset="-128"/>
              <a:cs typeface="Times New Roman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504" y="412123"/>
            <a:ext cx="1960793" cy="348813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1"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教科書 </a:t>
            </a:r>
            <a:r>
              <a:rPr kumimoji="1" lang="en-US" altLang="ja-JP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P45 </a:t>
            </a:r>
            <a:r>
              <a:rPr lang="ja-JP" altLang="en-US" sz="1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（質量数）</a:t>
            </a:r>
            <a:endParaRPr kumimoji="1" lang="ja-JP" altLang="en-US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11759" y="799579"/>
            <a:ext cx="4752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/>
              <a:t>２年（　）組（　　）席　名前（　　　　　　　　　　　　）</a:t>
            </a:r>
            <a:endParaRPr lang="ja-JP" altLang="en-US" u="sng" dirty="0"/>
          </a:p>
        </p:txBody>
      </p:sp>
      <p:sp>
        <p:nvSpPr>
          <p:cNvPr id="3" name="正方形/長方形 2"/>
          <p:cNvSpPr/>
          <p:nvPr/>
        </p:nvSpPr>
        <p:spPr>
          <a:xfrm>
            <a:off x="65941" y="40417"/>
            <a:ext cx="7078143" cy="1114773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23527" y="1657675"/>
            <a:ext cx="5112569" cy="923330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/>
              <a:t>①</a:t>
            </a:r>
            <a:r>
              <a:rPr lang="ja-JP" altLang="en-US" dirty="0" smtClean="0"/>
              <a:t>：音楽を聴いて前回</a:t>
            </a:r>
            <a:r>
              <a:rPr lang="ja-JP" altLang="en-US" dirty="0" smtClean="0"/>
              <a:t>の授業を</a:t>
            </a:r>
            <a:r>
              <a:rPr lang="ja-JP" altLang="en-US" dirty="0" smtClean="0"/>
              <a:t>復習をしよう。</a:t>
            </a:r>
            <a:endParaRPr lang="en-US" altLang="ja-JP" dirty="0" smtClean="0"/>
          </a:p>
          <a:p>
            <a:r>
              <a:rPr kumimoji="1" lang="ja-JP" altLang="en-US" dirty="0" smtClean="0"/>
              <a:t>②：</a:t>
            </a:r>
            <a:r>
              <a:rPr lang="ja-JP" altLang="en-US" dirty="0" smtClean="0"/>
              <a:t>質量数について理解する</a:t>
            </a:r>
            <a:r>
              <a:rPr kumimoji="1" lang="ja-JP" altLang="en-US" dirty="0" smtClean="0"/>
              <a:t>。</a:t>
            </a:r>
            <a:endParaRPr kumimoji="1" lang="en-US" altLang="ja-JP" dirty="0"/>
          </a:p>
          <a:p>
            <a:r>
              <a:rPr lang="ja-JP" altLang="en-US" dirty="0"/>
              <a:t>③：元素記号と名称を２０個覚える</a:t>
            </a:r>
            <a:r>
              <a:rPr lang="ja-JP" altLang="en-US" dirty="0" smtClean="0"/>
              <a:t>。</a:t>
            </a:r>
            <a:endParaRPr lang="en-US" altLang="ja-JP" dirty="0"/>
          </a:p>
        </p:txBody>
      </p:sp>
      <p:sp>
        <p:nvSpPr>
          <p:cNvPr id="26" name="正方形/長方形 25"/>
          <p:cNvSpPr/>
          <p:nvPr/>
        </p:nvSpPr>
        <p:spPr>
          <a:xfrm>
            <a:off x="50012" y="1268760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dirty="0"/>
              <a:t>■今日の流れ</a:t>
            </a:r>
            <a:endParaRPr lang="en-US" altLang="ja-JP" i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7083" y="2636912"/>
            <a:ext cx="6269665" cy="42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　次の音楽を聴いて、□の枠内に当てはまる語句を答えよ。</a:t>
            </a:r>
            <a:endParaRPr kumimoji="1" lang="ja-JP" altLang="en-US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45317" y="2996952"/>
            <a:ext cx="3932487" cy="381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曲：アトミック恋心　ボーカル：初音　ミク</a:t>
            </a:r>
            <a:endParaRPr kumimoji="1" lang="ja-JP" altLang="en-US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98413" y="4509120"/>
            <a:ext cx="7704353" cy="759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アトミックに恋してる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わたし、不安定に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揺れている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記号化された心まで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解き明かしてよ</a:t>
            </a:r>
            <a:endParaRPr kumimoji="1"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600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アトミックな恋したら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最小単位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ラビリンス　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この恋の　始まりくらいはさ　覚えておいて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ね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02181" y="4104368"/>
            <a:ext cx="7451079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わたしとあなた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出会う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前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から感じたの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ディスティニー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手と手触れあえば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まるで分子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9512" y="3356992"/>
            <a:ext cx="7513595" cy="42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水素　Ｈ　ヘリウム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Ｈｅ 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炭素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 窒素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Ｎ 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酸素 Ｏ 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硫黄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Ｓ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塩素 Ｃｌ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アトミック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恋心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02181" y="3717032"/>
            <a:ext cx="7520007" cy="42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電子　陽子　中性子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３つ集まり始まり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ファンタジー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世界は単純な 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原子 で</a:t>
            </a:r>
            <a:r>
              <a: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できて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いる。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25709" y="5229200"/>
            <a:ext cx="6237605" cy="42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Ｎａ　ナトリウム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Ｍｇ　マグネシウム　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Ａｌ　アルミニウム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Ｃａ　カルシウム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98413" y="5890920"/>
            <a:ext cx="6513322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わたしとあなた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合わせたソレは何になる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教えて少しだけ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ふたりの化学式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12061" y="5558125"/>
            <a:ext cx="6670416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陽子　＆　中性子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合わせたソレは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原子核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世界は単純な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原子の気まぐれ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12061" y="6210016"/>
            <a:ext cx="6774611" cy="759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アトミックに恋してる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わたし、不安定に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揺れている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記号化された世界から　</a:t>
            </a:r>
            <a:endParaRPr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連れ出してよ　</a:t>
            </a:r>
            <a:r>
              <a:rPr lang="ja-JP" altLang="en-US" sz="1600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アトミックな恋したら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最大限にラブなのです！</a:t>
            </a:r>
          </a:p>
        </p:txBody>
      </p:sp>
      <p:cxnSp>
        <p:nvCxnSpPr>
          <p:cNvPr id="11" name="直線コネクタ 10"/>
          <p:cNvCxnSpPr/>
          <p:nvPr/>
        </p:nvCxnSpPr>
        <p:spPr>
          <a:xfrm>
            <a:off x="7870720" y="2475738"/>
            <a:ext cx="0" cy="438226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694043" y="3426385"/>
            <a:ext cx="33885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892493" y="3429000"/>
            <a:ext cx="39175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 smtClean="0"/>
              <a:t>５ 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301610" y="3429000"/>
            <a:ext cx="44465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 smtClean="0"/>
              <a:t> ２ 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076765" y="3429000"/>
            <a:ext cx="44465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 smtClean="0"/>
              <a:t> </a:t>
            </a:r>
            <a:r>
              <a:rPr lang="ja-JP" altLang="en-US" dirty="0"/>
              <a:t>３</a:t>
            </a:r>
            <a:r>
              <a:rPr lang="ja-JP" altLang="en-US" dirty="0" smtClean="0"/>
              <a:t> 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007188" y="3429000"/>
            <a:ext cx="39175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 smtClean="0"/>
              <a:t>４ 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868144" y="3813721"/>
            <a:ext cx="44465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 smtClean="0"/>
              <a:t> ９ 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391692" y="3813721"/>
            <a:ext cx="656248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 smtClean="0"/>
              <a:t>   ８   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78816" y="3813721"/>
            <a:ext cx="44465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 smtClean="0"/>
              <a:t> ６ </a:t>
            </a:r>
            <a:endParaRPr kumimoji="1" lang="ja-JP" altLang="en-US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54880" y="3813721"/>
            <a:ext cx="44465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 smtClean="0"/>
              <a:t> ７ </a:t>
            </a:r>
            <a:endParaRPr kumimoji="1"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251901" y="5312241"/>
            <a:ext cx="49594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kumimoji="1" lang="ja-JP" altLang="en-US" dirty="0" smtClean="0"/>
              <a:t>１２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19026" y="5314856"/>
            <a:ext cx="81334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 smtClean="0"/>
              <a:t>   １０   </a:t>
            </a:r>
            <a:endParaRPr kumimoji="1" lang="ja-JP" altLang="en-US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895438" y="5312241"/>
            <a:ext cx="49594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 smtClean="0"/>
              <a:t>１３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622365" y="5312241"/>
            <a:ext cx="49594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kumimoji="1" lang="ja-JP" altLang="en-US" dirty="0" smtClean="0"/>
              <a:t>１１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322215" y="5644985"/>
            <a:ext cx="70754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 smtClean="0"/>
              <a:t>  １４  </a:t>
            </a:r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977259" y="5960313"/>
            <a:ext cx="81334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lang="ja-JP" altLang="en-US" dirty="0" smtClean="0"/>
              <a:t>   １５   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870720" y="2708920"/>
            <a:ext cx="1495922" cy="42601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ja-JP" u="sng" dirty="0" smtClean="0"/>
              <a:t>1.</a:t>
            </a:r>
            <a:r>
              <a:rPr lang="ja-JP" altLang="en-US" u="sng" dirty="0" smtClean="0"/>
              <a:t>　　　　　　　</a:t>
            </a:r>
            <a:endParaRPr lang="en-US" altLang="ja-JP" u="sng" dirty="0" smtClean="0"/>
          </a:p>
          <a:p>
            <a:pPr>
              <a:lnSpc>
                <a:spcPts val="2500"/>
              </a:lnSpc>
            </a:pPr>
            <a:r>
              <a:rPr lang="en-US" altLang="ja-JP" u="sng" dirty="0" smtClean="0"/>
              <a:t>2.</a:t>
            </a:r>
            <a:r>
              <a:rPr lang="ja-JP" altLang="en-US" u="sng" dirty="0" smtClean="0"/>
              <a:t>　　　　　　　</a:t>
            </a:r>
            <a:endParaRPr lang="en-US" altLang="ja-JP" u="sng" dirty="0" smtClean="0"/>
          </a:p>
          <a:p>
            <a:pPr>
              <a:lnSpc>
                <a:spcPts val="2500"/>
              </a:lnSpc>
            </a:pPr>
            <a:r>
              <a:rPr lang="en-US" altLang="ja-JP" u="sng" dirty="0" smtClean="0"/>
              <a:t>3.</a:t>
            </a:r>
            <a:r>
              <a:rPr lang="ja-JP" altLang="en-US" u="sng" dirty="0" smtClean="0"/>
              <a:t>　　　　　　　</a:t>
            </a:r>
            <a:endParaRPr lang="en-US" altLang="ja-JP" u="sng" dirty="0" smtClean="0"/>
          </a:p>
          <a:p>
            <a:pPr>
              <a:lnSpc>
                <a:spcPts val="2500"/>
              </a:lnSpc>
            </a:pPr>
            <a:r>
              <a:rPr lang="en-US" altLang="ja-JP" u="sng" dirty="0" smtClean="0"/>
              <a:t>4.</a:t>
            </a:r>
            <a:r>
              <a:rPr lang="ja-JP" altLang="en-US" u="sng" dirty="0" smtClean="0"/>
              <a:t>　　　　　　　</a:t>
            </a:r>
            <a:endParaRPr lang="en-US" altLang="ja-JP" u="sng" dirty="0" smtClean="0"/>
          </a:p>
          <a:p>
            <a:pPr>
              <a:lnSpc>
                <a:spcPts val="2500"/>
              </a:lnSpc>
            </a:pPr>
            <a:r>
              <a:rPr lang="en-US" altLang="ja-JP" u="sng" dirty="0" smtClean="0"/>
              <a:t>5.</a:t>
            </a:r>
            <a:r>
              <a:rPr lang="ja-JP" altLang="en-US" u="sng" dirty="0" smtClean="0"/>
              <a:t>　　　　　　　</a:t>
            </a:r>
            <a:endParaRPr lang="en-US" altLang="ja-JP" u="sng" dirty="0" smtClean="0"/>
          </a:p>
          <a:p>
            <a:pPr>
              <a:lnSpc>
                <a:spcPts val="2500"/>
              </a:lnSpc>
            </a:pPr>
            <a:r>
              <a:rPr lang="en-US" altLang="ja-JP" u="sng" dirty="0" smtClean="0"/>
              <a:t>6.</a:t>
            </a:r>
            <a:r>
              <a:rPr lang="ja-JP" altLang="en-US" u="sng" dirty="0" smtClean="0"/>
              <a:t>　　　　　　　</a:t>
            </a:r>
            <a:endParaRPr lang="en-US" altLang="ja-JP" u="sng" dirty="0" smtClean="0"/>
          </a:p>
          <a:p>
            <a:pPr>
              <a:lnSpc>
                <a:spcPts val="2500"/>
              </a:lnSpc>
            </a:pPr>
            <a:r>
              <a:rPr lang="en-US" altLang="ja-JP" u="sng" dirty="0" smtClean="0"/>
              <a:t>7.</a:t>
            </a:r>
            <a:r>
              <a:rPr lang="ja-JP" altLang="en-US" u="sng" dirty="0"/>
              <a:t> 　　　　　　　</a:t>
            </a:r>
            <a:endParaRPr lang="en-US" altLang="ja-JP" u="sng" dirty="0" smtClean="0"/>
          </a:p>
          <a:p>
            <a:pPr>
              <a:lnSpc>
                <a:spcPts val="2500"/>
              </a:lnSpc>
            </a:pPr>
            <a:r>
              <a:rPr lang="en-US" altLang="ja-JP" u="sng" dirty="0" smtClean="0"/>
              <a:t>8.</a:t>
            </a:r>
            <a:r>
              <a:rPr lang="ja-JP" altLang="en-US" u="sng" dirty="0"/>
              <a:t> 　　　　　　　</a:t>
            </a:r>
            <a:endParaRPr lang="en-US" altLang="ja-JP" u="sng" dirty="0" smtClean="0"/>
          </a:p>
          <a:p>
            <a:pPr>
              <a:lnSpc>
                <a:spcPts val="2500"/>
              </a:lnSpc>
            </a:pPr>
            <a:r>
              <a:rPr lang="en-US" altLang="ja-JP" u="sng" dirty="0" smtClean="0"/>
              <a:t>9.</a:t>
            </a:r>
            <a:r>
              <a:rPr lang="ja-JP" altLang="en-US" u="sng" dirty="0"/>
              <a:t> 　　　　　　　</a:t>
            </a:r>
            <a:endParaRPr lang="en-US" altLang="ja-JP" u="sng" dirty="0" smtClean="0"/>
          </a:p>
          <a:p>
            <a:pPr>
              <a:lnSpc>
                <a:spcPts val="2500"/>
              </a:lnSpc>
            </a:pPr>
            <a:r>
              <a:rPr kumimoji="1" lang="en-US" altLang="ja-JP" u="sng" dirty="0" smtClean="0"/>
              <a:t>10</a:t>
            </a:r>
            <a:r>
              <a:rPr lang="ja-JP" altLang="en-US" u="sng" dirty="0" err="1"/>
              <a:t>．</a:t>
            </a:r>
            <a:r>
              <a:rPr lang="ja-JP" altLang="en-US" u="sng" dirty="0"/>
              <a:t>　　　　　　</a:t>
            </a:r>
            <a:endParaRPr lang="en-US" altLang="ja-JP" u="sng" dirty="0" smtClean="0"/>
          </a:p>
          <a:p>
            <a:pPr>
              <a:lnSpc>
                <a:spcPts val="2500"/>
              </a:lnSpc>
            </a:pPr>
            <a:r>
              <a:rPr kumimoji="1" lang="en-US" altLang="ja-JP" u="sng" dirty="0" smtClean="0"/>
              <a:t>11</a:t>
            </a:r>
            <a:r>
              <a:rPr kumimoji="1" lang="ja-JP" altLang="en-US" u="sng" dirty="0" err="1" smtClean="0"/>
              <a:t>．</a:t>
            </a:r>
            <a:r>
              <a:rPr lang="ja-JP" altLang="en-US" u="sng" dirty="0"/>
              <a:t>　　　　　　</a:t>
            </a:r>
            <a:endParaRPr kumimoji="1" lang="en-US" altLang="ja-JP" u="sng" dirty="0" smtClean="0"/>
          </a:p>
          <a:p>
            <a:pPr>
              <a:lnSpc>
                <a:spcPts val="2500"/>
              </a:lnSpc>
            </a:pPr>
            <a:r>
              <a:rPr lang="en-US" altLang="ja-JP" u="sng" dirty="0" smtClean="0"/>
              <a:t>12.</a:t>
            </a:r>
            <a:r>
              <a:rPr lang="ja-JP" altLang="en-US" u="sng" dirty="0"/>
              <a:t> 　　　　　　</a:t>
            </a:r>
            <a:endParaRPr lang="en-US" altLang="ja-JP" u="sng" dirty="0" smtClean="0"/>
          </a:p>
          <a:p>
            <a:pPr>
              <a:lnSpc>
                <a:spcPts val="2500"/>
              </a:lnSpc>
            </a:pPr>
            <a:r>
              <a:rPr kumimoji="1" lang="en-US" altLang="ja-JP" u="sng" dirty="0" smtClean="0"/>
              <a:t>13.</a:t>
            </a:r>
            <a:r>
              <a:rPr lang="ja-JP" altLang="en-US" u="sng" dirty="0"/>
              <a:t> 　　　　　　</a:t>
            </a:r>
            <a:endParaRPr kumimoji="1" lang="en-US" altLang="ja-JP" u="sng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839656" y="2418273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【 </a:t>
            </a:r>
            <a:r>
              <a:rPr lang="ja-JP" altLang="en-US" sz="1400" dirty="0" smtClean="0"/>
              <a:t>解 答 </a:t>
            </a:r>
            <a:r>
              <a:rPr lang="en-US" altLang="ja-JP" sz="1400" dirty="0" smtClean="0"/>
              <a:t>】</a:t>
            </a:r>
            <a:endParaRPr kumimoji="1" lang="ja-JP" altLang="en-US" sz="1400" dirty="0"/>
          </a:p>
        </p:txBody>
      </p:sp>
      <p:sp>
        <p:nvSpPr>
          <p:cNvPr id="41" name="正方形/長方形 40"/>
          <p:cNvSpPr/>
          <p:nvPr/>
        </p:nvSpPr>
        <p:spPr>
          <a:xfrm>
            <a:off x="5960094" y="1330135"/>
            <a:ext cx="149222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err="1"/>
              <a:t>Christiaan</a:t>
            </a:r>
            <a:r>
              <a:rPr lang="en-US" altLang="ja-JP" sz="1200" dirty="0"/>
              <a:t> Huygens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5970727" y="1268760"/>
            <a:ext cx="1249060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クリスティアーン　ホイヘンス</a:t>
            </a:r>
            <a:endParaRPr lang="ja-JP" altLang="en-US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5724128" y="1959223"/>
            <a:ext cx="1591857" cy="461665"/>
          </a:xfrm>
          <a:prstGeom prst="rect">
            <a:avLst/>
          </a:prstGeom>
          <a:noFill/>
          <a:effectLst>
            <a:softEdge rad="127000"/>
          </a:effectLst>
        </p:spPr>
        <p:txBody>
          <a:bodyPr wrap="square">
            <a:spAutoFit/>
          </a:bodyPr>
          <a:lstStyle/>
          <a:p>
            <a:pPr algn="r"/>
            <a:r>
              <a:rPr lang="ja-JP" altLang="en-US" sz="1200" b="1" i="1" dirty="0" smtClean="0"/>
              <a:t>オランダの数学者、</a:t>
            </a:r>
            <a:endParaRPr lang="en-US" altLang="ja-JP" sz="1200" b="1" i="1" dirty="0" smtClean="0"/>
          </a:p>
          <a:p>
            <a:pPr algn="r"/>
            <a:r>
              <a:rPr lang="ja-JP" altLang="en-US" sz="1200" b="1" i="1" dirty="0" smtClean="0"/>
              <a:t>物理学者、天文学者</a:t>
            </a:r>
            <a:endParaRPr lang="ja-JP" altLang="en-US" sz="1200" b="1" i="1" dirty="0"/>
          </a:p>
        </p:txBody>
      </p:sp>
      <p:sp>
        <p:nvSpPr>
          <p:cNvPr id="63" name="正方形/長方形 62"/>
          <p:cNvSpPr/>
          <p:nvPr/>
        </p:nvSpPr>
        <p:spPr>
          <a:xfrm>
            <a:off x="6345005" y="1527316"/>
            <a:ext cx="10034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(1629-1695)</a:t>
            </a:r>
            <a:endParaRPr lang="ja-JP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4" name="Picture 40" descr="http://upload.wikimedia.org/wikipedia/commons/thumb/a/a4/Christiaan_Huygens-painting.jpeg/225px-Christiaan_Huygens-painting.jpe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736" y="-7611"/>
            <a:ext cx="1735797" cy="2422402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7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直線コネクタ 25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198155" y="272409"/>
            <a:ext cx="3916457" cy="42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Ｆｅ　　鉄　Ｃｕ　銅　Ｚｎ　亜鉛　あなた　恋心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96928" y="640487"/>
            <a:ext cx="6354625" cy="42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単体　わたしだけの　世界だったんだよ　Ｈ</a:t>
            </a:r>
            <a:r>
              <a:rPr kumimoji="1" lang="ja-JP" altLang="en-US" sz="1600" baseline="-25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　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水素分子　Ｏ</a:t>
            </a:r>
            <a:r>
              <a:rPr kumimoji="1" lang="ja-JP" altLang="en-US" sz="1600" baseline="-25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酸素分子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210576" y="1724375"/>
            <a:ext cx="7345281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何かがきっと変わっても　不安定だって　想いは　質量保存の法則で　変わらないから</a:t>
            </a:r>
            <a:endParaRPr kumimoji="1"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ずっとアトミックに恋してる　最高潮に恋してる　</a:t>
            </a:r>
            <a:endParaRPr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この恋もちいさなことから　わかっていこうね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24224" y="1346919"/>
            <a:ext cx="4982454" cy="42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ＮａＣｌ　塩化ナトリウム　Ｈ</a:t>
            </a:r>
            <a:r>
              <a:rPr lang="ja-JP" altLang="en-US" sz="1600" baseline="-25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Ｏ　　水　　ＣＯ</a:t>
            </a:r>
            <a:r>
              <a:rPr lang="ja-JP" altLang="en-US" sz="1600" baseline="-25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二酸化炭素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169632" y="973231"/>
            <a:ext cx="3183885" cy="42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化合物だけ　何かに触れて始まった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179512" y="-85744"/>
            <a:ext cx="3595856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この恋の始まりくらいはさ　忘れないでね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94098" y="2763942"/>
            <a:ext cx="7779694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水素　Ｈ　ヘリウム　Ｈｅ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炭素　Ｃ　窒素　Ｎ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酸素　Ｏ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硫黄　Ｓ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塩素　Ｃｌ　アトミック恋心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2281392" y="352455"/>
            <a:ext cx="49594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kumimoji="1" lang="ja-JP" altLang="en-US" dirty="0" smtClean="0"/>
              <a:t>１７</a:t>
            </a:r>
            <a:endParaRPr kumimoji="1" lang="ja-JP" altLang="en-US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83792" y="352455"/>
            <a:ext cx="49594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kumimoji="1" lang="ja-JP" altLang="en-US" dirty="0" smtClean="0"/>
              <a:t>１６</a:t>
            </a:r>
            <a:endParaRPr kumimoji="1" lang="ja-JP" altLang="en-US" dirty="0"/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5022038" y="709880"/>
            <a:ext cx="49594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kumimoji="1" lang="ja-JP" altLang="en-US" dirty="0" smtClean="0"/>
              <a:t>２０</a:t>
            </a:r>
            <a:endParaRPr kumimoji="1" lang="ja-JP" altLang="en-US" dirty="0"/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3570997" y="709880"/>
            <a:ext cx="49594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kumimoji="1" lang="ja-JP" altLang="en-US" dirty="0" smtClean="0"/>
              <a:t>１９</a:t>
            </a:r>
            <a:endParaRPr kumimoji="1" lang="ja-JP" altLang="en-US" dirty="0"/>
          </a:p>
        </p:txBody>
      </p:sp>
      <p:cxnSp>
        <p:nvCxnSpPr>
          <p:cNvPr id="88" name="直線コネクタ 87"/>
          <p:cNvCxnSpPr/>
          <p:nvPr/>
        </p:nvCxnSpPr>
        <p:spPr>
          <a:xfrm>
            <a:off x="7884368" y="-88"/>
            <a:ext cx="0" cy="33120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2189197" y="1437457"/>
            <a:ext cx="707543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kumimoji="1" lang="ja-JP" altLang="en-US" dirty="0" smtClean="0"/>
              <a:t>  ２３  </a:t>
            </a:r>
            <a:endParaRPr kumimoji="1" lang="ja-JP" altLang="en-US" dirty="0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212191" y="703729"/>
            <a:ext cx="60174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kumimoji="1" lang="ja-JP" altLang="en-US" dirty="0" smtClean="0"/>
              <a:t> １８ </a:t>
            </a:r>
            <a:endParaRPr kumimoji="1" lang="ja-JP" altLang="en-US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237872" y="1050121"/>
            <a:ext cx="60174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kumimoji="1" lang="ja-JP" altLang="en-US" dirty="0" smtClean="0"/>
              <a:t> ２１ </a:t>
            </a:r>
            <a:endParaRPr kumimoji="1" lang="ja-JP" altLang="en-US" dirty="0"/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289504" y="1437457"/>
            <a:ext cx="707544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kumimoji="1" lang="ja-JP" altLang="en-US" dirty="0" smtClean="0"/>
              <a:t>  ２４  </a:t>
            </a:r>
            <a:endParaRPr kumimoji="1" lang="ja-JP" altLang="en-US" dirty="0"/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227959" y="1437457"/>
            <a:ext cx="601745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108000" tIns="0" rIns="72000" bIns="0" rtlCol="0">
            <a:spAutoFit/>
          </a:bodyPr>
          <a:lstStyle/>
          <a:p>
            <a:pPr algn="ctr"/>
            <a:r>
              <a:rPr kumimoji="1" lang="ja-JP" altLang="en-US" dirty="0" smtClean="0"/>
              <a:t> ２２ 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898016" y="-81976"/>
            <a:ext cx="145264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u="sng" dirty="0"/>
              <a:t>14</a:t>
            </a:r>
            <a:r>
              <a:rPr lang="en-US" altLang="ja-JP" u="sng" dirty="0" smtClean="0"/>
              <a:t>.</a:t>
            </a:r>
            <a:r>
              <a:rPr lang="ja-JP" altLang="en-US" u="sng" dirty="0"/>
              <a:t> 　　　　　　</a:t>
            </a:r>
            <a:endParaRPr lang="en-US" altLang="ja-JP" u="sng" dirty="0"/>
          </a:p>
          <a:p>
            <a:pPr>
              <a:lnSpc>
                <a:spcPts val="2400"/>
              </a:lnSpc>
            </a:pPr>
            <a:r>
              <a:rPr lang="en-US" altLang="ja-JP" u="sng" dirty="0"/>
              <a:t>15</a:t>
            </a:r>
            <a:r>
              <a:rPr lang="en-US" altLang="ja-JP" u="sng" dirty="0" smtClean="0"/>
              <a:t>.</a:t>
            </a:r>
            <a:r>
              <a:rPr lang="ja-JP" altLang="en-US" u="sng" dirty="0"/>
              <a:t> 　　　　　　</a:t>
            </a:r>
            <a:endParaRPr lang="en-US" altLang="ja-JP" u="sng" dirty="0" smtClean="0"/>
          </a:p>
          <a:p>
            <a:pPr>
              <a:lnSpc>
                <a:spcPts val="2400"/>
              </a:lnSpc>
            </a:pPr>
            <a:r>
              <a:rPr lang="en-US" altLang="ja-JP" u="sng" dirty="0" smtClean="0"/>
              <a:t>16.</a:t>
            </a:r>
            <a:r>
              <a:rPr lang="ja-JP" altLang="en-US" u="sng" dirty="0"/>
              <a:t> 　　　　　　</a:t>
            </a:r>
            <a:endParaRPr lang="en-US" altLang="ja-JP" u="sng" dirty="0" smtClean="0"/>
          </a:p>
          <a:p>
            <a:pPr>
              <a:lnSpc>
                <a:spcPts val="2400"/>
              </a:lnSpc>
            </a:pPr>
            <a:r>
              <a:rPr lang="en-US" altLang="ja-JP" u="sng" dirty="0" smtClean="0"/>
              <a:t>17.</a:t>
            </a:r>
            <a:r>
              <a:rPr lang="ja-JP" altLang="en-US" u="sng" dirty="0"/>
              <a:t> 　　　　　　</a:t>
            </a:r>
            <a:endParaRPr lang="en-US" altLang="ja-JP" u="sng" dirty="0" smtClean="0"/>
          </a:p>
          <a:p>
            <a:pPr>
              <a:lnSpc>
                <a:spcPts val="2400"/>
              </a:lnSpc>
            </a:pPr>
            <a:r>
              <a:rPr lang="en-US" altLang="ja-JP" u="sng" dirty="0" smtClean="0"/>
              <a:t>18.</a:t>
            </a:r>
            <a:r>
              <a:rPr lang="ja-JP" altLang="en-US" u="sng" dirty="0"/>
              <a:t> 　　　　　　</a:t>
            </a:r>
            <a:endParaRPr lang="en-US" altLang="ja-JP" u="sng" dirty="0" smtClean="0"/>
          </a:p>
          <a:p>
            <a:pPr>
              <a:lnSpc>
                <a:spcPts val="2400"/>
              </a:lnSpc>
            </a:pPr>
            <a:r>
              <a:rPr lang="en-US" altLang="ja-JP" u="sng" dirty="0" smtClean="0"/>
              <a:t>19.</a:t>
            </a:r>
            <a:r>
              <a:rPr lang="ja-JP" altLang="en-US" u="sng" dirty="0"/>
              <a:t> 　　　　　　</a:t>
            </a:r>
            <a:endParaRPr lang="en-US" altLang="ja-JP" u="sng" dirty="0" smtClean="0"/>
          </a:p>
          <a:p>
            <a:pPr>
              <a:lnSpc>
                <a:spcPts val="2400"/>
              </a:lnSpc>
            </a:pPr>
            <a:r>
              <a:rPr lang="en-US" altLang="ja-JP" u="sng" dirty="0" smtClean="0"/>
              <a:t>20.</a:t>
            </a:r>
            <a:r>
              <a:rPr lang="ja-JP" altLang="en-US" u="sng" dirty="0"/>
              <a:t> 　　　　　　</a:t>
            </a:r>
            <a:endParaRPr lang="en-US" altLang="ja-JP" u="sng" dirty="0" smtClean="0"/>
          </a:p>
          <a:p>
            <a:pPr>
              <a:lnSpc>
                <a:spcPts val="2400"/>
              </a:lnSpc>
            </a:pPr>
            <a:r>
              <a:rPr lang="en-US" altLang="ja-JP" u="sng" dirty="0" smtClean="0"/>
              <a:t>21.</a:t>
            </a:r>
            <a:r>
              <a:rPr lang="ja-JP" altLang="en-US" u="sng" dirty="0"/>
              <a:t> 　　　　　　</a:t>
            </a:r>
            <a:endParaRPr lang="en-US" altLang="ja-JP" u="sng" dirty="0" smtClean="0"/>
          </a:p>
          <a:p>
            <a:pPr>
              <a:lnSpc>
                <a:spcPts val="2400"/>
              </a:lnSpc>
            </a:pPr>
            <a:r>
              <a:rPr lang="en-US" altLang="ja-JP" u="sng" dirty="0" smtClean="0"/>
              <a:t>22.</a:t>
            </a:r>
            <a:r>
              <a:rPr lang="ja-JP" altLang="en-US" u="sng" dirty="0"/>
              <a:t> 　　　　　　</a:t>
            </a:r>
            <a:endParaRPr lang="en-US" altLang="ja-JP" u="sng" dirty="0" smtClean="0"/>
          </a:p>
          <a:p>
            <a:pPr>
              <a:lnSpc>
                <a:spcPts val="2400"/>
              </a:lnSpc>
            </a:pPr>
            <a:r>
              <a:rPr lang="en-US" altLang="ja-JP" u="sng" dirty="0" smtClean="0"/>
              <a:t>23.</a:t>
            </a:r>
            <a:r>
              <a:rPr lang="ja-JP" altLang="en-US" u="sng" dirty="0"/>
              <a:t> 　　　　　　</a:t>
            </a:r>
            <a:endParaRPr lang="en-US" altLang="ja-JP" u="sng" dirty="0" smtClean="0"/>
          </a:p>
          <a:p>
            <a:pPr>
              <a:lnSpc>
                <a:spcPts val="2400"/>
              </a:lnSpc>
            </a:pPr>
            <a:r>
              <a:rPr lang="en-US" altLang="ja-JP" u="sng" dirty="0" smtClean="0"/>
              <a:t>24.</a:t>
            </a:r>
            <a:r>
              <a:rPr lang="ja-JP" altLang="en-US" u="sng" dirty="0"/>
              <a:t> 　　　　　　</a:t>
            </a:r>
            <a:endParaRPr lang="en-US" altLang="ja-JP" u="sng" dirty="0" smtClean="0"/>
          </a:p>
          <a:p>
            <a:pPr>
              <a:lnSpc>
                <a:spcPts val="2400"/>
              </a:lnSpc>
            </a:pP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3218" y="4535248"/>
            <a:ext cx="4846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陽子　と　中性子の　重さは、</a:t>
            </a:r>
            <a:r>
              <a:rPr lang="ja-JP" altLang="en-US" u="sng" dirty="0" smtClean="0"/>
              <a:t>　　　　　　　　　　　　</a:t>
            </a:r>
            <a:endParaRPr kumimoji="1" lang="ja-JP" altLang="en-US" u="sng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928" y="4967296"/>
            <a:ext cx="5679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陽子　の重さは　</a:t>
            </a:r>
            <a:r>
              <a:rPr lang="ja-JP" altLang="en-US" u="sng" dirty="0" smtClean="0"/>
              <a:t>　　　　　　　　　　　　　　　　　　　　</a:t>
            </a:r>
            <a:r>
              <a:rPr lang="ja-JP" altLang="en-US" dirty="0" smtClean="0"/>
              <a:t>である。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6928" y="4112492"/>
            <a:ext cx="4842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原子は、陽子・中性子・電子　から出来ている。</a:t>
            </a:r>
            <a:endParaRPr kumimoji="1" lang="ja-JP" altLang="en-US" u="sng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16928" y="5471352"/>
            <a:ext cx="6747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⇒　原子の重さ（質量）は、</a:t>
            </a:r>
            <a:r>
              <a:rPr kumimoji="1" lang="ja-JP" altLang="en-US" u="sng" dirty="0" smtClean="0"/>
              <a:t>　　　　　　　　　　　　　　　　　　　　　　　　　。</a:t>
            </a:r>
            <a:endParaRPr kumimoji="1" lang="ja-JP" altLang="en-US" u="sng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69733" y="6156012"/>
            <a:ext cx="6274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i="1" u="sng" dirty="0" smtClean="0"/>
              <a:t>※</a:t>
            </a:r>
            <a:r>
              <a:rPr kumimoji="1" lang="ja-JP" altLang="en-US" i="1" u="sng" dirty="0" smtClean="0"/>
              <a:t>陽子の数と中性子の数を足したものを、（　　　　　　　）という。</a:t>
            </a:r>
            <a:endParaRPr kumimoji="1" lang="ja-JP" altLang="en-US" i="1" u="sng" dirty="0"/>
          </a:p>
        </p:txBody>
      </p:sp>
      <p:sp>
        <p:nvSpPr>
          <p:cNvPr id="28" name="正方形/長方形 27"/>
          <p:cNvSpPr/>
          <p:nvPr/>
        </p:nvSpPr>
        <p:spPr>
          <a:xfrm>
            <a:off x="35496" y="3635732"/>
            <a:ext cx="2125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■質量数について　</a:t>
            </a:r>
            <a:endParaRPr lang="en-US" altLang="ja-JP" i="1" u="sng" dirty="0"/>
          </a:p>
        </p:txBody>
      </p:sp>
    </p:spTree>
    <p:extLst>
      <p:ext uri="{BB962C8B-B14F-4D97-AF65-F5344CB8AC3E}">
        <p14:creationId xmlns:p14="http://schemas.microsoft.com/office/powerpoint/2010/main" val="19662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コネクタ 13"/>
          <p:cNvCxnSpPr/>
          <p:nvPr/>
        </p:nvCxnSpPr>
        <p:spPr>
          <a:xfrm>
            <a:off x="-13343" y="7389440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-13343" y="22143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35496" y="116632"/>
            <a:ext cx="3230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i="1" u="sng" dirty="0" smtClean="0"/>
              <a:t>■原子番号と質量数の表し方　</a:t>
            </a:r>
            <a:endParaRPr lang="en-US" altLang="ja-JP" i="1" u="sng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39853" y="-171400"/>
            <a:ext cx="302037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600" dirty="0" smtClean="0"/>
              <a:t>Ｈｅ</a:t>
            </a:r>
            <a:endParaRPr kumimoji="1" lang="ja-JP" altLang="en-US" sz="16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59832" y="1137518"/>
            <a:ext cx="657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/>
              <a:t>２</a:t>
            </a:r>
            <a:endParaRPr kumimoji="1" lang="ja-JP" altLang="en-US" sz="5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059832" y="260648"/>
            <a:ext cx="657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/>
              <a:t>４</a:t>
            </a:r>
            <a:endParaRPr kumimoji="1" lang="ja-JP" altLang="en-US" sz="5400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1894056" y="1628800"/>
            <a:ext cx="1080000" cy="0"/>
          </a:xfrm>
          <a:prstGeom prst="line">
            <a:avLst/>
          </a:prstGeom>
          <a:ln w="12700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1907704" y="722313"/>
            <a:ext cx="1084288" cy="0"/>
          </a:xfrm>
          <a:prstGeom prst="line">
            <a:avLst/>
          </a:prstGeom>
          <a:ln w="12700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323528" y="1385480"/>
            <a:ext cx="180049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 smtClean="0"/>
              <a:t>（　　　　　　　　）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u="sng" dirty="0" smtClean="0"/>
              <a:t>＝　　　　　　　　　</a:t>
            </a:r>
            <a:endParaRPr lang="en-US" altLang="ja-JP" u="sng" dirty="0" smtClean="0"/>
          </a:p>
          <a:p>
            <a:pPr>
              <a:lnSpc>
                <a:spcPct val="150000"/>
              </a:lnSpc>
            </a:pPr>
            <a:r>
              <a:rPr kumimoji="1" lang="ja-JP" altLang="en-US" u="sng" dirty="0" smtClean="0"/>
              <a:t>＝　　　　　　　　　</a:t>
            </a:r>
            <a:endParaRPr kumimoji="1" lang="ja-JP" altLang="en-US" u="sng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96232" y="480440"/>
            <a:ext cx="28584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 smtClean="0"/>
              <a:t>（　　　　　　　　）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u="sng" dirty="0" smtClean="0"/>
              <a:t>＝　　　　　 　 ＋  　　　　　　　</a:t>
            </a:r>
            <a:endParaRPr kumimoji="1" lang="ja-JP" altLang="en-US" u="sng" dirty="0"/>
          </a:p>
        </p:txBody>
      </p:sp>
      <p:cxnSp>
        <p:nvCxnSpPr>
          <p:cNvPr id="30" name="直線コネクタ 29"/>
          <p:cNvCxnSpPr/>
          <p:nvPr/>
        </p:nvCxnSpPr>
        <p:spPr>
          <a:xfrm flipH="1">
            <a:off x="6732240" y="946495"/>
            <a:ext cx="792088" cy="394273"/>
          </a:xfrm>
          <a:prstGeom prst="line">
            <a:avLst/>
          </a:prstGeom>
          <a:ln w="12700">
            <a:solidFill>
              <a:schemeClr val="tx1"/>
            </a:solidFill>
            <a:headEnd type="diamond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6732240" y="404664"/>
            <a:ext cx="1646605" cy="460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 smtClean="0"/>
              <a:t>（　　　　　　　　）</a:t>
            </a:r>
            <a:endParaRPr kumimoji="1" lang="en-US" altLang="ja-JP" dirty="0" smtClean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11782" y="2780928"/>
            <a:ext cx="8390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練習問題　次の元素記号で示された原子について、陽子の数、中性子の数、質量数、</a:t>
            </a:r>
            <a:endParaRPr kumimoji="1"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</a:t>
            </a: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電子の数を整理しよう。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209621"/>
              </p:ext>
            </p:extLst>
          </p:nvPr>
        </p:nvGraphicFramePr>
        <p:xfrm>
          <a:off x="251520" y="3469944"/>
          <a:ext cx="8423982" cy="3347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52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036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元素記号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7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原子の名前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7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陽子の数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7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質量数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780">
                <a:tc>
                  <a:txBody>
                    <a:bodyPr/>
                    <a:lstStyle/>
                    <a:p>
                      <a:pPr algn="ctr"/>
                      <a:r>
                        <a:rPr lang="ja-JP" altLang="en-US" dirty="0" smtClean="0"/>
                        <a:t>中性子の数</a:t>
                      </a:r>
                      <a:endParaRPr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7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電子の数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4" name="テキスト ボックス 43"/>
          <p:cNvSpPr txBox="1"/>
          <p:nvPr/>
        </p:nvSpPr>
        <p:spPr>
          <a:xfrm>
            <a:off x="4832736" y="3532072"/>
            <a:ext cx="6158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Cl</a:t>
            </a:r>
            <a:endParaRPr kumimoji="1" lang="ja-JP" altLang="en-US" sz="44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560154" y="3532072"/>
            <a:ext cx="486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dirty="0" smtClean="0"/>
              <a:t>C</a:t>
            </a:r>
            <a:endParaRPr kumimoji="1" lang="ja-JP" altLang="en-US" sz="44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690488" y="3518424"/>
            <a:ext cx="5485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N</a:t>
            </a:r>
            <a:endParaRPr kumimoji="1" lang="ja-JP" altLang="en-US" sz="44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541744" y="3541071"/>
            <a:ext cx="756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Ca</a:t>
            </a:r>
            <a:endParaRPr kumimoji="1" lang="ja-JP" altLang="en-US" sz="4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156176" y="3541071"/>
            <a:ext cx="7088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err="1" smtClean="0"/>
              <a:t>Ar</a:t>
            </a:r>
            <a:endParaRPr kumimoji="1" lang="ja-JP" altLang="en-US" sz="4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222344" y="360031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dirty="0" smtClean="0"/>
              <a:t>40</a:t>
            </a:r>
            <a:endParaRPr kumimoji="1" lang="en-US" altLang="ja-JP" dirty="0" smtClean="0"/>
          </a:p>
          <a:p>
            <a:pPr algn="r"/>
            <a:r>
              <a:rPr kumimoji="1" lang="en-US" altLang="ja-JP" dirty="0" smtClean="0"/>
              <a:t>20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254096" y="360031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dirty="0" smtClean="0"/>
              <a:t>12</a:t>
            </a:r>
          </a:p>
          <a:p>
            <a:pPr algn="r"/>
            <a:r>
              <a:rPr lang="en-US" altLang="ja-JP" dirty="0" smtClean="0"/>
              <a:t>6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402152" y="360031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dirty="0" smtClean="0"/>
              <a:t>14</a:t>
            </a:r>
          </a:p>
          <a:p>
            <a:pPr algn="r"/>
            <a:r>
              <a:rPr lang="en-US" altLang="ja-JP" dirty="0"/>
              <a:t>7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526984" y="360031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dirty="0" smtClean="0"/>
              <a:t>35</a:t>
            </a:r>
            <a:endParaRPr kumimoji="1" lang="en-US" altLang="ja-JP" dirty="0" smtClean="0"/>
          </a:p>
          <a:p>
            <a:pPr algn="r"/>
            <a:r>
              <a:rPr lang="en-US" altLang="ja-JP" dirty="0" smtClean="0"/>
              <a:t>17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881488" y="360031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dirty="0" smtClean="0"/>
              <a:t>40</a:t>
            </a:r>
            <a:endParaRPr kumimoji="1" lang="en-US" altLang="ja-JP" dirty="0" smtClean="0"/>
          </a:p>
          <a:p>
            <a:pPr algn="r"/>
            <a:r>
              <a:rPr lang="en-US" altLang="ja-JP" dirty="0" smtClean="0"/>
              <a:t>18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887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コネクタ 36"/>
          <p:cNvCxnSpPr/>
          <p:nvPr/>
        </p:nvCxnSpPr>
        <p:spPr>
          <a:xfrm>
            <a:off x="-13343" y="6841086"/>
            <a:ext cx="918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/>
        </p:nvSpPr>
        <p:spPr>
          <a:xfrm>
            <a:off x="465803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905963" y="5517232"/>
            <a:ext cx="1296144" cy="1224136"/>
          </a:xfrm>
          <a:prstGeom prst="rect">
            <a:avLst/>
          </a:prstGeom>
          <a:ln w="57150">
            <a:solidFill>
              <a:schemeClr val="bg1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5536" y="51479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印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07704" y="514790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評価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-7083" y="1052736"/>
            <a:ext cx="8092280" cy="759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課題２　元素の周期表を見て、原子番号１番（Ｈ）～２０番（Ｃａ）の元素名を覚えよ。</a:t>
            </a:r>
            <a:endParaRPr kumimoji="1"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en-US" altLang="ja-JP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授業の最後に小テストを行います！！</a:t>
            </a:r>
            <a:endParaRPr kumimoji="1" lang="ja-JP" altLang="en-US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4396" y="2180927"/>
            <a:ext cx="8871732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40000"/>
              </a:lnSpc>
            </a:pPr>
            <a:r>
              <a:rPr lang="ja-JP" altLang="en-US" sz="2800" dirty="0" smtClean="0"/>
              <a:t>水兵</a:t>
            </a:r>
            <a:r>
              <a:rPr lang="ja-JP" altLang="en-US" sz="2400" b="1" dirty="0" smtClean="0"/>
              <a:t>リーベ</a:t>
            </a:r>
            <a:r>
              <a:rPr lang="ja-JP" altLang="en-US" sz="2800" dirty="0" smtClean="0"/>
              <a:t>    僕 の 船   </a:t>
            </a:r>
            <a:r>
              <a:rPr lang="ja-JP" altLang="en-US" sz="2400" b="1" dirty="0" smtClean="0"/>
              <a:t>ななまがり</a:t>
            </a:r>
            <a:r>
              <a:rPr lang="ja-JP" altLang="en-US" sz="2800" dirty="0" smtClean="0"/>
              <a:t>　シップス　クラーク　閣下　</a:t>
            </a:r>
            <a:endParaRPr kumimoji="1" lang="ja-JP" altLang="en-US" sz="28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785448" y="2438056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ふね</a:t>
            </a:r>
            <a:endParaRPr kumimoji="1" lang="ja-JP" altLang="en-US" sz="12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9144" y="2438056"/>
            <a:ext cx="91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すい　 へい</a:t>
            </a:r>
            <a:endParaRPr kumimoji="1" lang="ja-JP" altLang="en-US" sz="12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941447" y="2438056"/>
            <a:ext cx="429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ぼく</a:t>
            </a:r>
            <a:endParaRPr kumimoji="1" lang="ja-JP" altLang="en-US" sz="12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885982" y="2437895"/>
            <a:ext cx="718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かっ　か</a:t>
            </a:r>
            <a:endParaRPr kumimoji="1" lang="ja-JP" altLang="en-US" sz="12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913240" y="3028782"/>
            <a:ext cx="22338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Li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81466" y="3028782"/>
            <a:ext cx="21697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H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2547174" y="3028782"/>
            <a:ext cx="22498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O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82974" y="3028782"/>
            <a:ext cx="332390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He</a:t>
            </a:r>
            <a:endParaRPr kumimoji="1" lang="ja-JP" altLang="en-US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201272" y="3028782"/>
            <a:ext cx="313154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Be</a:t>
            </a:r>
            <a:endParaRPr kumimoji="1" lang="ja-JP" altLang="en-US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633320" y="3028782"/>
            <a:ext cx="197737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B</a:t>
            </a:r>
            <a:endParaRPr kumimoji="1" lang="ja-JP" altLang="en-US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934368" y="3028782"/>
            <a:ext cx="19613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222400" y="3028782"/>
            <a:ext cx="22178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/>
              <a:t>N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428501" y="3024465"/>
            <a:ext cx="25865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Al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857469" y="3024465"/>
            <a:ext cx="1785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F</a:t>
            </a:r>
            <a:endParaRPr kumimoji="1" lang="ja-JP" altLang="en-US" dirty="0"/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102976" y="3024465"/>
            <a:ext cx="33719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Ne</a:t>
            </a:r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560942" y="3024465"/>
            <a:ext cx="332390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Na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965226" y="3024465"/>
            <a:ext cx="378877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Mg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8311990" y="3017727"/>
            <a:ext cx="306742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Ca</a:t>
            </a:r>
            <a:endParaRPr kumimoji="1" lang="ja-JP" altLang="en-US" dirty="0"/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5068949" y="3017727"/>
            <a:ext cx="2314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lang="en-US" altLang="ja-JP" dirty="0" smtClean="0"/>
              <a:t>Si</a:t>
            </a:r>
            <a:endParaRPr kumimoji="1" lang="ja-JP" altLang="en-US" dirty="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5501317" y="3017727"/>
            <a:ext cx="191325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P</a:t>
            </a:r>
            <a:endParaRPr kumimoji="1" lang="ja-JP" altLang="en-US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5973441" y="3017727"/>
            <a:ext cx="178501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S</a:t>
            </a:r>
            <a:endParaRPr kumimoji="1" lang="ja-JP" altLang="en-US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562329" y="3017727"/>
            <a:ext cx="24903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Cl</a:t>
            </a:r>
            <a:endParaRPr kumimoji="1" lang="ja-JP" altLang="en-US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139869" y="3017727"/>
            <a:ext cx="285903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err="1" smtClean="0"/>
              <a:t>Ar</a:t>
            </a:r>
            <a:endParaRPr kumimoji="1" lang="ja-JP" altLang="en-US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7895087" y="3017727"/>
            <a:ext cx="192929" cy="276999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dirty="0" smtClean="0"/>
              <a:t>K</a:t>
            </a:r>
            <a:endParaRPr kumimoji="1" lang="ja-JP" altLang="en-US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940630" y="3285564"/>
            <a:ext cx="402385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ケイ素</a:t>
            </a:r>
            <a:r>
              <a:rPr lang="ja-JP" altLang="en-US" sz="800" dirty="0"/>
              <a:t>　</a:t>
            </a:r>
            <a:r>
              <a:rPr lang="ja-JP" altLang="en-US" sz="800" dirty="0" smtClean="0"/>
              <a:t>　　</a:t>
            </a:r>
            <a:r>
              <a:rPr kumimoji="1" lang="ja-JP" altLang="en-US" sz="800" dirty="0" smtClean="0"/>
              <a:t>リン</a:t>
            </a:r>
            <a:r>
              <a:rPr kumimoji="1" lang="en-US" altLang="ja-JP" sz="800" dirty="0" smtClean="0"/>
              <a:t> </a:t>
            </a:r>
            <a:r>
              <a:rPr kumimoji="1" lang="ja-JP" altLang="en-US" sz="800" dirty="0" smtClean="0"/>
              <a:t>　　　　硫黄　　　　　　塩素</a:t>
            </a:r>
            <a:r>
              <a:rPr kumimoji="1" lang="en-US" altLang="ja-JP" sz="800" dirty="0" smtClean="0"/>
              <a:t> </a:t>
            </a:r>
            <a:r>
              <a:rPr kumimoji="1" lang="ja-JP" altLang="en-US" sz="800" dirty="0" smtClean="0"/>
              <a:t>　　　　アルゴン　　　　　カリウム　　カルシウム</a:t>
            </a:r>
            <a:endParaRPr kumimoji="1" lang="ja-JP" altLang="en-US" sz="8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9144" y="3285564"/>
            <a:ext cx="490390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/>
              <a:t>水素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ヘリウム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リチウム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ベリリウム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ホウ素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炭素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窒素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酸素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フッ素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ネオン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ナトリウム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マグネシウム</a:t>
            </a:r>
            <a:r>
              <a:rPr kumimoji="1" lang="en-US" altLang="ja-JP" sz="800" dirty="0" smtClean="0"/>
              <a:t>,</a:t>
            </a:r>
            <a:r>
              <a:rPr kumimoji="1" lang="ja-JP" altLang="en-US" sz="800" dirty="0" smtClean="0"/>
              <a:t>アルミニウム</a:t>
            </a:r>
            <a:endParaRPr kumimoji="1" lang="ja-JP" altLang="en-US" sz="800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6440" y="2132856"/>
            <a:ext cx="885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u="sng" dirty="0"/>
              <a:t>□</a:t>
            </a:r>
            <a:r>
              <a:rPr kumimoji="1" lang="ja-JP" altLang="en-US" sz="1400" u="sng" dirty="0" smtClean="0"/>
              <a:t>覚え方</a:t>
            </a:r>
            <a:endParaRPr kumimoji="1" lang="ja-JP" altLang="en-US" sz="1400" u="sng" dirty="0"/>
          </a:p>
        </p:txBody>
      </p:sp>
      <p:cxnSp>
        <p:nvCxnSpPr>
          <p:cNvPr id="73" name="直線コネクタ 72"/>
          <p:cNvCxnSpPr/>
          <p:nvPr/>
        </p:nvCxnSpPr>
        <p:spPr>
          <a:xfrm>
            <a:off x="-36512" y="30976"/>
            <a:ext cx="9180000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-11782" y="71920"/>
            <a:ext cx="88248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課題１　自分たちに割り当てられた元素記号を参考に、その原子の構造モデルを作成せよ。</a:t>
            </a:r>
            <a:endParaRPr kumimoji="1" lang="en-US" altLang="ja-JP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（ここでは、中性子の数と陽子の数も同じであるものとする。）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81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65168" y="1196752"/>
            <a:ext cx="7704353" cy="759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アトミックに恋してる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わたし、不安定に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揺れている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記号化された心まで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解き明かしてよ</a:t>
            </a:r>
            <a:endParaRPr kumimoji="1"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600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アトミックな恋したら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最小単位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ラビリンス　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この恋の　始まりくらいはさ　覚えておいて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ね</a:t>
            </a:r>
            <a:endParaRPr lang="en-US" altLang="ja-JP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8936" y="792000"/>
            <a:ext cx="7451079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わたしとあなた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出会う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前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から感じたの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ディスティニー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手と手触れあえば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まるで分子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6267" y="44624"/>
            <a:ext cx="7779694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水素　Ｈ　ヘリウム　Ｈｅ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炭素　Ｃ　窒素　Ｎ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酸素　Ｏ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硫黄　Ｓ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塩素　Ｃｌ　アトミック恋心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8936" y="404664"/>
            <a:ext cx="7518405" cy="42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電子　陽子　中性子　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３つ集まり始まり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ファンタジー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世界は単純な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原子</a:t>
            </a:r>
            <a:r>
              <a: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でできて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いる。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2464" y="1916832"/>
            <a:ext cx="6101350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Ｎａ　ナトリウム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Ｍｇ　マグネシウム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Ａｌ　アルミニウム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Ｃａ　カルシウム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5168" y="2578552"/>
            <a:ext cx="6513322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わたしとあなた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合わせたソレは何になる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教えて少しだけ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ふたりの化学式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8816" y="2245757"/>
            <a:ext cx="6670416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陽子　＆　中性子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合わせたソレは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原子核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世界は単純な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原子の気まぐれ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8816" y="2897648"/>
            <a:ext cx="7891904" cy="759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アトミックに恋してる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わたし、不安定に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揺れている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記号化された世界から　連れ出してよ</a:t>
            </a:r>
            <a:endParaRPr kumimoji="1"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600" dirty="0" err="1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アトミックな恋したら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最大限にラブなのです！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7459" y="3880306"/>
            <a:ext cx="3780202" cy="42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Ｆｅ　鉄　Ｃｕ　銅　Ｚｎ　亜鉛　あなた　恋心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6232" y="4248384"/>
            <a:ext cx="6126998" cy="42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単体　わたしだけの　世界だったんだよ　Ｈ</a:t>
            </a:r>
            <a:r>
              <a:rPr kumimoji="1" lang="ja-JP" altLang="en-US" sz="1600" baseline="-25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水素分子　Ｏ</a:t>
            </a:r>
            <a:r>
              <a:rPr kumimoji="1" lang="ja-JP" altLang="en-US" sz="1600" baseline="-25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酸素分子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9880" y="5332272"/>
            <a:ext cx="7898316" cy="759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何かがきっと変わっても　不安定だって　想いは　質量保存の法則で　変わらないから</a:t>
            </a:r>
            <a:endParaRPr kumimoji="1"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2600"/>
              </a:lnSpc>
            </a:pP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ずっとアトミックに恋してる　最高潮に恋してる　この恋もちいさなことから　わかっていこうね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3528" y="4954816"/>
            <a:ext cx="4709944" cy="42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ＮａＣｌ　塩化ナトリウム　Ｈ</a:t>
            </a:r>
            <a:r>
              <a:rPr lang="ja-JP" altLang="en-US" sz="1600" baseline="-25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Ｏ　水　ＣＯ</a:t>
            </a:r>
            <a:r>
              <a:rPr lang="ja-JP" altLang="en-US" sz="1600" baseline="-25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二酸化炭素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6232" y="4581128"/>
            <a:ext cx="3183885" cy="425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化合物だけ　何かに触れて始まった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78816" y="3522153"/>
            <a:ext cx="3595856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この恋の始まりくらいはさ　忘れないでね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3402" y="6076310"/>
            <a:ext cx="7779694" cy="3770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水素　Ｈ　ヘリウム　Ｈｅ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炭素　Ｃ　窒素　Ｎ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酸素　Ｏ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硫黄　Ｓ　</a:t>
            </a:r>
            <a:r>
              <a:rPr kumimoji="1"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塩素　Ｃｌ　アトミック恋心</a:t>
            </a:r>
            <a:endParaRPr kumimoji="1" lang="ja-JP" altLang="en-US" sz="1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5604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715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2700">
          <a:solidFill>
            <a:schemeClr val="bg1">
              <a:lumMod val="75000"/>
            </a:schemeClr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14825</TotalTime>
  <Words>331</Words>
  <Application>Microsoft Office PowerPoint</Application>
  <PresentationFormat>画面に合わせる (4:3)</PresentationFormat>
  <Paragraphs>174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HGPｺﾞｼｯｸE</vt:lpstr>
      <vt:lpstr>HGP創英角ｺﾞｼｯｸUB</vt:lpstr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m124371</dc:creator>
  <cp:lastModifiedBy>古野正則</cp:lastModifiedBy>
  <cp:revision>819</cp:revision>
  <cp:lastPrinted>2017-06-15T07:03:12Z</cp:lastPrinted>
  <dcterms:created xsi:type="dcterms:W3CDTF">2013-07-17T08:32:15Z</dcterms:created>
  <dcterms:modified xsi:type="dcterms:W3CDTF">2018-03-14T01:17:50Z</dcterms:modified>
</cp:coreProperties>
</file>