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8" r:id="rId2"/>
    <p:sldId id="323" r:id="rId3"/>
    <p:sldId id="311" r:id="rId4"/>
    <p:sldId id="322" r:id="rId5"/>
  </p:sldIdLst>
  <p:sldSz cx="9144000" cy="6858000" type="screen4x3"/>
  <p:notesSz cx="5727700" cy="84280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FFF"/>
    <a:srgbClr val="E1FFFF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6" autoAdjust="0"/>
    <p:restoredTop sz="94694" autoAdjust="0"/>
  </p:normalViewPr>
  <p:slideViewPr>
    <p:cSldViewPr>
      <p:cViewPr varScale="1">
        <p:scale>
          <a:sx n="57" d="100"/>
          <a:sy n="57" d="100"/>
        </p:scale>
        <p:origin x="85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8"/>
            <a:ext cx="2482175" cy="420943"/>
          </a:xfrm>
          <a:prstGeom prst="rect">
            <a:avLst/>
          </a:prstGeom>
        </p:spPr>
        <p:txBody>
          <a:bodyPr vert="horz" lIns="72071" tIns="36035" rIns="72071" bIns="36035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244247" y="8"/>
            <a:ext cx="2482175" cy="420943"/>
          </a:xfrm>
          <a:prstGeom prst="rect">
            <a:avLst/>
          </a:prstGeom>
        </p:spPr>
        <p:txBody>
          <a:bodyPr vert="horz" lIns="72071" tIns="36035" rIns="72071" bIns="36035" rtlCol="0"/>
          <a:lstStyle>
            <a:lvl1pPr algn="r">
              <a:defRPr sz="800"/>
            </a:lvl1pPr>
          </a:lstStyle>
          <a:p>
            <a:fld id="{799C1CCE-4943-47EA-A67E-4CD72011E9C2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57238" y="633413"/>
            <a:ext cx="4213225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72071" tIns="36035" rIns="72071" bIns="3603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72519" y="4002895"/>
            <a:ext cx="4582672" cy="3792422"/>
          </a:xfrm>
          <a:prstGeom prst="rect">
            <a:avLst/>
          </a:prstGeom>
        </p:spPr>
        <p:txBody>
          <a:bodyPr vert="horz" lIns="72071" tIns="36035" rIns="72071" bIns="3603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8005791"/>
            <a:ext cx="2482175" cy="420943"/>
          </a:xfrm>
          <a:prstGeom prst="rect">
            <a:avLst/>
          </a:prstGeom>
        </p:spPr>
        <p:txBody>
          <a:bodyPr vert="horz" lIns="72071" tIns="36035" rIns="72071" bIns="36035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244247" y="8005791"/>
            <a:ext cx="2482175" cy="420943"/>
          </a:xfrm>
          <a:prstGeom prst="rect">
            <a:avLst/>
          </a:prstGeom>
        </p:spPr>
        <p:txBody>
          <a:bodyPr vert="horz" lIns="72071" tIns="36035" rIns="72071" bIns="36035" rtlCol="0" anchor="b"/>
          <a:lstStyle>
            <a:lvl1pPr algn="r">
              <a:defRPr sz="800"/>
            </a:lvl1pPr>
          </a:lstStyle>
          <a:p>
            <a:fld id="{4CB8D7CC-ABC0-48F2-A2A1-060EC994B0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083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8D7CC-ABC0-48F2-A2A1-060EC994B01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040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0131" y="69112"/>
            <a:ext cx="5418471" cy="369332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rtlCol="0">
            <a:spAutoFit/>
          </a:bodyPr>
          <a:lstStyle/>
          <a:p>
            <a:r>
              <a:rPr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２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学年 化学基礎 </a:t>
            </a:r>
            <a:r>
              <a:rPr kumimoji="1" lang="en-US" altLang="ja-JP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授業資料 </a:t>
            </a:r>
            <a:r>
              <a:rPr kumimoji="1" lang="en-US" altLang="ja-JP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No.21</a:t>
            </a:r>
            <a:r>
              <a:rPr kumimoji="1" lang="ja-JP" altLang="en-US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≪</a:t>
            </a:r>
            <a:r>
              <a:rPr lang="ja-JP" altLang="en-US" dirty="0"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　</a:t>
            </a:r>
            <a:r>
              <a:rPr kumimoji="1" lang="ja-JP" altLang="en-US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原子の構造　≫</a:t>
            </a:r>
            <a:endParaRPr kumimoji="1" lang="ja-JP" altLang="en-US" dirty="0">
              <a:effectLst/>
              <a:latin typeface="Times New Roman" pitchFamily="18" charset="0"/>
              <a:ea typeface="HGPｺﾞｼｯｸE" pitchFamily="50" charset="-128"/>
              <a:cs typeface="Times New Roman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504" y="412123"/>
            <a:ext cx="4161717" cy="348813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ja-JP" altLang="en-US" sz="1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教科書 </a:t>
            </a:r>
            <a:r>
              <a:rPr kumimoji="1" lang="en-US" altLang="ja-JP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P44 ,45</a:t>
            </a:r>
            <a:r>
              <a:rPr lang="ja-JP" altLang="en-US" sz="1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（ Ａ．原子、原子の構造、質量数　）</a:t>
            </a:r>
            <a:endParaRPr kumimoji="1" lang="ja-JP" altLang="en-US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411759" y="799579"/>
            <a:ext cx="4752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/>
              <a:t>２年（　）組（　　）席　名前（　　　　　　　　　　　　）</a:t>
            </a:r>
            <a:endParaRPr lang="ja-JP" altLang="en-US" u="sng" dirty="0"/>
          </a:p>
        </p:txBody>
      </p:sp>
      <p:sp>
        <p:nvSpPr>
          <p:cNvPr id="3" name="正方形/長方形 2"/>
          <p:cNvSpPr/>
          <p:nvPr/>
        </p:nvSpPr>
        <p:spPr>
          <a:xfrm>
            <a:off x="65941" y="40417"/>
            <a:ext cx="7078143" cy="1114773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23527" y="1657675"/>
            <a:ext cx="5112569" cy="923330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①</a:t>
            </a:r>
            <a:r>
              <a:rPr lang="ja-JP" altLang="en-US" dirty="0" smtClean="0"/>
              <a:t>：</a:t>
            </a:r>
            <a:r>
              <a:rPr lang="ja-JP" altLang="en-US" dirty="0"/>
              <a:t>原子と</a:t>
            </a:r>
            <a:r>
              <a:rPr lang="ja-JP" altLang="en-US" dirty="0" smtClean="0"/>
              <a:t>は何かを確認する。</a:t>
            </a:r>
            <a:endParaRPr lang="en-US" altLang="ja-JP" dirty="0" smtClean="0"/>
          </a:p>
          <a:p>
            <a:r>
              <a:rPr kumimoji="1" lang="ja-JP" altLang="en-US" dirty="0" smtClean="0"/>
              <a:t>②：原子の構造を確認する。</a:t>
            </a:r>
            <a:endParaRPr kumimoji="1" lang="en-US" altLang="ja-JP" dirty="0"/>
          </a:p>
          <a:p>
            <a:r>
              <a:rPr lang="ja-JP" altLang="en-US" dirty="0"/>
              <a:t>③：元素記号と名称を２０個覚える</a:t>
            </a:r>
            <a:r>
              <a:rPr lang="ja-JP" altLang="en-US" dirty="0" smtClean="0"/>
              <a:t>。</a:t>
            </a:r>
            <a:endParaRPr lang="en-US" altLang="ja-JP" dirty="0"/>
          </a:p>
        </p:txBody>
      </p:sp>
      <p:sp>
        <p:nvSpPr>
          <p:cNvPr id="26" name="正方形/長方形 25"/>
          <p:cNvSpPr/>
          <p:nvPr/>
        </p:nvSpPr>
        <p:spPr>
          <a:xfrm>
            <a:off x="50012" y="1268760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dirty="0"/>
              <a:t>■今日の流れ</a:t>
            </a:r>
            <a:endParaRPr lang="en-US" altLang="ja-JP" i="1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40078" y="3425225"/>
            <a:ext cx="6407523" cy="4603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400" dirty="0" smtClean="0"/>
              <a:t>英語で</a:t>
            </a:r>
            <a:r>
              <a:rPr kumimoji="1" lang="ja-JP" altLang="en-US" dirty="0" smtClean="0"/>
              <a:t>（</a:t>
            </a:r>
            <a:r>
              <a:rPr kumimoji="1" lang="ja-JP" altLang="en-US" sz="1400" dirty="0" smtClean="0"/>
              <a:t>１．</a:t>
            </a:r>
            <a:r>
              <a:rPr kumimoji="1" lang="ja-JP" altLang="en-US" dirty="0" smtClean="0"/>
              <a:t>　　　　　　）←</a:t>
            </a:r>
            <a:r>
              <a:rPr kumimoji="1" lang="ja-JP" altLang="en-US" u="sng" dirty="0" smtClean="0"/>
              <a:t>　　　　　　　　　　　　　　　　　　　</a:t>
            </a:r>
            <a:r>
              <a:rPr kumimoji="1" lang="ja-JP" altLang="en-US" dirty="0" smtClean="0"/>
              <a:t>という意味　</a:t>
            </a:r>
            <a:endParaRPr lang="en-US" altLang="ja-JP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8465" y="2782669"/>
            <a:ext cx="6871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【NOTE】</a:t>
            </a:r>
            <a:endParaRPr kumimoji="1" lang="ja-JP" altLang="en-US" sz="12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95536" y="5585465"/>
            <a:ext cx="788068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dirty="0" smtClean="0"/>
              <a:t>※</a:t>
            </a:r>
            <a:r>
              <a:rPr lang="ja-JP" altLang="en-US" dirty="0" smtClean="0"/>
              <a:t>極めて大きな数や小さな数値は、</a:t>
            </a:r>
            <a:r>
              <a:rPr kumimoji="1" lang="ja-JP" altLang="en-US" dirty="0" smtClean="0"/>
              <a:t>（</a:t>
            </a:r>
            <a:r>
              <a:rPr kumimoji="1" lang="ja-JP" altLang="en-US" sz="1400" dirty="0" smtClean="0"/>
              <a:t>２．</a:t>
            </a:r>
            <a:r>
              <a:rPr kumimoji="1" lang="ja-JP" altLang="en-US" dirty="0" smtClean="0"/>
              <a:t>　　　　　　　）を使って表すと便利である。</a:t>
            </a:r>
            <a:endParaRPr lang="en-US" altLang="ja-JP" dirty="0"/>
          </a:p>
        </p:txBody>
      </p:sp>
      <p:sp>
        <p:nvSpPr>
          <p:cNvPr id="36" name="正方形/長方形 35"/>
          <p:cNvSpPr/>
          <p:nvPr/>
        </p:nvSpPr>
        <p:spPr>
          <a:xfrm>
            <a:off x="50012" y="3059668"/>
            <a:ext cx="8225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 smtClean="0"/>
              <a:t>■原子：　　　　　　　　　　　　　　　　　　　　　　　　　　　　　　　　　　　　　　　　　　　　　　　</a:t>
            </a:r>
            <a:endParaRPr lang="en-US" altLang="ja-JP" i="1" u="sng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4283804"/>
            <a:ext cx="4094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炭素原子の大きさは、約（　　　</a:t>
            </a:r>
            <a:r>
              <a:rPr kumimoji="1" lang="ja-JP" altLang="en-US" dirty="0" smtClean="0"/>
              <a:t>　</a:t>
            </a:r>
            <a:r>
              <a:rPr kumimoji="1" lang="ja-JP" altLang="en-US" dirty="0" smtClean="0"/>
              <a:t>　）</a:t>
            </a:r>
            <a:r>
              <a:rPr kumimoji="1" lang="en-US" altLang="ja-JP" dirty="0" smtClean="0"/>
              <a:t>nm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74382" y="4859868"/>
            <a:ext cx="6372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/>
              <a:t>1[nm] =                                                                    [m] </a:t>
            </a:r>
            <a:r>
              <a:rPr kumimoji="1" lang="ja-JP" altLang="en-US" u="sng" dirty="0" smtClean="0"/>
              <a:t>＝　　　　　</a:t>
            </a:r>
            <a:r>
              <a:rPr kumimoji="1" lang="en-US" altLang="ja-JP" u="sng" dirty="0" smtClean="0"/>
              <a:t>[m]</a:t>
            </a:r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27" name="正方形/長方形 26"/>
          <p:cNvSpPr/>
          <p:nvPr/>
        </p:nvSpPr>
        <p:spPr>
          <a:xfrm>
            <a:off x="35496" y="6516052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 smtClean="0"/>
              <a:t>■原子の構造</a:t>
            </a:r>
            <a:endParaRPr lang="en-US" altLang="ja-JP" i="1" u="sng" dirty="0"/>
          </a:p>
        </p:txBody>
      </p:sp>
      <p:sp>
        <p:nvSpPr>
          <p:cNvPr id="28" name="正方形/長方形 27"/>
          <p:cNvSpPr/>
          <p:nvPr/>
        </p:nvSpPr>
        <p:spPr>
          <a:xfrm>
            <a:off x="5813552" y="1261690"/>
            <a:ext cx="1350050" cy="138499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none" tIns="0" bIns="0">
            <a:spAutoFit/>
          </a:bodyPr>
          <a:lstStyle/>
          <a:p>
            <a:r>
              <a:rPr lang="ja-JP" altLang="en-US" sz="900" dirty="0" smtClean="0"/>
              <a:t>アーネスト　ラザフォード</a:t>
            </a:r>
            <a:endParaRPr lang="ja-JP" altLang="ja-JP" sz="900" dirty="0"/>
          </a:p>
        </p:txBody>
      </p:sp>
      <p:sp>
        <p:nvSpPr>
          <p:cNvPr id="29" name="正方形/長方形 28"/>
          <p:cNvSpPr/>
          <p:nvPr/>
        </p:nvSpPr>
        <p:spPr>
          <a:xfrm>
            <a:off x="6339794" y="1749002"/>
            <a:ext cx="89993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1400"/>
              </a:lnSpc>
            </a:pPr>
            <a:r>
              <a:rPr lang="ja-JP" altLang="en-US" sz="1200" b="1" i="1" dirty="0" smtClean="0">
                <a:effectLst>
                  <a:outerShdw blurRad="60007" dist="200025" dir="15000000" sy="30000" kx="-1800000" algn="bl" rotWithShape="0">
                    <a:schemeClr val="bg1">
                      <a:lumMod val="85000"/>
                      <a:alpha val="32000"/>
                    </a:schemeClr>
                  </a:outerShdw>
                </a:effectLst>
              </a:rPr>
              <a:t>イギリスの</a:t>
            </a:r>
            <a:endParaRPr lang="en-US" altLang="ja-JP" sz="1200" b="1" i="1" dirty="0" smtClean="0">
              <a:effectLst>
                <a:outerShdw blurRad="60007" dist="200025" dir="15000000" sy="30000" kx="-1800000" algn="bl" rotWithShape="0">
                  <a:schemeClr val="bg1">
                    <a:lumMod val="85000"/>
                    <a:alpha val="32000"/>
                  </a:schemeClr>
                </a:outerShdw>
              </a:effectLst>
            </a:endParaRPr>
          </a:p>
          <a:p>
            <a:pPr algn="r">
              <a:lnSpc>
                <a:spcPts val="1400"/>
              </a:lnSpc>
            </a:pPr>
            <a:r>
              <a:rPr lang="ja-JP" altLang="en-US" sz="1200" b="1" i="1" dirty="0" smtClean="0">
                <a:effectLst>
                  <a:outerShdw blurRad="60007" dist="200025" dir="15000000" sy="30000" kx="-1800000" algn="bl" rotWithShape="0">
                    <a:schemeClr val="bg1">
                      <a:lumMod val="85000"/>
                      <a:alpha val="32000"/>
                    </a:schemeClr>
                  </a:outerShdw>
                </a:effectLst>
              </a:rPr>
              <a:t>物理学者</a:t>
            </a:r>
            <a:endParaRPr lang="en-US" altLang="ja-JP" sz="1200" b="1" i="1" dirty="0" smtClean="0">
              <a:effectLst>
                <a:outerShdw blurRad="60007" dist="200025" dir="15000000" sy="30000" kx="-1800000" algn="bl" rotWithShape="0">
                  <a:schemeClr val="bg1">
                    <a:lumMod val="85000"/>
                    <a:alpha val="32000"/>
                  </a:schemeClr>
                </a:outerShdw>
              </a:effectLst>
            </a:endParaRPr>
          </a:p>
          <a:p>
            <a:pPr algn="r">
              <a:lnSpc>
                <a:spcPts val="1400"/>
              </a:lnSpc>
            </a:pPr>
            <a:r>
              <a:rPr lang="ja-JP" altLang="en-US" sz="1200" b="1" i="1" dirty="0" smtClean="0">
                <a:effectLst>
                  <a:outerShdw blurRad="60007" dist="200025" dir="15000000" sy="30000" kx="-1800000" algn="bl" rotWithShape="0">
                    <a:schemeClr val="bg1">
                      <a:lumMod val="85000"/>
                      <a:alpha val="32000"/>
                    </a:schemeClr>
                  </a:outerShdw>
                </a:effectLst>
              </a:rPr>
              <a:t>化学者</a:t>
            </a:r>
            <a:endParaRPr lang="ja-JP" altLang="en-US" sz="1200" b="1" i="1" dirty="0">
              <a:effectLst>
                <a:outerShdw blurRad="60007" dist="200025" dir="15000000" sy="30000" kx="-1800000" algn="bl" rotWithShape="0">
                  <a:schemeClr val="bg1">
                    <a:lumMod val="85000"/>
                    <a:alpha val="32000"/>
                  </a:schemeClr>
                </a:outerShdw>
              </a:effectLst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5220072" y="1379863"/>
            <a:ext cx="2076760" cy="410369"/>
          </a:xfrm>
          <a:prstGeom prst="rect">
            <a:avLst/>
          </a:prstGeom>
          <a:solidFill>
            <a:schemeClr val="bg1"/>
          </a:solidFill>
          <a:effectLst>
            <a:softEdge rad="317500"/>
          </a:effectLst>
        </p:spPr>
        <p:txBody>
          <a:bodyPr wrap="square" tIns="0" bIns="0">
            <a:spAutoFit/>
          </a:bodyPr>
          <a:lstStyle/>
          <a:p>
            <a:pPr algn="r">
              <a:lnSpc>
                <a:spcPts val="1600"/>
              </a:lnSpc>
            </a:pPr>
            <a:r>
              <a:rPr lang="en-US" altLang="ja-JP" sz="1400" dirty="0"/>
              <a:t>Ernest </a:t>
            </a:r>
            <a:r>
              <a:rPr lang="en-US" altLang="ja-JP" sz="1400" dirty="0" smtClean="0"/>
              <a:t>Rutherford</a:t>
            </a:r>
          </a:p>
          <a:p>
            <a:pPr algn="r">
              <a:lnSpc>
                <a:spcPts val="1600"/>
              </a:lnSpc>
            </a:pPr>
            <a:r>
              <a:rPr lang="en-US" altLang="ja-JP" sz="1400" dirty="0"/>
              <a:t>(</a:t>
            </a:r>
            <a:r>
              <a:rPr lang="en-US" altLang="ja-JP" sz="1400" dirty="0" smtClean="0"/>
              <a:t>1871</a:t>
            </a:r>
            <a:r>
              <a:rPr lang="ja-JP" altLang="en-US" sz="1400" dirty="0" smtClean="0"/>
              <a:t> </a:t>
            </a:r>
            <a:r>
              <a:rPr lang="en-US" altLang="ja-JP" sz="1400" dirty="0"/>
              <a:t>- </a:t>
            </a:r>
            <a:r>
              <a:rPr lang="en-US" altLang="ja-JP" sz="1400" dirty="0" smtClean="0"/>
              <a:t>1937)</a:t>
            </a:r>
          </a:p>
        </p:txBody>
      </p:sp>
      <p:pic>
        <p:nvPicPr>
          <p:cNvPr id="1026" name="Picture 2" descr="C:\Users\m124371.MIE-ED\Desktop\Ernest_Rutherford_LO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-44800"/>
            <a:ext cx="1879246" cy="2520538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774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直線コネクタ 25"/>
          <p:cNvCxnSpPr/>
          <p:nvPr/>
        </p:nvCxnSpPr>
        <p:spPr>
          <a:xfrm>
            <a:off x="-13343" y="684108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円/楕円 4"/>
          <p:cNvSpPr/>
          <p:nvPr/>
        </p:nvSpPr>
        <p:spPr>
          <a:xfrm>
            <a:off x="3017148" y="1354416"/>
            <a:ext cx="1152128" cy="1152128"/>
          </a:xfrm>
          <a:prstGeom prst="ellipse">
            <a:avLst/>
          </a:prstGeom>
          <a:ln w="57150">
            <a:solidFill>
              <a:schemeClr val="bg1">
                <a:lumMod val="75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3142252" y="1508312"/>
            <a:ext cx="432000" cy="432000"/>
          </a:xfrm>
          <a:prstGeom prst="ellips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3593260" y="1502248"/>
            <a:ext cx="432000" cy="432000"/>
          </a:xfrm>
          <a:prstGeom prst="ellips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3147516" y="1944176"/>
            <a:ext cx="432000" cy="432000"/>
          </a:xfrm>
          <a:prstGeom prst="ellips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3593260" y="1944176"/>
            <a:ext cx="432000" cy="432000"/>
          </a:xfrm>
          <a:prstGeom prst="ellips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2427692" y="792000"/>
            <a:ext cx="2304000" cy="2304000"/>
          </a:xfrm>
          <a:prstGeom prst="ellipse">
            <a:avLst/>
          </a:prstGeom>
          <a:ln w="57150">
            <a:solidFill>
              <a:schemeClr val="bg1">
                <a:lumMod val="75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93160" y="-88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（例）　ヘリウム原子</a:t>
            </a:r>
            <a:endParaRPr kumimoji="1" lang="ja-JP" altLang="en-US" dirty="0"/>
          </a:p>
        </p:txBody>
      </p:sp>
      <p:cxnSp>
        <p:nvCxnSpPr>
          <p:cNvPr id="17" name="直線コネクタ 16"/>
          <p:cNvCxnSpPr/>
          <p:nvPr/>
        </p:nvCxnSpPr>
        <p:spPr>
          <a:xfrm>
            <a:off x="4776404" y="2349000"/>
            <a:ext cx="0" cy="108000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2369076" y="2349000"/>
            <a:ext cx="0" cy="108000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>
            <a:off x="2427692" y="3284984"/>
            <a:ext cx="230400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2657108" y="3347700"/>
            <a:ext cx="1867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ヘリウム原子１個</a:t>
            </a:r>
            <a:endParaRPr kumimoji="1" lang="ja-JP" altLang="en-US" dirty="0"/>
          </a:p>
        </p:txBody>
      </p:sp>
      <p:cxnSp>
        <p:nvCxnSpPr>
          <p:cNvPr id="24" name="直線コネクタ 23"/>
          <p:cNvCxnSpPr/>
          <p:nvPr/>
        </p:nvCxnSpPr>
        <p:spPr>
          <a:xfrm>
            <a:off x="4011612" y="1700808"/>
            <a:ext cx="1296144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4011612" y="2160176"/>
            <a:ext cx="1296144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円/楕円 24"/>
          <p:cNvSpPr/>
          <p:nvPr/>
        </p:nvSpPr>
        <p:spPr>
          <a:xfrm>
            <a:off x="4011612" y="1111096"/>
            <a:ext cx="288000" cy="288032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1" name="直線コネクタ 30"/>
          <p:cNvCxnSpPr/>
          <p:nvPr/>
        </p:nvCxnSpPr>
        <p:spPr>
          <a:xfrm>
            <a:off x="4313292" y="1255112"/>
            <a:ext cx="9720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円/楕円 31"/>
          <p:cNvSpPr/>
          <p:nvPr/>
        </p:nvSpPr>
        <p:spPr>
          <a:xfrm>
            <a:off x="2836738" y="2578552"/>
            <a:ext cx="288000" cy="288032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321404" y="151643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（　　　　　　）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321404" y="197954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（　　　　　　）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321404" y="1066384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（　　　　　　）</a:t>
            </a:r>
            <a:endParaRPr kumimoji="1" lang="ja-JP" altLang="en-US" dirty="0"/>
          </a:p>
        </p:txBody>
      </p:sp>
      <p:sp>
        <p:nvSpPr>
          <p:cNvPr id="38" name="左中かっこ 37"/>
          <p:cNvSpPr/>
          <p:nvPr/>
        </p:nvSpPr>
        <p:spPr>
          <a:xfrm>
            <a:off x="2699792" y="1399128"/>
            <a:ext cx="220573" cy="1008112"/>
          </a:xfrm>
          <a:prstGeom prst="leftBrac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0" name="直線コネクタ 39"/>
          <p:cNvCxnSpPr>
            <a:endCxn id="38" idx="1"/>
          </p:cNvCxnSpPr>
          <p:nvPr/>
        </p:nvCxnSpPr>
        <p:spPr>
          <a:xfrm flipV="1">
            <a:off x="2123728" y="1903184"/>
            <a:ext cx="576064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611560" y="1749876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（　　　　　　　　）</a:t>
            </a:r>
            <a:endParaRPr kumimoji="1" lang="ja-JP" altLang="en-US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516216" y="1506270"/>
            <a:ext cx="25130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電気を持たない</a:t>
            </a:r>
            <a:endParaRPr kumimoji="1" lang="ja-JP" altLang="en-US" sz="16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83568" y="2074496"/>
            <a:ext cx="1541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プラス（＋）の電気を持つ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516216" y="1996678"/>
            <a:ext cx="25130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プラス</a:t>
            </a:r>
            <a:r>
              <a:rPr kumimoji="1" lang="ja-JP" altLang="en-US" sz="1600" dirty="0" smtClean="0"/>
              <a:t>（＋）の電気を持つ</a:t>
            </a:r>
            <a:endParaRPr kumimoji="1" lang="ja-JP" altLang="en-US" sz="16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516216" y="1080032"/>
            <a:ext cx="25130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マイナス（－）の電気を持つ</a:t>
            </a:r>
            <a:endParaRPr kumimoji="1" lang="ja-JP" altLang="en-US" sz="16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06808" y="416708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≪</a:t>
            </a:r>
            <a:r>
              <a:rPr lang="ja-JP" altLang="en-US" dirty="0"/>
              <a:t>重要</a:t>
            </a:r>
            <a:r>
              <a:rPr kumimoji="1" lang="ja-JP" altLang="en-US" dirty="0" smtClean="0"/>
              <a:t>≫</a:t>
            </a:r>
            <a:endParaRPr kumimoji="1"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99980" y="4653136"/>
            <a:ext cx="774442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 smtClean="0"/>
              <a:t>①：電気（電荷）には、（　　　　　　　　　）と（　　　　　　　　　）の２種類がある。</a:t>
            </a:r>
            <a:endParaRPr kumimoji="1"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②：どんな原子でも、（　　　　　）の数と（　　　　　　）の数は同じである。</a:t>
            </a:r>
            <a:endParaRPr kumimoji="1"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/>
              <a:t>③</a:t>
            </a:r>
            <a:r>
              <a:rPr lang="ja-JP" altLang="en-US" dirty="0" smtClean="0"/>
              <a:t>：原子に含まれる（　　　　　）の数は、原子の（　　　　　　）ごとに決まっており、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この陽子の数を、その原子の（　　　　　　　　　）という。</a:t>
            </a:r>
            <a:endParaRPr kumimoji="1" lang="ja-JP" altLang="en-US" dirty="0"/>
          </a:p>
        </p:txBody>
      </p:sp>
      <p:sp>
        <p:nvSpPr>
          <p:cNvPr id="48" name="正方形/長方形 47"/>
          <p:cNvSpPr/>
          <p:nvPr/>
        </p:nvSpPr>
        <p:spPr>
          <a:xfrm>
            <a:off x="323528" y="4557028"/>
            <a:ext cx="8568952" cy="1968316"/>
          </a:xfrm>
          <a:prstGeom prst="rect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" name="直線コネクタ 2"/>
          <p:cNvCxnSpPr/>
          <p:nvPr/>
        </p:nvCxnSpPr>
        <p:spPr>
          <a:xfrm>
            <a:off x="2267744" y="423836"/>
            <a:ext cx="0" cy="1029884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755576" y="423836"/>
            <a:ext cx="0" cy="1029884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rot="16200000">
            <a:off x="2187624" y="1336424"/>
            <a:ext cx="0" cy="18000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 rot="16200000">
            <a:off x="851100" y="1336424"/>
            <a:ext cx="0" cy="18000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 rot="16200000">
            <a:off x="823804" y="341961"/>
            <a:ext cx="0" cy="18000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rot="16200000">
            <a:off x="2187624" y="341961"/>
            <a:ext cx="0" cy="18000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628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線コネクタ 13"/>
          <p:cNvCxnSpPr/>
          <p:nvPr/>
        </p:nvCxnSpPr>
        <p:spPr>
          <a:xfrm>
            <a:off x="-13343" y="7389440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-13343" y="22143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-7083" y="3680444"/>
            <a:ext cx="8749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練習問題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２．</a:t>
            </a: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次の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①～⑤の文章について、正しければ</a:t>
            </a:r>
            <a:r>
              <a:rPr lang="ja-JP" altLang="en-US" dirty="0" err="1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〇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、間違っていれば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×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を記入せよ。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7504" y="4072430"/>
            <a:ext cx="5724644" cy="2169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 smtClean="0"/>
              <a:t>①：原子の種類は、陽子の数によって決められている。</a:t>
            </a:r>
            <a:endParaRPr kumimoji="1"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②：水素原子の陽子の数は３コである。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kumimoji="1" lang="ja-JP" altLang="en-US" dirty="0" smtClean="0"/>
              <a:t>③：炭素原子には、陽子が６コ、電子が７コ含まれている。</a:t>
            </a:r>
            <a:endParaRPr kumimoji="1"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④：</a:t>
            </a:r>
            <a:r>
              <a:rPr lang="en-US" altLang="ja-JP" baseline="-25000" dirty="0" smtClean="0"/>
              <a:t>11</a:t>
            </a:r>
            <a:r>
              <a:rPr lang="en-US" altLang="ja-JP" dirty="0" smtClean="0"/>
              <a:t>Na</a:t>
            </a:r>
            <a:r>
              <a:rPr lang="ja-JP" altLang="en-US" dirty="0" smtClean="0"/>
              <a:t>には、陽子が１１コ含まれている。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kumimoji="1" lang="ja-JP" altLang="en-US" dirty="0" smtClean="0"/>
              <a:t>⑤：</a:t>
            </a:r>
            <a:r>
              <a:rPr lang="ja-JP" altLang="en-US" dirty="0"/>
              <a:t>原子</a:t>
            </a:r>
            <a:r>
              <a:rPr lang="ja-JP" altLang="en-US" dirty="0" smtClean="0"/>
              <a:t>番号８の原子は酸素である。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327498"/>
              </p:ext>
            </p:extLst>
          </p:nvPr>
        </p:nvGraphicFramePr>
        <p:xfrm>
          <a:off x="179512" y="629852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①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②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③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④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⑤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-14695" y="75688"/>
            <a:ext cx="86901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練習問題１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．</a:t>
            </a: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次の元素記号で示された原子について、原子番号、陽子の数、電子の数を</a:t>
            </a:r>
            <a:endParaRPr kumimoji="1"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整理しよう。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124587"/>
              </p:ext>
            </p:extLst>
          </p:nvPr>
        </p:nvGraphicFramePr>
        <p:xfrm>
          <a:off x="251520" y="738955"/>
          <a:ext cx="8423982" cy="2838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1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036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元素記号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780"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原子の名前</a:t>
                      </a: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7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原子番号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7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陽子の数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7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電子の数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4716016" y="747288"/>
            <a:ext cx="9973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baseline="-25000" dirty="0" smtClean="0"/>
              <a:t>17</a:t>
            </a:r>
            <a:r>
              <a:rPr kumimoji="1" lang="en-US" altLang="ja-JP" sz="4400" dirty="0" smtClean="0"/>
              <a:t>Cl</a:t>
            </a:r>
            <a:endParaRPr kumimoji="1" lang="ja-JP" altLang="en-US" sz="4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54096" y="747288"/>
            <a:ext cx="7425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baseline="-25000" dirty="0" smtClean="0"/>
              <a:t>3</a:t>
            </a:r>
            <a:r>
              <a:rPr lang="en-US" altLang="ja-JP" sz="4400" dirty="0" smtClean="0"/>
              <a:t>Li</a:t>
            </a:r>
            <a:endParaRPr kumimoji="1" lang="ja-JP" altLang="en-US" sz="4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563888" y="733640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baseline="-25000" dirty="0" smtClean="0"/>
              <a:t>8</a:t>
            </a:r>
            <a:r>
              <a:rPr kumimoji="1" lang="en-US" altLang="ja-JP" sz="4400" dirty="0" smtClean="0"/>
              <a:t>O</a:t>
            </a:r>
            <a:endParaRPr kumimoji="1" lang="ja-JP" altLang="en-US" sz="4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493291" y="756287"/>
            <a:ext cx="8370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baseline="-25000" dirty="0" smtClean="0"/>
              <a:t>53</a:t>
            </a:r>
            <a:r>
              <a:rPr lang="en-US" altLang="ja-JP" sz="4400" dirty="0"/>
              <a:t> </a:t>
            </a:r>
            <a:r>
              <a:rPr kumimoji="1" lang="en-US" altLang="ja-JP" sz="4400" dirty="0" smtClean="0"/>
              <a:t>I</a:t>
            </a:r>
            <a:endParaRPr kumimoji="1" lang="ja-JP" altLang="en-US" sz="44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012187" y="756287"/>
            <a:ext cx="11384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baseline="-25000" dirty="0" smtClean="0"/>
              <a:t>20</a:t>
            </a:r>
            <a:r>
              <a:rPr kumimoji="1" lang="en-US" altLang="ja-JP" sz="4400" dirty="0" smtClean="0"/>
              <a:t>Ca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60887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直線コネクタ 36"/>
          <p:cNvCxnSpPr/>
          <p:nvPr/>
        </p:nvCxnSpPr>
        <p:spPr>
          <a:xfrm>
            <a:off x="-13343" y="684108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/>
          <p:cNvSpPr/>
          <p:nvPr/>
        </p:nvSpPr>
        <p:spPr>
          <a:xfrm>
            <a:off x="465803" y="5517232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905963" y="5517232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5536" y="51479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印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07704" y="51479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評価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-7083" y="116632"/>
            <a:ext cx="7919156" cy="7591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課題　元素の周期表を見て、原子番号１番（Ｈ）～２０番（Ｃａ）の元素名を覚えよ。</a:t>
            </a:r>
            <a:endParaRPr kumimoji="1"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2600"/>
              </a:lnSpc>
            </a:pP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</a:t>
            </a:r>
            <a:r>
              <a:rPr lang="en-US" altLang="ja-JP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授業の最後に小テストを行います！！</a:t>
            </a:r>
            <a:endParaRPr kumimoji="1" lang="ja-JP" altLang="en-US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4396" y="1172815"/>
            <a:ext cx="8871732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40000"/>
              </a:lnSpc>
            </a:pPr>
            <a:r>
              <a:rPr lang="ja-JP" altLang="en-US" sz="2800" dirty="0" smtClean="0"/>
              <a:t>水兵</a:t>
            </a:r>
            <a:r>
              <a:rPr lang="ja-JP" altLang="en-US" sz="2400" b="1" dirty="0" smtClean="0"/>
              <a:t>リーベ</a:t>
            </a:r>
            <a:r>
              <a:rPr lang="ja-JP" altLang="en-US" sz="2800" dirty="0" smtClean="0"/>
              <a:t>    僕 の 船   </a:t>
            </a:r>
            <a:r>
              <a:rPr lang="ja-JP" altLang="en-US" sz="2400" b="1" dirty="0" smtClean="0"/>
              <a:t>ななまがり</a:t>
            </a:r>
            <a:r>
              <a:rPr lang="ja-JP" altLang="en-US" sz="2800" dirty="0" smtClean="0"/>
              <a:t>　シップス　クラーク　閣下　</a:t>
            </a:r>
            <a:endParaRPr kumimoji="1" lang="ja-JP" altLang="en-US" sz="28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785448" y="1429944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ふね</a:t>
            </a:r>
            <a:endParaRPr kumimoji="1" lang="ja-JP" altLang="en-US" sz="12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9144" y="1429944"/>
            <a:ext cx="915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すい　 へい</a:t>
            </a:r>
            <a:endParaRPr kumimoji="1" lang="ja-JP" altLang="en-US" sz="12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941447" y="1429944"/>
            <a:ext cx="429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ぼく</a:t>
            </a:r>
            <a:endParaRPr kumimoji="1" lang="ja-JP" altLang="en-US" sz="12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7885982" y="1429783"/>
            <a:ext cx="7184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かっ　か</a:t>
            </a:r>
            <a:endParaRPr kumimoji="1" lang="ja-JP" altLang="en-US" sz="12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913240" y="2020670"/>
            <a:ext cx="223385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Li</a:t>
            </a:r>
            <a:endParaRPr kumimoji="1" lang="ja-JP" altLang="en-US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81466" y="2020670"/>
            <a:ext cx="216973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H</a:t>
            </a:r>
            <a:endParaRPr kumimoji="1" lang="ja-JP" altLang="en-US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547174" y="2020670"/>
            <a:ext cx="224989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O</a:t>
            </a:r>
            <a:endParaRPr kumimoji="1" lang="ja-JP" altLang="en-US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82974" y="2020670"/>
            <a:ext cx="332390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He</a:t>
            </a:r>
            <a:endParaRPr kumimoji="1" lang="ja-JP" altLang="en-US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201272" y="2020670"/>
            <a:ext cx="313154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Be</a:t>
            </a:r>
            <a:endParaRPr kumimoji="1" lang="ja-JP" altLang="en-US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633320" y="2020670"/>
            <a:ext cx="197737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B</a:t>
            </a:r>
            <a:endParaRPr kumimoji="1" lang="ja-JP" altLang="en-US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934368" y="2020670"/>
            <a:ext cx="196135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222400" y="2020670"/>
            <a:ext cx="221783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lang="en-US" altLang="ja-JP" dirty="0"/>
              <a:t>N</a:t>
            </a:r>
            <a:endParaRPr kumimoji="1" lang="ja-JP" altLang="en-US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428501" y="2016353"/>
            <a:ext cx="258651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Al</a:t>
            </a:r>
            <a:endParaRPr kumimoji="1" lang="ja-JP" altLang="en-US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857469" y="2016353"/>
            <a:ext cx="178501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F</a:t>
            </a:r>
            <a:endParaRPr kumimoji="1" lang="ja-JP" altLang="en-US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102976" y="2016353"/>
            <a:ext cx="337199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Ne</a:t>
            </a:r>
            <a:endParaRPr kumimoji="1" lang="ja-JP" altLang="en-US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560942" y="2016353"/>
            <a:ext cx="332390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Na</a:t>
            </a:r>
            <a:endParaRPr kumimoji="1" lang="ja-JP" altLang="en-US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965226" y="2016353"/>
            <a:ext cx="378877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Mg</a:t>
            </a:r>
            <a:endParaRPr kumimoji="1" lang="ja-JP" altLang="en-US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8311990" y="2009615"/>
            <a:ext cx="306742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Ca</a:t>
            </a:r>
            <a:endParaRPr kumimoji="1" lang="ja-JP" altLang="en-US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068949" y="2009615"/>
            <a:ext cx="231401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lang="en-US" altLang="ja-JP" dirty="0" smtClean="0"/>
              <a:t>Si</a:t>
            </a:r>
            <a:endParaRPr kumimoji="1" lang="ja-JP" altLang="en-US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501317" y="2009615"/>
            <a:ext cx="191325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P</a:t>
            </a:r>
            <a:endParaRPr kumimoji="1" lang="ja-JP" altLang="en-US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5973441" y="2009615"/>
            <a:ext cx="178501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S</a:t>
            </a:r>
            <a:endParaRPr kumimoji="1" lang="ja-JP" altLang="en-US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6562329" y="2009615"/>
            <a:ext cx="249033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Cl</a:t>
            </a:r>
            <a:endParaRPr kumimoji="1" lang="ja-JP" altLang="en-US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7139869" y="2009615"/>
            <a:ext cx="285903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err="1" smtClean="0"/>
              <a:t>Ar</a:t>
            </a:r>
            <a:endParaRPr kumimoji="1" lang="ja-JP" altLang="en-US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7895087" y="2009615"/>
            <a:ext cx="192929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K</a:t>
            </a:r>
            <a:endParaRPr kumimoji="1" lang="ja-JP" altLang="en-US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940630" y="2275746"/>
            <a:ext cx="40238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/>
              <a:t>ケイ素</a:t>
            </a:r>
            <a:r>
              <a:rPr lang="ja-JP" altLang="en-US" sz="800" dirty="0"/>
              <a:t>　</a:t>
            </a:r>
            <a:r>
              <a:rPr lang="ja-JP" altLang="en-US" sz="800" dirty="0" smtClean="0"/>
              <a:t>　　</a:t>
            </a:r>
            <a:r>
              <a:rPr kumimoji="1" lang="ja-JP" altLang="en-US" sz="800" dirty="0" smtClean="0"/>
              <a:t>リン</a:t>
            </a:r>
            <a:r>
              <a:rPr kumimoji="1" lang="en-US" altLang="ja-JP" sz="800" dirty="0" smtClean="0"/>
              <a:t> </a:t>
            </a:r>
            <a:r>
              <a:rPr kumimoji="1" lang="ja-JP" altLang="en-US" sz="800" dirty="0" smtClean="0"/>
              <a:t>　　　　硫黄　　　　　　塩素</a:t>
            </a:r>
            <a:r>
              <a:rPr kumimoji="1" lang="en-US" altLang="ja-JP" sz="800" dirty="0" smtClean="0"/>
              <a:t> </a:t>
            </a:r>
            <a:r>
              <a:rPr kumimoji="1" lang="ja-JP" altLang="en-US" sz="800" dirty="0" smtClean="0"/>
              <a:t>　　　　アルゴン　　　　　カリウム　　カルシウム</a:t>
            </a:r>
            <a:endParaRPr kumimoji="1" lang="ja-JP" altLang="en-US" sz="800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49144" y="2277452"/>
            <a:ext cx="49039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/>
              <a:t>水素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ヘリウム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リチウム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ベリリウム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ホウ素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炭素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窒素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酸素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フッ素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ネオン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ナトリウム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マグネシウム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アルミニウム</a:t>
            </a:r>
            <a:endParaRPr kumimoji="1" lang="ja-JP" altLang="en-US" sz="8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76440" y="1124744"/>
            <a:ext cx="885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u="sng" dirty="0"/>
              <a:t>□</a:t>
            </a:r>
            <a:r>
              <a:rPr kumimoji="1" lang="ja-JP" altLang="en-US" sz="1400" u="sng" dirty="0" smtClean="0"/>
              <a:t>覚え方</a:t>
            </a:r>
            <a:endParaRPr kumimoji="1" lang="ja-JP" altLang="en-US" sz="1400" u="sng" dirty="0"/>
          </a:p>
        </p:txBody>
      </p:sp>
      <p:cxnSp>
        <p:nvCxnSpPr>
          <p:cNvPr id="73" name="直線コネクタ 72"/>
          <p:cNvCxnSpPr/>
          <p:nvPr/>
        </p:nvCxnSpPr>
        <p:spPr>
          <a:xfrm>
            <a:off x="-36512" y="30976"/>
            <a:ext cx="9180000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815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5715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270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14663</TotalTime>
  <Words>327</Words>
  <Application>Microsoft Office PowerPoint</Application>
  <PresentationFormat>画面に合わせる (4:3)</PresentationFormat>
  <Paragraphs>91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HGPｺﾞｼｯｸE</vt:lpstr>
      <vt:lpstr>HGP創英角ｺﾞｼｯｸUB</vt:lpstr>
      <vt:lpstr>ＭＳ Ｐゴシック</vt:lpstr>
      <vt:lpstr>Arial</vt:lpstr>
      <vt:lpstr>Calibri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m124371</dc:creator>
  <cp:lastModifiedBy>古野正則</cp:lastModifiedBy>
  <cp:revision>805</cp:revision>
  <cp:lastPrinted>2017-06-12T05:18:50Z</cp:lastPrinted>
  <dcterms:created xsi:type="dcterms:W3CDTF">2013-07-17T08:32:15Z</dcterms:created>
  <dcterms:modified xsi:type="dcterms:W3CDTF">2018-03-14T01:12:43Z</dcterms:modified>
</cp:coreProperties>
</file>