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11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8"/>
            <a:ext cx="3076576" cy="511175"/>
          </a:xfrm>
          <a:prstGeom prst="rect">
            <a:avLst/>
          </a:prstGeom>
        </p:spPr>
        <p:txBody>
          <a:bodyPr vert="horz" lIns="88253" tIns="44126" rIns="88253" bIns="4412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8"/>
            <a:ext cx="3076576" cy="511175"/>
          </a:xfrm>
          <a:prstGeom prst="rect">
            <a:avLst/>
          </a:prstGeom>
        </p:spPr>
        <p:txBody>
          <a:bodyPr vert="horz" lIns="88253" tIns="44126" rIns="88253" bIns="44126" rtlCol="0"/>
          <a:lstStyle>
            <a:lvl1pPr algn="r">
              <a:defRPr sz="11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53" tIns="44126" rIns="88253" bIns="441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20" y="4860928"/>
            <a:ext cx="5680075" cy="4605338"/>
          </a:xfrm>
          <a:prstGeom prst="rect">
            <a:avLst/>
          </a:prstGeom>
        </p:spPr>
        <p:txBody>
          <a:bodyPr vert="horz" lIns="88253" tIns="44126" rIns="88253" bIns="441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853"/>
            <a:ext cx="3076576" cy="511175"/>
          </a:xfrm>
          <a:prstGeom prst="rect">
            <a:avLst/>
          </a:prstGeom>
        </p:spPr>
        <p:txBody>
          <a:bodyPr vert="horz" lIns="88253" tIns="44126" rIns="88253" bIns="4412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3"/>
            <a:ext cx="3076576" cy="511175"/>
          </a:xfrm>
          <a:prstGeom prst="rect">
            <a:avLst/>
          </a:prstGeom>
        </p:spPr>
        <p:txBody>
          <a:bodyPr vert="horz" lIns="88253" tIns="44126" rIns="88253" bIns="44126" rtlCol="0" anchor="b"/>
          <a:lstStyle>
            <a:lvl1pPr algn="r">
              <a:defRPr sz="11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9.jpeg"/><Relationship Id="rId7" Type="http://schemas.openxmlformats.org/officeDocument/2006/relationships/image" Target="../media/image1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6122189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No.16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 同素体、単体と元素　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283271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P32, 33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（同素体、単体と元素）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23527" y="1657675"/>
            <a:ext cx="6696745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：同じ元素からなる単体でも性質が異なる物質があることを知る。</a:t>
            </a:r>
            <a:endParaRPr lang="en-US" altLang="ja-JP" dirty="0"/>
          </a:p>
          <a:p>
            <a:r>
              <a:rPr kumimoji="1" lang="ja-JP" altLang="en-US" dirty="0"/>
              <a:t>②</a:t>
            </a:r>
            <a:r>
              <a:rPr kumimoji="1" lang="ja-JP" altLang="en-US" dirty="0" smtClean="0"/>
              <a:t>：単体と元素の意味を使い分けられるようになる。</a:t>
            </a:r>
            <a:endParaRPr kumimoji="1" lang="en-US" altLang="ja-JP" dirty="0"/>
          </a:p>
          <a:p>
            <a:r>
              <a:rPr lang="ja-JP" altLang="en-US" dirty="0"/>
              <a:t>③</a:t>
            </a:r>
            <a:r>
              <a:rPr lang="ja-JP" altLang="en-US" dirty="0" smtClean="0"/>
              <a:t>：炎色反応を示す元素名とその炎の色を覚える。</a:t>
            </a:r>
            <a:endParaRPr lang="en-US" altLang="ja-JP" dirty="0"/>
          </a:p>
        </p:txBody>
      </p:sp>
      <p:sp>
        <p:nvSpPr>
          <p:cNvPr id="71" name="正方形/長方形 70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68465" y="2636912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72111"/>
              </p:ext>
            </p:extLst>
          </p:nvPr>
        </p:nvGraphicFramePr>
        <p:xfrm>
          <a:off x="457200" y="3393574"/>
          <a:ext cx="8130894" cy="345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9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54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S</a:t>
                      </a:r>
                      <a:endParaRPr kumimoji="1" lang="ja-JP" altLang="en-US" sz="4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54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C</a:t>
                      </a:r>
                      <a:endParaRPr kumimoji="1" lang="ja-JP" altLang="en-US" sz="4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0" name="グループ化 9"/>
          <p:cNvGrpSpPr/>
          <p:nvPr/>
        </p:nvGrpSpPr>
        <p:grpSpPr>
          <a:xfrm>
            <a:off x="50012" y="2852936"/>
            <a:ext cx="6754236" cy="479547"/>
            <a:chOff x="50012" y="2882962"/>
            <a:chExt cx="6754236" cy="479547"/>
          </a:xfrm>
        </p:grpSpPr>
        <p:sp>
          <p:nvSpPr>
            <p:cNvPr id="74" name="テキスト ボックス 73"/>
            <p:cNvSpPr txBox="1"/>
            <p:nvPr/>
          </p:nvSpPr>
          <p:spPr>
            <a:xfrm>
              <a:off x="913240" y="2882962"/>
              <a:ext cx="607859" cy="4603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dirty="0" smtClean="0"/>
                <a:t>　：　</a:t>
              </a:r>
              <a:endParaRPr lang="en-US" altLang="ja-JP" dirty="0"/>
            </a:p>
          </p:txBody>
        </p:sp>
        <p:sp>
          <p:nvSpPr>
            <p:cNvPr id="75" name="正方形/長方形 74"/>
            <p:cNvSpPr/>
            <p:nvPr/>
          </p:nvSpPr>
          <p:spPr>
            <a:xfrm>
              <a:off x="50012" y="2993177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i="1" u="sng" dirty="0" smtClean="0"/>
                <a:t>■同素体</a:t>
              </a:r>
              <a:endParaRPr lang="en-US" altLang="ja-JP" i="1" u="sng" dirty="0"/>
            </a:p>
          </p:txBody>
        </p:sp>
        <p:cxnSp>
          <p:nvCxnSpPr>
            <p:cNvPr id="9" name="直線コネクタ 8"/>
            <p:cNvCxnSpPr/>
            <p:nvPr/>
          </p:nvCxnSpPr>
          <p:spPr>
            <a:xfrm>
              <a:off x="1043608" y="3267568"/>
              <a:ext cx="576064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6" name="Picture 10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400" y="3437238"/>
            <a:ext cx="1258731" cy="12196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11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854" y="3460064"/>
            <a:ext cx="1872208" cy="111535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2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496" y="3487360"/>
            <a:ext cx="1872208" cy="11446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テキスト ボックス 78"/>
          <p:cNvSpPr txBox="1"/>
          <p:nvPr/>
        </p:nvSpPr>
        <p:spPr>
          <a:xfrm>
            <a:off x="1306589" y="4547507"/>
            <a:ext cx="24842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　　　　 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特徴：常温で </a:t>
            </a:r>
            <a:r>
              <a:rPr lang="ja-JP" altLang="en-US" sz="1600" b="1" dirty="0" smtClean="0"/>
              <a:t>安定</a:t>
            </a:r>
            <a:endParaRPr kumimoji="1" lang="ja-JP" altLang="en-US" sz="2400" b="1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144773" y="4540184"/>
            <a:ext cx="25316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　　　  　　　）</a:t>
            </a:r>
            <a:endParaRPr kumimoji="1" lang="en-US" altLang="ja-JP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</a:t>
            </a:r>
            <a:r>
              <a:rPr lang="ja-JP" altLang="en-US" sz="1600" b="1" dirty="0" smtClean="0"/>
              <a:t>弾力性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がある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686275" y="4540184"/>
            <a:ext cx="27579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   　　　　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 </a:t>
            </a:r>
            <a:r>
              <a:rPr lang="ja-JP" altLang="en-US" sz="1600" b="1" dirty="0" smtClean="0"/>
              <a:t>針状</a:t>
            </a:r>
            <a:r>
              <a:rPr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の結晶</a:t>
            </a:r>
            <a:endParaRPr kumimoji="1" lang="ja-JP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478" y="5143402"/>
            <a:ext cx="1914377" cy="11696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083" y="5188256"/>
            <a:ext cx="1896029" cy="1088757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546" y="5129896"/>
            <a:ext cx="2043520" cy="115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" name="テキスト ボックス 84"/>
          <p:cNvSpPr txBox="1"/>
          <p:nvPr/>
        </p:nvSpPr>
        <p:spPr>
          <a:xfrm>
            <a:off x="3603998" y="5170840"/>
            <a:ext cx="562975" cy="246221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硬い！</a:t>
            </a:r>
            <a:endParaRPr kumimoji="1" lang="ja-JP" altLang="en-US" sz="10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1331640" y="517084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軟らかい！</a:t>
            </a:r>
            <a:endParaRPr kumimoji="1" lang="ja-JP" altLang="en-US" sz="1000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527201" y="5752718"/>
            <a:ext cx="41549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/>
              <a:t>鉛筆</a:t>
            </a:r>
            <a:endParaRPr kumimoji="1" lang="en-US" altLang="ja-JP" sz="900" b="1" dirty="0" smtClean="0"/>
          </a:p>
          <a:p>
            <a:r>
              <a:rPr kumimoji="1" lang="ja-JP" altLang="en-US" sz="900" b="1" dirty="0" smtClean="0"/>
              <a:t>の芯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142529" y="6194906"/>
            <a:ext cx="2533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　　　　  　）</a:t>
            </a:r>
            <a:endParaRPr kumimoji="1" lang="en-US" altLang="ja-JP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特徴：サッカーボール状の構造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338884" y="6215239"/>
            <a:ext cx="2427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　　 　　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特徴：（　　　）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を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よく通す</a:t>
            </a:r>
            <a:endParaRPr kumimoji="1" lang="ja-JP" alt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3700550" y="6198396"/>
            <a:ext cx="2554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　　　   　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 電気を通さない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1" name="Picture 414" descr="http://upload.wikimedia.org/wikipedia/commons/thumb/5/59/Charles_de_coulomb.jpg/225px-Charles_de_coulomb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64953"/>
            <a:ext cx="1656184" cy="22524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正方形/長方形 91"/>
          <p:cNvSpPr/>
          <p:nvPr/>
        </p:nvSpPr>
        <p:spPr>
          <a:xfrm>
            <a:off x="7767645" y="2697693"/>
            <a:ext cx="1104331" cy="205184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tIns="0" bIns="0">
            <a:spAutoFit/>
          </a:bodyPr>
          <a:lstStyle/>
          <a:p>
            <a:pPr algn="r">
              <a:lnSpc>
                <a:spcPts val="1600"/>
              </a:lnSpc>
            </a:pPr>
            <a:r>
              <a:rPr lang="en-US" altLang="ja-JP" sz="1400" dirty="0" smtClean="0"/>
              <a:t>(1736-1806)</a:t>
            </a:r>
          </a:p>
        </p:txBody>
      </p:sp>
      <p:sp>
        <p:nvSpPr>
          <p:cNvPr id="93" name="正方形/長方形 92"/>
          <p:cNvSpPr/>
          <p:nvPr/>
        </p:nvSpPr>
        <p:spPr>
          <a:xfrm>
            <a:off x="7393960" y="2219184"/>
            <a:ext cx="1466331" cy="31284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nl-NL" altLang="ja-JP" sz="1400" dirty="0" smtClean="0"/>
              <a:t>Charles-Augustin  </a:t>
            </a:r>
          </a:p>
        </p:txBody>
      </p:sp>
      <p:sp>
        <p:nvSpPr>
          <p:cNvPr id="94" name="正方形/長方形 93"/>
          <p:cNvSpPr/>
          <p:nvPr/>
        </p:nvSpPr>
        <p:spPr>
          <a:xfrm>
            <a:off x="7409414" y="2448920"/>
            <a:ext cx="1466331" cy="3231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800"/>
              </a:lnSpc>
            </a:pPr>
            <a:r>
              <a:rPr lang="en-US" altLang="ja-JP" sz="1400" dirty="0"/>
              <a:t>d</a:t>
            </a:r>
            <a:r>
              <a:rPr lang="en-US" altLang="ja-JP" sz="1400" dirty="0" smtClean="0"/>
              <a:t>e Coulomb</a:t>
            </a:r>
            <a:endParaRPr lang="ja-JP" altLang="en-US" sz="1400" dirty="0"/>
          </a:p>
        </p:txBody>
      </p:sp>
      <p:sp>
        <p:nvSpPr>
          <p:cNvPr id="95" name="正方形/長方形 94"/>
          <p:cNvSpPr/>
          <p:nvPr/>
        </p:nvSpPr>
        <p:spPr>
          <a:xfrm>
            <a:off x="7470168" y="2191216"/>
            <a:ext cx="1494320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シャルル－オーギュスタン</a:t>
            </a:r>
            <a:endParaRPr lang="ja-JP" altLang="ja-JP" sz="900" dirty="0"/>
          </a:p>
        </p:txBody>
      </p:sp>
      <p:sp>
        <p:nvSpPr>
          <p:cNvPr id="96" name="正方形/長方形 95"/>
          <p:cNvSpPr/>
          <p:nvPr/>
        </p:nvSpPr>
        <p:spPr>
          <a:xfrm>
            <a:off x="7858731" y="2438304"/>
            <a:ext cx="822661" cy="138499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none" tIns="0" bIns="0">
            <a:spAutoFit/>
          </a:bodyPr>
          <a:lstStyle/>
          <a:p>
            <a:r>
              <a:rPr lang="ja-JP" altLang="en-US" sz="900" dirty="0" smtClean="0"/>
              <a:t>ド　　クーロン</a:t>
            </a:r>
            <a:endParaRPr lang="ja-JP" altLang="ja-JP" sz="900" dirty="0"/>
          </a:p>
        </p:txBody>
      </p:sp>
      <p:sp>
        <p:nvSpPr>
          <p:cNvPr id="97" name="正方形/長方形 96"/>
          <p:cNvSpPr/>
          <p:nvPr/>
        </p:nvSpPr>
        <p:spPr>
          <a:xfrm>
            <a:off x="7290888" y="2866584"/>
            <a:ext cx="1544919" cy="45140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ja-JP" altLang="en-US" sz="1200" b="1" i="1" dirty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フランス</a:t>
            </a:r>
            <a:r>
              <a:rPr lang="ja-JP" altLang="en-US" sz="1200" b="1" i="1" dirty="0" smtClean="0">
                <a:effectLst>
                  <a:outerShdw blurRad="60007" dist="200025" dir="15000000" sy="30000" kx="-1800000" algn="bl" rotWithShape="0">
                    <a:schemeClr val="bg1">
                      <a:lumMod val="85000"/>
                      <a:alpha val="32000"/>
                    </a:schemeClr>
                  </a:outerShdw>
                </a:effectLst>
              </a:rPr>
              <a:t>の物理学者・土木技術者</a:t>
            </a:r>
            <a:endParaRPr lang="ja-JP" altLang="en-US" sz="1200" b="1" i="1" dirty="0">
              <a:effectLst>
                <a:outerShdw blurRad="60007" dist="200025" dir="15000000" sy="30000" kx="-1800000" algn="bl" rotWithShape="0">
                  <a:schemeClr val="bg1">
                    <a:lumMod val="85000"/>
                    <a:alpha val="32000"/>
                  </a:scheme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32930" y="4450760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3</a:t>
            </a:r>
            <a:r>
              <a:rPr kumimoji="1" lang="en-US" altLang="ja-JP" sz="1200" dirty="0" smtClean="0"/>
              <a:t>.</a:t>
            </a:r>
            <a:endParaRPr kumimoji="1" lang="ja-JP" altLang="en-US" sz="1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04632" y="4450760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1.</a:t>
            </a:r>
            <a:endParaRPr kumimoji="1" lang="ja-JP" altLang="en-US" sz="12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94544" y="4450760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2</a:t>
            </a:r>
            <a:r>
              <a:rPr kumimoji="1" lang="en-US" altLang="ja-JP" sz="1200" dirty="0" smtClean="0"/>
              <a:t>.</a:t>
            </a:r>
            <a:endParaRPr kumimoji="1" lang="ja-JP" altLang="en-US" sz="12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46578" y="612059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6</a:t>
            </a:r>
            <a:r>
              <a:rPr kumimoji="1" lang="en-US" altLang="ja-JP" sz="1200" dirty="0" smtClean="0"/>
              <a:t>.</a:t>
            </a:r>
            <a:endParaRPr kumimoji="1" lang="ja-JP" altLang="en-US" sz="12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831928" y="612059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4</a:t>
            </a:r>
            <a:r>
              <a:rPr kumimoji="1" lang="en-US" altLang="ja-JP" sz="1200" dirty="0" smtClean="0"/>
              <a:t>.</a:t>
            </a:r>
            <a:endParaRPr kumimoji="1" lang="ja-JP" altLang="en-US" sz="12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208192" y="6120592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5</a:t>
            </a:r>
            <a:r>
              <a:rPr kumimoji="1" lang="en-US" altLang="ja-JP" sz="1200" dirty="0" smtClean="0"/>
              <a:t>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15099" y="3789040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※</a:t>
            </a:r>
            <a:r>
              <a:rPr kumimoji="1" lang="ja-JP" altLang="en-US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同素体はＳＣＯＰ（スコップ）で探せ！！　と覚える。</a:t>
            </a:r>
            <a:endParaRPr kumimoji="1" lang="ja-JP" altLang="en-US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5496" y="4570962"/>
            <a:ext cx="1515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■単体と元素</a:t>
            </a:r>
            <a:endParaRPr lang="en-US" altLang="ja-JP" i="1" u="sng" dirty="0"/>
          </a:p>
        </p:txBody>
      </p:sp>
      <p:sp>
        <p:nvSpPr>
          <p:cNvPr id="32" name="正方形/長方形 31"/>
          <p:cNvSpPr/>
          <p:nvPr/>
        </p:nvSpPr>
        <p:spPr>
          <a:xfrm>
            <a:off x="370794" y="5075018"/>
            <a:ext cx="5018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実際に存在する物質のこと　→　</a:t>
            </a:r>
            <a:r>
              <a:rPr lang="en-US" altLang="ja-JP" dirty="0" smtClean="0"/>
              <a:t>『</a:t>
            </a:r>
            <a:r>
              <a:rPr lang="en-US" altLang="ja-JP" sz="1400" dirty="0" smtClean="0"/>
              <a:t>A.</a:t>
            </a:r>
            <a:r>
              <a:rPr lang="ja-JP" altLang="en-US" dirty="0" smtClean="0"/>
              <a:t>　　　　　　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　　</a:t>
            </a:r>
            <a:endParaRPr lang="en-US" altLang="ja-JP" dirty="0"/>
          </a:p>
        </p:txBody>
      </p:sp>
      <p:sp>
        <p:nvSpPr>
          <p:cNvPr id="33" name="正方形/長方形 32"/>
          <p:cNvSpPr/>
          <p:nvPr/>
        </p:nvSpPr>
        <p:spPr>
          <a:xfrm>
            <a:off x="357146" y="5457998"/>
            <a:ext cx="47355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/>
              <a:t>物質を構成する成分のこと　 →　</a:t>
            </a:r>
            <a:r>
              <a:rPr lang="en-US" altLang="ja-JP" dirty="0" smtClean="0"/>
              <a:t>『</a:t>
            </a:r>
            <a:r>
              <a:rPr lang="en-US" altLang="ja-JP" sz="1400" dirty="0" smtClean="0"/>
              <a:t>B.</a:t>
            </a:r>
            <a:r>
              <a:rPr lang="ja-JP" altLang="en-US" dirty="0" smtClean="0"/>
              <a:t>　　　　　　</a:t>
            </a:r>
            <a:r>
              <a:rPr lang="en-US" altLang="ja-JP" dirty="0" smtClean="0"/>
              <a:t>』</a:t>
            </a:r>
          </a:p>
          <a:p>
            <a:pPr>
              <a:lnSpc>
                <a:spcPct val="150000"/>
              </a:lnSpc>
            </a:pPr>
            <a:r>
              <a:rPr lang="ja-JP" altLang="en-US" dirty="0" smtClean="0"/>
              <a:t>（物質に含まれていて隠れている。）　　</a:t>
            </a:r>
            <a:endParaRPr lang="en-US" altLang="ja-JP" dirty="0"/>
          </a:p>
        </p:txBody>
      </p:sp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98082"/>
              </p:ext>
            </p:extLst>
          </p:nvPr>
        </p:nvGraphicFramePr>
        <p:xfrm>
          <a:off x="436727" y="71919"/>
          <a:ext cx="8167721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78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516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O</a:t>
                      </a:r>
                      <a:endParaRPr kumimoji="1" lang="ja-JP" altLang="en-US" sz="4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7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S創英角ﾎﾟｯﾌﾟ体" panose="040B0A00000000000000" pitchFamily="50" charset="-128"/>
                          <a:ea typeface="HGS創英角ﾎﾟｯﾌﾟ体" panose="040B0A00000000000000" pitchFamily="50" charset="-128"/>
                        </a:rPr>
                        <a:t>P</a:t>
                      </a:r>
                      <a:endParaRPr kumimoji="1" lang="ja-JP" altLang="en-US" sz="4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S創英角ﾎﾟｯﾌﾟ体" panose="040B0A00000000000000" pitchFamily="50" charset="-128"/>
                        <a:ea typeface="HGS創英角ﾎﾟｯﾌﾟ体" panose="040B0A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5" name="Picture 5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618" y="1754539"/>
            <a:ext cx="1609863" cy="118854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9"/>
          <p:cNvPicPr>
            <a:picLocks noChangeAspect="1" noChangeArrowheads="1"/>
          </p:cNvPicPr>
          <p:nvPr/>
        </p:nvPicPr>
        <p:blipFill>
          <a:blip r:embed="rId3" cstate="print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060" y="1740891"/>
            <a:ext cx="1224020" cy="12138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テキスト ボックス 36"/>
          <p:cNvSpPr txBox="1"/>
          <p:nvPr/>
        </p:nvSpPr>
        <p:spPr>
          <a:xfrm>
            <a:off x="1307881" y="2914218"/>
            <a:ext cx="2244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 　　　　　　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23620" y="2906895"/>
            <a:ext cx="231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   　　　　　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25069" y="194746"/>
            <a:ext cx="5693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酸素が</a:t>
            </a:r>
            <a:endParaRPr kumimoji="1" lang="en-US" altLang="ja-JP" sz="1000" dirty="0" smtClean="0"/>
          </a:p>
          <a:p>
            <a:r>
              <a:rPr kumimoji="1" lang="ja-JP" altLang="en-US" sz="1000" dirty="0" smtClean="0"/>
              <a:t>３つ</a:t>
            </a:r>
            <a:endParaRPr kumimoji="1" lang="en-US" altLang="ja-JP" sz="1000" dirty="0" smtClean="0"/>
          </a:p>
          <a:p>
            <a:r>
              <a:rPr lang="ja-JP" altLang="en-US" sz="1000" dirty="0" smtClean="0"/>
              <a:t>合体！</a:t>
            </a:r>
            <a:endParaRPr kumimoji="1" lang="ja-JP" altLang="en-US" sz="10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851920" y="1146809"/>
            <a:ext cx="2304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 　　　　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特徴：有害な紫外線を防ぐ</a:t>
            </a:r>
            <a:endParaRPr kumimoji="1" lang="ja-JP" alt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86928" y="1152039"/>
            <a:ext cx="23182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名前</a:t>
            </a:r>
            <a:r>
              <a:rPr kumimoji="1" lang="ja-JP" altLang="en-U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　　　　   　　　　　）</a:t>
            </a:r>
            <a:endParaRPr kumimoji="1" lang="en-US" altLang="ja-JP" sz="2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特徴：空気中の成分</a:t>
            </a:r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077641" y="1781835"/>
            <a:ext cx="641201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900" dirty="0" smtClean="0"/>
              <a:t>マッチの側薬</a:t>
            </a:r>
            <a:endParaRPr kumimoji="1" lang="en-US" altLang="ja-JP" sz="900" dirty="0" smtClean="0"/>
          </a:p>
          <a:p>
            <a:r>
              <a:rPr lang="ja-JP" altLang="en-US" sz="900" dirty="0" smtClean="0"/>
              <a:t>に使われる。</a:t>
            </a:r>
            <a:endParaRPr kumimoji="1" lang="ja-JP" altLang="en-US" sz="900" dirty="0"/>
          </a:p>
        </p:txBody>
      </p:sp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250" y="44624"/>
            <a:ext cx="1180064" cy="1180064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8"/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869" y="187307"/>
            <a:ext cx="1442587" cy="879076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テキスト ボックス 44"/>
          <p:cNvSpPr txBox="1"/>
          <p:nvPr/>
        </p:nvSpPr>
        <p:spPr>
          <a:xfrm>
            <a:off x="1119739" y="619355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/>
              <a:t>Ｏ</a:t>
            </a:r>
            <a:r>
              <a:rPr lang="ja-JP" altLang="en-US" sz="1000" dirty="0" smtClean="0"/>
              <a:t>が</a:t>
            </a:r>
            <a:endParaRPr lang="en-US" altLang="ja-JP" sz="1000" dirty="0" smtClean="0"/>
          </a:p>
          <a:p>
            <a:r>
              <a:rPr kumimoji="1" lang="ja-JP" altLang="en-US" sz="1000" dirty="0" smtClean="0"/>
              <a:t>２つ合体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707904" y="3253919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　　　　　　　　　　　　　</a:t>
            </a:r>
            <a:endParaRPr kumimoji="1" lang="en-US" altLang="ja-JP" sz="14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　　　</a:t>
            </a:r>
            <a:r>
              <a:rPr kumimoji="1" lang="ja-JP" altLang="en-US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　　　　　　　　　　　　　　</a:t>
            </a:r>
            <a:endParaRPr kumimoji="1" lang="ja-JP" altLang="en-US" sz="14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04632" y="1094833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7.</a:t>
            </a:r>
            <a:endParaRPr kumimoji="1" lang="ja-JP" altLang="en-US" sz="12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373386" y="1094833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8.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08400" y="2823025"/>
            <a:ext cx="301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9</a:t>
            </a:r>
            <a:r>
              <a:rPr kumimoji="1" lang="en-US" altLang="ja-JP" sz="1200" dirty="0" smtClean="0"/>
              <a:t>.</a:t>
            </a:r>
            <a:endParaRPr kumimoji="1" lang="ja-JP" altLang="en-US" sz="1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211960" y="2823025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10.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04344" y="3253919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特徴：毒性は少ない。</a:t>
            </a:r>
            <a:endParaRPr kumimoji="1"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　　　自然発火しない。</a:t>
            </a:r>
            <a:endParaRPr kumimoji="1" lang="ja-JP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-7083" y="4293096"/>
            <a:ext cx="578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演習問題　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教科書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Ｐ１９、２０を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見て、次の問題に答えよ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495" y="539388"/>
            <a:ext cx="525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（１）水を電気分解すると、　</a:t>
            </a:r>
            <a:r>
              <a:rPr lang="ja-JP" altLang="en-US" u="sng" dirty="0" smtClean="0"/>
              <a:t>水素</a:t>
            </a:r>
            <a:r>
              <a:rPr lang="ja-JP" altLang="en-US" dirty="0" smtClean="0"/>
              <a:t>　と　</a:t>
            </a:r>
            <a:r>
              <a:rPr lang="ja-JP" altLang="en-US" u="sng" dirty="0" smtClean="0"/>
              <a:t>酸素</a:t>
            </a:r>
            <a:r>
              <a:rPr lang="ja-JP" altLang="en-US" dirty="0" smtClean="0"/>
              <a:t>　が生じる。</a:t>
            </a:r>
            <a:endParaRPr lang="en-US" altLang="ja-JP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496" y="2483604"/>
            <a:ext cx="5256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（２）メタンは、　炭素　と　水素　からなる。</a:t>
            </a:r>
            <a:endParaRPr lang="en-US" altLang="ja-JP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652120" y="3851756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（答）　　　　　　　　　</a:t>
            </a:r>
            <a:endParaRPr lang="en-US" altLang="ja-JP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52120" y="2060848"/>
            <a:ext cx="7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（答）　　　　　　　　　</a:t>
            </a:r>
            <a:endParaRPr lang="en-US" altLang="ja-JP" dirty="0"/>
          </a:p>
        </p:txBody>
      </p:sp>
      <p:cxnSp>
        <p:nvCxnSpPr>
          <p:cNvPr id="3" name="直線コネクタ 2"/>
          <p:cNvCxnSpPr/>
          <p:nvPr/>
        </p:nvCxnSpPr>
        <p:spPr>
          <a:xfrm>
            <a:off x="5796137" y="4162728"/>
            <a:ext cx="212517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796137" y="2362528"/>
            <a:ext cx="2125173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-7083" y="116632"/>
            <a:ext cx="771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練習問題　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下線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をつけた語は、単体、元素のどちらの意味で用いられているか。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07505" y="478786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問１．危険性と同じ意味の言葉をカタカナ３文字で表現せよ。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8465" y="2791961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465" y="836712"/>
            <a:ext cx="687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【NOTE】</a:t>
            </a:r>
            <a:endParaRPr kumimoji="1" lang="ja-JP" altLang="en-US" sz="12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596879"/>
              </p:ext>
            </p:extLst>
          </p:nvPr>
        </p:nvGraphicFramePr>
        <p:xfrm>
          <a:off x="6460693" y="4803768"/>
          <a:ext cx="1460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107504" y="540202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問２．ベネフィットの意味を示す語句を漢字３文字で答えよ。</a:t>
            </a:r>
            <a:endParaRPr kumimoji="1" lang="ja-JP" altLang="en-US" dirty="0"/>
          </a:p>
        </p:txBody>
      </p:sp>
      <p:graphicFrame>
        <p:nvGraphicFramePr>
          <p:cNvPr id="32" name="表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863693"/>
              </p:ext>
            </p:extLst>
          </p:nvPr>
        </p:nvGraphicFramePr>
        <p:xfrm>
          <a:off x="6457856" y="5373216"/>
          <a:ext cx="146061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6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107504" y="6011996"/>
            <a:ext cx="6770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問３．次の文章中の（）に当てはまる語句を答えよ。</a:t>
            </a:r>
            <a:endParaRPr kumimoji="1" lang="en-US" altLang="ja-JP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35496" y="6516052"/>
            <a:ext cx="2709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■科学技術で環境を守る</a:t>
            </a:r>
            <a:endParaRPr lang="en-US" altLang="ja-JP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321787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61947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63688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3560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今日では、あらかじめ環境リスクを評価し、少ない量で優れた（１）を発揮できる洗剤成分が多種開発されている。例えば、最近の洗剤には、さまざまな（２）が加えられている。汚れの原因となる（３）、（４）、（５）を分解する酵素（タンパク質分解酵素、脂肪分解酵素、デンプン分解酵素）を加え、界面活性剤だけでなく、酵素の働きによって洗浄力を高めている。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76200"/>
              </p:ext>
            </p:extLst>
          </p:nvPr>
        </p:nvGraphicFramePr>
        <p:xfrm>
          <a:off x="193160" y="1268760"/>
          <a:ext cx="8555305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1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1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（１）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（２）</a:t>
                      </a: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（３）</a:t>
                      </a: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（４）</a:t>
                      </a: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</a:rPr>
                        <a:t>（５）</a:t>
                      </a:r>
                    </a:p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635720"/>
            <a:ext cx="4296018" cy="21679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-7083" y="2348880"/>
            <a:ext cx="7919156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元素の周期表を見て、原子番号１番（Ｈ）～２０番（Ｃａ）の元素名を覚えよ。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-9216" y="3121710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□</a:t>
            </a:r>
            <a:r>
              <a:rPr kumimoji="1" lang="ja-JP" altLang="en-US" sz="1400" u="sng" dirty="0" smtClean="0"/>
              <a:t>覚え方</a:t>
            </a:r>
            <a:endParaRPr kumimoji="1" lang="ja-JP" altLang="en-US" sz="1400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-51260" y="3192088"/>
            <a:ext cx="887173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   </a:t>
            </a:r>
            <a:r>
              <a:rPr lang="ja-JP" altLang="en-US" sz="2400" b="1" dirty="0" smtClean="0"/>
              <a:t>ななまがり</a:t>
            </a:r>
            <a:r>
              <a:rPr lang="ja-JP" altLang="en-US" sz="2800" dirty="0" smtClean="0"/>
              <a:t>　シップス　クラーク　閣下　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699792" y="348527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-36512" y="34852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　 へい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855791" y="348527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800326" y="3485109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かっ　か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27584" y="4075996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5810" y="4075996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461518" y="4075996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97318" y="4075996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115616" y="4075996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47664" y="4075996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48712" y="4075996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136744" y="4075996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42845" y="4071679"/>
            <a:ext cx="25865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Al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771813" y="4071679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017320" y="4071679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475286" y="4071679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Na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879570" y="4071679"/>
            <a:ext cx="37887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Mg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226334" y="4064941"/>
            <a:ext cx="306742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983293" y="4064941"/>
            <a:ext cx="2314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Si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415661" y="4064941"/>
            <a:ext cx="19132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887785" y="4064941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476673" y="4064941"/>
            <a:ext cx="2490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Cl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054213" y="4064941"/>
            <a:ext cx="28590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Ar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809431" y="4064941"/>
            <a:ext cx="19292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854974" y="4331072"/>
            <a:ext cx="40238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ケイ素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</a:t>
            </a:r>
            <a:r>
              <a:rPr kumimoji="1" lang="ja-JP" altLang="en-US" sz="800" dirty="0" smtClean="0"/>
              <a:t>リン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硫黄　　　　　　塩素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アルゴン　　　　　カリウム　　カルシウム</a:t>
            </a:r>
            <a:endParaRPr kumimoji="1" lang="ja-JP" altLang="en-US" sz="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36512" y="4332778"/>
            <a:ext cx="4903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ネオン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ナトリウム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マグネシウム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アルミニウム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14812</TotalTime>
  <Words>356</Words>
  <Application>Microsoft Office PowerPoint</Application>
  <PresentationFormat>画面に合わせる (4:3)</PresentationFormat>
  <Paragraphs>119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AR Pゴシック体S</vt:lpstr>
      <vt:lpstr>HGPｺﾞｼｯｸE</vt:lpstr>
      <vt:lpstr>HGP創英角ｺﾞｼｯｸUB</vt:lpstr>
      <vt:lpstr>HGS創英角ﾎﾟｯﾌﾟ体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817</cp:revision>
  <cp:lastPrinted>2017-06-07T04:05:31Z</cp:lastPrinted>
  <dcterms:created xsi:type="dcterms:W3CDTF">2013-07-17T08:32:15Z</dcterms:created>
  <dcterms:modified xsi:type="dcterms:W3CDTF">2018-03-14T01:07:41Z</dcterms:modified>
</cp:coreProperties>
</file>