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08" r:id="rId2"/>
    <p:sldId id="323" r:id="rId3"/>
    <p:sldId id="311" r:id="rId4"/>
    <p:sldId id="322" r:id="rId5"/>
  </p:sldIdLst>
  <p:sldSz cx="9144000" cy="6858000" type="screen4x3"/>
  <p:notesSz cx="5727700" cy="84280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4694" autoAdjust="0"/>
  </p:normalViewPr>
  <p:slideViewPr>
    <p:cSldViewPr>
      <p:cViewPr varScale="1">
        <p:scale>
          <a:sx n="79" d="100"/>
          <a:sy n="79" d="100"/>
        </p:scale>
        <p:origin x="-234" y="-78"/>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7"/>
            <a:ext cx="2482175" cy="420944"/>
          </a:xfrm>
          <a:prstGeom prst="rect">
            <a:avLst/>
          </a:prstGeom>
        </p:spPr>
        <p:txBody>
          <a:bodyPr vert="horz" lIns="72073" tIns="36036" rIns="72073" bIns="36036" rtlCol="0"/>
          <a:lstStyle>
            <a:lvl1pPr algn="l">
              <a:defRPr sz="900"/>
            </a:lvl1pPr>
          </a:lstStyle>
          <a:p>
            <a:endParaRPr kumimoji="1" lang="ja-JP" altLang="en-US"/>
          </a:p>
        </p:txBody>
      </p:sp>
      <p:sp>
        <p:nvSpPr>
          <p:cNvPr id="3" name="日付プレースホルダー 2"/>
          <p:cNvSpPr>
            <a:spLocks noGrp="1"/>
          </p:cNvSpPr>
          <p:nvPr>
            <p:ph type="dt" idx="1"/>
          </p:nvPr>
        </p:nvSpPr>
        <p:spPr>
          <a:xfrm>
            <a:off x="3244247" y="7"/>
            <a:ext cx="2482175" cy="420944"/>
          </a:xfrm>
          <a:prstGeom prst="rect">
            <a:avLst/>
          </a:prstGeom>
        </p:spPr>
        <p:txBody>
          <a:bodyPr vert="horz" lIns="72073" tIns="36036" rIns="72073" bIns="36036" rtlCol="0"/>
          <a:lstStyle>
            <a:lvl1pPr algn="r">
              <a:defRPr sz="900"/>
            </a:lvl1pPr>
          </a:lstStyle>
          <a:p>
            <a:fld id="{799C1CCE-4943-47EA-A67E-4CD72011E9C2}" type="datetimeFigureOut">
              <a:rPr kumimoji="1" lang="ja-JP" altLang="en-US" smtClean="0"/>
              <a:t>2018/7/10</a:t>
            </a:fld>
            <a:endParaRPr kumimoji="1" lang="ja-JP" altLang="en-US"/>
          </a:p>
        </p:txBody>
      </p:sp>
      <p:sp>
        <p:nvSpPr>
          <p:cNvPr id="4" name="スライド イメージ プレースホルダー 3"/>
          <p:cNvSpPr>
            <a:spLocks noGrp="1" noRot="1" noChangeAspect="1"/>
          </p:cNvSpPr>
          <p:nvPr>
            <p:ph type="sldImg" idx="2"/>
          </p:nvPr>
        </p:nvSpPr>
        <p:spPr>
          <a:xfrm>
            <a:off x="758825" y="633413"/>
            <a:ext cx="4210050" cy="3159125"/>
          </a:xfrm>
          <a:prstGeom prst="rect">
            <a:avLst/>
          </a:prstGeom>
          <a:noFill/>
          <a:ln w="12700">
            <a:solidFill>
              <a:prstClr val="black"/>
            </a:solidFill>
          </a:ln>
        </p:spPr>
        <p:txBody>
          <a:bodyPr vert="horz" lIns="72073" tIns="36036" rIns="72073" bIns="36036" rtlCol="0" anchor="ctr"/>
          <a:lstStyle/>
          <a:p>
            <a:endParaRPr lang="ja-JP" altLang="en-US"/>
          </a:p>
        </p:txBody>
      </p:sp>
      <p:sp>
        <p:nvSpPr>
          <p:cNvPr id="5" name="ノート プレースホルダー 4"/>
          <p:cNvSpPr>
            <a:spLocks noGrp="1"/>
          </p:cNvSpPr>
          <p:nvPr>
            <p:ph type="body" sz="quarter" idx="3"/>
          </p:nvPr>
        </p:nvSpPr>
        <p:spPr>
          <a:xfrm>
            <a:off x="572520" y="4002895"/>
            <a:ext cx="4582672" cy="3792421"/>
          </a:xfrm>
          <a:prstGeom prst="rect">
            <a:avLst/>
          </a:prstGeom>
        </p:spPr>
        <p:txBody>
          <a:bodyPr vert="horz" lIns="72073" tIns="36036" rIns="72073" bIns="360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8005789"/>
            <a:ext cx="2482175" cy="420944"/>
          </a:xfrm>
          <a:prstGeom prst="rect">
            <a:avLst/>
          </a:prstGeom>
        </p:spPr>
        <p:txBody>
          <a:bodyPr vert="horz" lIns="72073" tIns="36036" rIns="72073" bIns="36036" rtlCol="0" anchor="b"/>
          <a:lstStyle>
            <a:lvl1pPr algn="l">
              <a:defRPr sz="900"/>
            </a:lvl1pPr>
          </a:lstStyle>
          <a:p>
            <a:endParaRPr kumimoji="1" lang="ja-JP" altLang="en-US"/>
          </a:p>
        </p:txBody>
      </p:sp>
      <p:sp>
        <p:nvSpPr>
          <p:cNvPr id="7" name="スライド番号プレースホルダー 6"/>
          <p:cNvSpPr>
            <a:spLocks noGrp="1"/>
          </p:cNvSpPr>
          <p:nvPr>
            <p:ph type="sldNum" sz="quarter" idx="5"/>
          </p:nvPr>
        </p:nvSpPr>
        <p:spPr>
          <a:xfrm>
            <a:off x="3244247" y="8005789"/>
            <a:ext cx="2482175" cy="420944"/>
          </a:xfrm>
          <a:prstGeom prst="rect">
            <a:avLst/>
          </a:prstGeom>
        </p:spPr>
        <p:txBody>
          <a:bodyPr vert="horz" lIns="72073" tIns="36036" rIns="72073" bIns="36036" rtlCol="0" anchor="b"/>
          <a:lstStyle>
            <a:lvl1pPr algn="r">
              <a:defRPr sz="900"/>
            </a:lvl1pPr>
          </a:lstStyle>
          <a:p>
            <a:fld id="{4CB8D7CC-ABC0-48F2-A2A1-060EC994B011}" type="slidenum">
              <a:rPr kumimoji="1" lang="ja-JP" altLang="en-US" smtClean="0"/>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B8D7CC-ABC0-48F2-A2A1-060EC994B011}" type="slidenum">
              <a:rPr kumimoji="1" lang="ja-JP" altLang="en-US" smtClean="0"/>
              <a:t>3</a:t>
            </a:fld>
            <a:endParaRPr kumimoji="1" lang="ja-JP" altLang="en-US"/>
          </a:p>
        </p:txBody>
      </p:sp>
    </p:spTree>
    <p:extLst>
      <p:ext uri="{BB962C8B-B14F-4D97-AF65-F5344CB8AC3E}">
        <p14:creationId xmlns:p14="http://schemas.microsoft.com/office/powerpoint/2010/main" val="4021040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2018/7/10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file:///\\dtp-server\E\&#38651;&#23376;&#26360;&#31821;\&#26481;&#20140;&#26360;&#31821;\&#26032;&#32232;&#21270;&#23398;&#22522;&#30990;\1-&#21021;&#26657;\1-&#26360;&#12365;&#20986;&#12375;\28-41\OEBPS\images\p39-i1_fmt.png" TargetMode="Externa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131" y="69112"/>
            <a:ext cx="5783956"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a:effectLst/>
                <a:latin typeface="Times New Roman" pitchFamily="18" charset="0"/>
                <a:ea typeface="HGPｺﾞｼｯｸE" pitchFamily="50" charset="-128"/>
                <a:cs typeface="Times New Roman" pitchFamily="18" charset="0"/>
              </a:rPr>
              <a:t>学年 化学基礎 </a:t>
            </a:r>
            <a:r>
              <a:rPr kumimoji="1" lang="en-US" altLang="ja-JP" dirty="0">
                <a:effectLst/>
                <a:latin typeface="Times New Roman" pitchFamily="18" charset="0"/>
                <a:ea typeface="HGPｺﾞｼｯｸE" pitchFamily="50" charset="-128"/>
                <a:cs typeface="Times New Roman" pitchFamily="18" charset="0"/>
              </a:rPr>
              <a:t> </a:t>
            </a:r>
            <a:r>
              <a:rPr kumimoji="1" lang="ja-JP" altLang="en-US" dirty="0">
                <a:effectLst/>
                <a:latin typeface="Times New Roman" pitchFamily="18" charset="0"/>
                <a:ea typeface="HGPｺﾞｼｯｸE" pitchFamily="50" charset="-128"/>
                <a:cs typeface="Times New Roman" pitchFamily="18" charset="0"/>
              </a:rPr>
              <a:t>授業資料 </a:t>
            </a:r>
            <a:r>
              <a:rPr kumimoji="1" lang="en-US" altLang="ja-JP" smtClean="0">
                <a:effectLst/>
                <a:latin typeface="Times New Roman" pitchFamily="18" charset="0"/>
                <a:ea typeface="HGPｺﾞｼｯｸE" pitchFamily="50" charset="-128"/>
                <a:cs typeface="Times New Roman" pitchFamily="18" charset="0"/>
              </a:rPr>
              <a:t>No.15</a:t>
            </a:r>
            <a:r>
              <a:rPr kumimoji="1" lang="ja-JP" altLang="en-US" smtClean="0">
                <a:effectLst/>
                <a:latin typeface="Times New Roman" pitchFamily="18" charset="0"/>
                <a:ea typeface="HGPｺﾞｼｯｸE" pitchFamily="50" charset="-128"/>
                <a:cs typeface="Times New Roman" pitchFamily="18" charset="0"/>
              </a:rPr>
              <a:t> </a:t>
            </a:r>
            <a:r>
              <a:rPr kumimoji="1" lang="ja-JP" altLang="en-US" dirty="0" smtClean="0">
                <a:effectLst/>
                <a:latin typeface="Times New Roman" pitchFamily="18" charset="0"/>
                <a:ea typeface="HGPｺﾞｼｯｸE" pitchFamily="50" charset="-128"/>
                <a:cs typeface="Times New Roman" pitchFamily="18" charset="0"/>
              </a:rPr>
              <a:t>≪ 炎色反応の実験　≫</a:t>
            </a:r>
            <a:endParaRPr kumimoji="1" lang="ja-JP" altLang="en-US" dirty="0">
              <a:effectLst/>
              <a:latin typeface="Times New Roman" pitchFamily="18" charset="0"/>
              <a:ea typeface="HGPｺﾞｼｯｸE" pitchFamily="50" charset="-128"/>
              <a:cs typeface="Times New Roman" pitchFamily="18" charset="0"/>
            </a:endParaRPr>
          </a:p>
        </p:txBody>
      </p:sp>
      <p:sp>
        <p:nvSpPr>
          <p:cNvPr id="5" name="テキスト ボックス 4"/>
          <p:cNvSpPr txBox="1"/>
          <p:nvPr/>
        </p:nvSpPr>
        <p:spPr>
          <a:xfrm>
            <a:off x="107504" y="412123"/>
            <a:ext cx="4652236" cy="348813"/>
          </a:xfrm>
          <a:prstGeom prst="rect">
            <a:avLst/>
          </a:prstGeom>
          <a:solidFill>
            <a:schemeClr val="bg1"/>
          </a:solidFill>
          <a:effectLst>
            <a:softEdge rad="127000"/>
          </a:effectLst>
        </p:spPr>
        <p:txBody>
          <a:bodyPr wrap="none" rtlCol="0">
            <a:spAutoFit/>
          </a:bodyPr>
          <a:lstStyle/>
          <a:p>
            <a:pPr>
              <a:lnSpc>
                <a:spcPts val="2000"/>
              </a:lnSpc>
            </a:pPr>
            <a:r>
              <a:rPr kumimoji="1" lang="ja-JP" altLang="en-US" sz="1400" b="1" dirty="0">
                <a:effectLst/>
                <a:latin typeface="Times New Roman" panose="02020603050405020304" pitchFamily="18" charset="0"/>
                <a:cs typeface="Times New Roman" panose="02020603050405020304" pitchFamily="18" charset="0"/>
              </a:rPr>
              <a:t> </a:t>
            </a:r>
            <a:r>
              <a:rPr kumimoji="1" lang="ja-JP" altLang="en-US" sz="1400" b="1" dirty="0" smtClean="0">
                <a:effectLst/>
                <a:latin typeface="Times New Roman" panose="02020603050405020304" pitchFamily="18" charset="0"/>
                <a:cs typeface="Times New Roman" panose="02020603050405020304" pitchFamily="18" charset="0"/>
              </a:rPr>
              <a:t>教科書 </a:t>
            </a:r>
            <a:r>
              <a:rPr kumimoji="1" lang="en-US" altLang="ja-JP" b="1" dirty="0" smtClean="0">
                <a:effectLst/>
                <a:latin typeface="Times New Roman" panose="02020603050405020304" pitchFamily="18" charset="0"/>
                <a:cs typeface="Times New Roman" panose="02020603050405020304" pitchFamily="18" charset="0"/>
              </a:rPr>
              <a:t>P34 </a:t>
            </a:r>
            <a:r>
              <a:rPr lang="ja-JP" altLang="en-US" sz="1400" b="1" dirty="0" smtClean="0">
                <a:effectLst/>
                <a:latin typeface="Times New Roman" panose="02020603050405020304" pitchFamily="18" charset="0"/>
                <a:cs typeface="Times New Roman" panose="02020603050405020304" pitchFamily="18" charset="0"/>
              </a:rPr>
              <a:t>（</a:t>
            </a:r>
            <a:r>
              <a:rPr lang="en-US" altLang="ja-JP" sz="1400" b="1" dirty="0" smtClean="0">
                <a:effectLst/>
                <a:latin typeface="Times New Roman" panose="02020603050405020304" pitchFamily="18" charset="0"/>
                <a:cs typeface="Times New Roman" panose="02020603050405020304" pitchFamily="18" charset="0"/>
              </a:rPr>
              <a:t>C.</a:t>
            </a:r>
            <a:r>
              <a:rPr lang="ja-JP" altLang="en-US" sz="1400" b="1" dirty="0" smtClean="0">
                <a:effectLst/>
                <a:latin typeface="Times New Roman" panose="02020603050405020304" pitchFamily="18" charset="0"/>
                <a:cs typeface="Times New Roman" panose="02020603050405020304" pitchFamily="18" charset="0"/>
              </a:rPr>
              <a:t>元素の確認、炎色反応、沈殿による検出）</a:t>
            </a:r>
            <a:endParaRPr kumimoji="1" lang="ja-JP" altLang="en-US" b="1" dirty="0">
              <a:effectLst/>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2411759" y="799579"/>
            <a:ext cx="4752529" cy="369332"/>
          </a:xfrm>
          <a:prstGeom prst="rect">
            <a:avLst/>
          </a:prstGeom>
          <a:noFill/>
        </p:spPr>
        <p:txBody>
          <a:bodyPr wrap="square" rtlCol="0">
            <a:spAutoFit/>
          </a:bodyPr>
          <a:lstStyle/>
          <a:p>
            <a:r>
              <a:rPr kumimoji="1" lang="ja-JP" altLang="en-US" u="sng" dirty="0"/>
              <a:t>２年（　）組（　　）席　名前（　　　　　　　　　　　　）</a:t>
            </a:r>
            <a:endParaRPr lang="ja-JP" altLang="en-US" u="sng" dirty="0"/>
          </a:p>
        </p:txBody>
      </p:sp>
      <p:sp>
        <p:nvSpPr>
          <p:cNvPr id="3" name="正方形/長方形 2"/>
          <p:cNvSpPr/>
          <p:nvPr/>
        </p:nvSpPr>
        <p:spPr>
          <a:xfrm>
            <a:off x="65941" y="40417"/>
            <a:ext cx="7078143" cy="111477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5" name="テキスト ボックス 24"/>
          <p:cNvSpPr txBox="1"/>
          <p:nvPr/>
        </p:nvSpPr>
        <p:spPr>
          <a:xfrm>
            <a:off x="179953" y="1601504"/>
            <a:ext cx="8352487" cy="646331"/>
          </a:xfrm>
          <a:prstGeom prst="rect">
            <a:avLst/>
          </a:prstGeom>
          <a:noFill/>
          <a:ln w="38100">
            <a:noFill/>
          </a:ln>
        </p:spPr>
        <p:txBody>
          <a:bodyPr wrap="square" rtlCol="0">
            <a:spAutoFit/>
          </a:bodyPr>
          <a:lstStyle/>
          <a:p>
            <a:r>
              <a:rPr lang="ja-JP" altLang="en-US" dirty="0" smtClean="0"/>
              <a:t>　特定の元素が含まれている物質は炎の中で燃焼させると特有の色を発色することを体験し、元素の性質の違いに触れる</a:t>
            </a:r>
            <a:r>
              <a:rPr lang="ja-JP" altLang="en-US" dirty="0"/>
              <a:t>。</a:t>
            </a:r>
            <a:endParaRPr lang="en-US" altLang="ja-JP" dirty="0" smtClean="0"/>
          </a:p>
        </p:txBody>
      </p:sp>
      <p:sp>
        <p:nvSpPr>
          <p:cNvPr id="36" name="正方形/長方形 35"/>
          <p:cNvSpPr/>
          <p:nvPr/>
        </p:nvSpPr>
        <p:spPr>
          <a:xfrm>
            <a:off x="50012" y="2492896"/>
            <a:ext cx="877163" cy="369332"/>
          </a:xfrm>
          <a:prstGeom prst="rect">
            <a:avLst/>
          </a:prstGeom>
        </p:spPr>
        <p:txBody>
          <a:bodyPr wrap="none">
            <a:spAutoFit/>
          </a:bodyPr>
          <a:lstStyle/>
          <a:p>
            <a:r>
              <a:rPr lang="ja-JP" altLang="en-US" i="1" u="sng" dirty="0" smtClean="0"/>
              <a:t>■</a:t>
            </a:r>
            <a:r>
              <a:rPr lang="ja-JP" altLang="en-US" i="1" u="sng" dirty="0"/>
              <a:t>確認</a:t>
            </a:r>
            <a:endParaRPr lang="en-US" altLang="ja-JP" i="1" u="sng" dirty="0"/>
          </a:p>
        </p:txBody>
      </p:sp>
      <p:sp>
        <p:nvSpPr>
          <p:cNvPr id="7" name="正方形/長方形 6"/>
          <p:cNvSpPr/>
          <p:nvPr/>
        </p:nvSpPr>
        <p:spPr>
          <a:xfrm>
            <a:off x="238371" y="2993184"/>
            <a:ext cx="8667757" cy="461665"/>
          </a:xfrm>
          <a:prstGeom prst="rect">
            <a:avLst/>
          </a:prstGeom>
          <a:noFill/>
        </p:spPr>
        <p:txBody>
          <a:bodyPr wrap="none" lIns="91440" tIns="45720" rIns="91440" bIns="45720">
            <a:spAutoFit/>
          </a:bodyPr>
          <a:lstStyle/>
          <a:p>
            <a:pPr algn="ctr"/>
            <a:r>
              <a:rPr lang="ja-JP" altLang="en-US" sz="2400" b="1" cap="none" spc="0" dirty="0" smtClean="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rPr>
              <a:t>リアカー　無き　Ｋ村　動力　なくて　借ると　するも　くれない　馬力</a:t>
            </a:r>
            <a:endParaRPr lang="ja-JP" altLang="en-US" sz="2400" b="1" cap="none" spc="0" dirty="0">
              <a:ln w="12700">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テキスト ボックス 7"/>
          <p:cNvSpPr txBox="1"/>
          <p:nvPr/>
        </p:nvSpPr>
        <p:spPr>
          <a:xfrm>
            <a:off x="1331640" y="3384288"/>
            <a:ext cx="543739" cy="461665"/>
          </a:xfrm>
          <a:prstGeom prst="rect">
            <a:avLst/>
          </a:prstGeom>
          <a:noFill/>
        </p:spPr>
        <p:txBody>
          <a:bodyPr wrap="none" rtlCol="0">
            <a:spAutoFit/>
          </a:bodyPr>
          <a:lstStyle/>
          <a:p>
            <a:r>
              <a:rPr kumimoji="1" lang="en-US" altLang="ja-JP" sz="2400" dirty="0" smtClean="0">
                <a:latin typeface="Times New Roman" panose="02020603050405020304" pitchFamily="18" charset="0"/>
                <a:cs typeface="Times New Roman" panose="02020603050405020304" pitchFamily="18" charset="0"/>
              </a:rPr>
              <a:t>Na</a:t>
            </a:r>
            <a:endParaRPr kumimoji="1" lang="ja-JP" altLang="en-US" sz="2400" dirty="0">
              <a:latin typeface="Times New Roman" panose="02020603050405020304" pitchFamily="18" charset="0"/>
              <a:cs typeface="Times New Roman" panose="02020603050405020304" pitchFamily="18" charset="0"/>
            </a:endParaRPr>
          </a:p>
        </p:txBody>
      </p:sp>
      <p:sp>
        <p:nvSpPr>
          <p:cNvPr id="11" name="テキスト ボックス 10"/>
          <p:cNvSpPr txBox="1"/>
          <p:nvPr/>
        </p:nvSpPr>
        <p:spPr>
          <a:xfrm>
            <a:off x="8244409" y="2621817"/>
            <a:ext cx="906017" cy="369332"/>
          </a:xfrm>
          <a:prstGeom prst="rect">
            <a:avLst/>
          </a:prstGeom>
          <a:noFill/>
        </p:spPr>
        <p:txBody>
          <a:bodyPr wrap="none" rtlCol="0">
            <a:spAutoFit/>
          </a:bodyPr>
          <a:lstStyle/>
          <a:p>
            <a:r>
              <a:rPr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41" name="テキスト ボックス 40"/>
          <p:cNvSpPr txBox="1"/>
          <p:nvPr/>
        </p:nvSpPr>
        <p:spPr>
          <a:xfrm>
            <a:off x="323528" y="3384288"/>
            <a:ext cx="457176" cy="461665"/>
          </a:xfrm>
          <a:prstGeom prst="rect">
            <a:avLst/>
          </a:prstGeom>
          <a:noFill/>
        </p:spPr>
        <p:txBody>
          <a:bodyPr wrap="none" rtlCol="0">
            <a:spAutoFit/>
          </a:bodyPr>
          <a:lstStyle/>
          <a:p>
            <a:r>
              <a:rPr kumimoji="1" lang="en-US" altLang="ja-JP" sz="2400" dirty="0" smtClean="0">
                <a:latin typeface="Times New Roman" panose="02020603050405020304" pitchFamily="18" charset="0"/>
                <a:cs typeface="Times New Roman" panose="02020603050405020304" pitchFamily="18" charset="0"/>
              </a:rPr>
              <a:t>Li</a:t>
            </a:r>
            <a:endParaRPr kumimoji="1" lang="ja-JP" altLang="en-US" sz="2400" dirty="0">
              <a:latin typeface="Times New Roman" panose="02020603050405020304" pitchFamily="18" charset="0"/>
              <a:cs typeface="Times New Roman" panose="02020603050405020304" pitchFamily="18" charset="0"/>
            </a:endParaRPr>
          </a:p>
        </p:txBody>
      </p:sp>
      <p:sp>
        <p:nvSpPr>
          <p:cNvPr id="42" name="テキスト ボックス 41"/>
          <p:cNvSpPr txBox="1"/>
          <p:nvPr/>
        </p:nvSpPr>
        <p:spPr>
          <a:xfrm>
            <a:off x="683568" y="3442648"/>
            <a:ext cx="675185" cy="369332"/>
          </a:xfrm>
          <a:prstGeom prst="rect">
            <a:avLst/>
          </a:prstGeom>
          <a:noFill/>
        </p:spPr>
        <p:txBody>
          <a:bodyPr wrap="none" rtlCol="0">
            <a:spAutoFit/>
          </a:bodyPr>
          <a:lstStyle/>
          <a:p>
            <a:r>
              <a:rPr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43" name="テキスト ボックス 42"/>
          <p:cNvSpPr txBox="1"/>
          <p:nvPr/>
        </p:nvSpPr>
        <p:spPr>
          <a:xfrm>
            <a:off x="3162905" y="3384288"/>
            <a:ext cx="543739" cy="461665"/>
          </a:xfrm>
          <a:prstGeom prst="rect">
            <a:avLst/>
          </a:prstGeom>
          <a:noFill/>
        </p:spPr>
        <p:txBody>
          <a:bodyPr wrap="none" rtlCol="0">
            <a:spAutoFit/>
          </a:bodyPr>
          <a:lstStyle/>
          <a:p>
            <a:r>
              <a:rPr kumimoji="1" lang="en-US" altLang="ja-JP" sz="2400" dirty="0" smtClean="0">
                <a:latin typeface="Times New Roman" panose="02020603050405020304" pitchFamily="18" charset="0"/>
                <a:cs typeface="Times New Roman" panose="02020603050405020304" pitchFamily="18" charset="0"/>
              </a:rPr>
              <a:t>Cu</a:t>
            </a:r>
            <a:endParaRPr kumimoji="1" lang="ja-JP" altLang="en-US" sz="2400" dirty="0">
              <a:latin typeface="Times New Roman" panose="02020603050405020304" pitchFamily="18" charset="0"/>
              <a:cs typeface="Times New Roman" panose="02020603050405020304" pitchFamily="18" charset="0"/>
            </a:endParaRPr>
          </a:p>
        </p:txBody>
      </p:sp>
      <p:sp>
        <p:nvSpPr>
          <p:cNvPr id="44" name="テキスト ボックス 43"/>
          <p:cNvSpPr txBox="1"/>
          <p:nvPr/>
        </p:nvSpPr>
        <p:spPr>
          <a:xfrm>
            <a:off x="1763688" y="3442648"/>
            <a:ext cx="675185" cy="369332"/>
          </a:xfrm>
          <a:prstGeom prst="rect">
            <a:avLst/>
          </a:prstGeom>
          <a:noFill/>
        </p:spPr>
        <p:txBody>
          <a:bodyPr wrap="none" rtlCol="0">
            <a:spAutoFit/>
          </a:bodyPr>
          <a:lstStyle/>
          <a:p>
            <a:r>
              <a:rPr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45" name="テキスト ボックス 44"/>
          <p:cNvSpPr txBox="1"/>
          <p:nvPr/>
        </p:nvSpPr>
        <p:spPr>
          <a:xfrm>
            <a:off x="2641432" y="2650560"/>
            <a:ext cx="906017" cy="369332"/>
          </a:xfrm>
          <a:prstGeom prst="rect">
            <a:avLst/>
          </a:prstGeom>
          <a:noFill/>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46" name="テキスト ボックス 45"/>
          <p:cNvSpPr txBox="1"/>
          <p:nvPr/>
        </p:nvSpPr>
        <p:spPr>
          <a:xfrm>
            <a:off x="2339752" y="2592200"/>
            <a:ext cx="407484" cy="461665"/>
          </a:xfrm>
          <a:prstGeom prst="rect">
            <a:avLst/>
          </a:prstGeom>
          <a:noFill/>
        </p:spPr>
        <p:txBody>
          <a:bodyPr wrap="none" rtlCol="0">
            <a:spAutoFit/>
          </a:bodyPr>
          <a:lstStyle/>
          <a:p>
            <a:r>
              <a:rPr kumimoji="1" lang="en-US" altLang="ja-JP" sz="2400" dirty="0" smtClean="0">
                <a:latin typeface="Times New Roman" panose="02020603050405020304" pitchFamily="18" charset="0"/>
                <a:cs typeface="Times New Roman" panose="02020603050405020304" pitchFamily="18" charset="0"/>
              </a:rPr>
              <a:t>K</a:t>
            </a:r>
            <a:endParaRPr kumimoji="1" lang="ja-JP" altLang="en-US" sz="2400" dirty="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7740353" y="2578552"/>
            <a:ext cx="526106" cy="461665"/>
          </a:xfrm>
          <a:prstGeom prst="rect">
            <a:avLst/>
          </a:prstGeom>
          <a:noFill/>
        </p:spPr>
        <p:txBody>
          <a:bodyPr wrap="none" rtlCol="0">
            <a:spAutoFit/>
          </a:bodyPr>
          <a:lstStyle/>
          <a:p>
            <a:r>
              <a:rPr kumimoji="1" lang="en-US" altLang="ja-JP" sz="2400" dirty="0" smtClean="0">
                <a:latin typeface="Times New Roman" panose="02020603050405020304" pitchFamily="18" charset="0"/>
                <a:cs typeface="Times New Roman" panose="02020603050405020304" pitchFamily="18" charset="0"/>
              </a:rPr>
              <a:t>Ba</a:t>
            </a:r>
            <a:endParaRPr kumimoji="1" lang="ja-JP" altLang="en-US" sz="2400" dirty="0">
              <a:latin typeface="Times New Roman" panose="02020603050405020304" pitchFamily="18" charset="0"/>
              <a:cs typeface="Times New Roman" panose="02020603050405020304" pitchFamily="18" charset="0"/>
            </a:endParaRPr>
          </a:p>
        </p:txBody>
      </p:sp>
      <p:sp>
        <p:nvSpPr>
          <p:cNvPr id="48" name="テキスト ボックス 47"/>
          <p:cNvSpPr txBox="1"/>
          <p:nvPr/>
        </p:nvSpPr>
        <p:spPr>
          <a:xfrm>
            <a:off x="3505529" y="3442648"/>
            <a:ext cx="906017" cy="369332"/>
          </a:xfrm>
          <a:prstGeom prst="rect">
            <a:avLst/>
          </a:prstGeom>
          <a:noFill/>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49" name="テキスト ボックス 48"/>
          <p:cNvSpPr txBox="1"/>
          <p:nvPr/>
        </p:nvSpPr>
        <p:spPr>
          <a:xfrm>
            <a:off x="4748341" y="2564904"/>
            <a:ext cx="526106" cy="461665"/>
          </a:xfrm>
          <a:prstGeom prst="rect">
            <a:avLst/>
          </a:prstGeom>
          <a:noFill/>
        </p:spPr>
        <p:txBody>
          <a:bodyPr wrap="none" rtlCol="0">
            <a:spAutoFit/>
          </a:bodyPr>
          <a:lstStyle/>
          <a:p>
            <a:r>
              <a:rPr kumimoji="1" lang="en-US" altLang="ja-JP" sz="2400" dirty="0" smtClean="0">
                <a:latin typeface="Times New Roman" panose="02020603050405020304" pitchFamily="18" charset="0"/>
                <a:cs typeface="Times New Roman" panose="02020603050405020304" pitchFamily="18" charset="0"/>
              </a:rPr>
              <a:t>Ca</a:t>
            </a:r>
            <a:endParaRPr kumimoji="1" lang="ja-JP" altLang="en-US" sz="2400" dirty="0">
              <a:latin typeface="Times New Roman" panose="02020603050405020304" pitchFamily="18" charset="0"/>
              <a:cs typeface="Times New Roman" panose="02020603050405020304" pitchFamily="18" charset="0"/>
            </a:endParaRPr>
          </a:p>
        </p:txBody>
      </p:sp>
      <p:sp>
        <p:nvSpPr>
          <p:cNvPr id="51" name="テキスト ボックス 50"/>
          <p:cNvSpPr txBox="1"/>
          <p:nvPr/>
        </p:nvSpPr>
        <p:spPr>
          <a:xfrm>
            <a:off x="5247368" y="2608169"/>
            <a:ext cx="906017" cy="369332"/>
          </a:xfrm>
          <a:prstGeom prst="rect">
            <a:avLst/>
          </a:prstGeom>
          <a:noFill/>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52" name="テキスト ボックス 51"/>
          <p:cNvSpPr txBox="1"/>
          <p:nvPr/>
        </p:nvSpPr>
        <p:spPr>
          <a:xfrm>
            <a:off x="5940152" y="3399383"/>
            <a:ext cx="458780" cy="461665"/>
          </a:xfrm>
          <a:prstGeom prst="rect">
            <a:avLst/>
          </a:prstGeom>
          <a:noFill/>
        </p:spPr>
        <p:txBody>
          <a:bodyPr wrap="none" rtlCol="0">
            <a:spAutoFit/>
          </a:bodyPr>
          <a:lstStyle/>
          <a:p>
            <a:r>
              <a:rPr kumimoji="1" lang="en-US" altLang="ja-JP" sz="2400" dirty="0" err="1" smtClean="0">
                <a:latin typeface="Times New Roman" panose="02020603050405020304" pitchFamily="18" charset="0"/>
                <a:cs typeface="Times New Roman" panose="02020603050405020304" pitchFamily="18" charset="0"/>
              </a:rPr>
              <a:t>Sr</a:t>
            </a:r>
            <a:endParaRPr kumimoji="1" lang="ja-JP" altLang="en-US" sz="2400" dirty="0">
              <a:latin typeface="Times New Roman" panose="02020603050405020304" pitchFamily="18" charset="0"/>
              <a:cs typeface="Times New Roman" panose="02020603050405020304" pitchFamily="18" charset="0"/>
            </a:endParaRPr>
          </a:p>
        </p:txBody>
      </p:sp>
      <p:sp>
        <p:nvSpPr>
          <p:cNvPr id="53" name="テキスト ボックス 52"/>
          <p:cNvSpPr txBox="1"/>
          <p:nvPr/>
        </p:nvSpPr>
        <p:spPr>
          <a:xfrm>
            <a:off x="6588224" y="3442648"/>
            <a:ext cx="906017" cy="369332"/>
          </a:xfrm>
          <a:prstGeom prst="rect">
            <a:avLst/>
          </a:prstGeom>
          <a:noFill/>
        </p:spPr>
        <p:txBody>
          <a:bodyPr wrap="none" rtlCol="0">
            <a:spAutoFit/>
          </a:bodyPr>
          <a:lstStyle/>
          <a:p>
            <a:r>
              <a:rPr kumimoji="1" lang="ja-JP" altLang="en-US" dirty="0" smtClean="0">
                <a:latin typeface="AR P丸ゴシック体E" panose="020F0900000000000000" pitchFamily="50" charset="-128"/>
                <a:ea typeface="AR P丸ゴシック体E" panose="020F0900000000000000" pitchFamily="50" charset="-128"/>
              </a:rPr>
              <a:t>（　　）</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3" name="正方形/長方形 12"/>
          <p:cNvSpPr/>
          <p:nvPr/>
        </p:nvSpPr>
        <p:spPr>
          <a:xfrm>
            <a:off x="1361838" y="3442648"/>
            <a:ext cx="1048026" cy="3873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正方形/長方形 53"/>
          <p:cNvSpPr/>
          <p:nvPr/>
        </p:nvSpPr>
        <p:spPr>
          <a:xfrm>
            <a:off x="5929406" y="3442648"/>
            <a:ext cx="1639634" cy="3873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正方形/長方形 54"/>
          <p:cNvSpPr/>
          <p:nvPr/>
        </p:nvSpPr>
        <p:spPr>
          <a:xfrm>
            <a:off x="323528" y="3442648"/>
            <a:ext cx="957368" cy="3873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正方形/長方形 55"/>
          <p:cNvSpPr/>
          <p:nvPr/>
        </p:nvSpPr>
        <p:spPr>
          <a:xfrm>
            <a:off x="2339751" y="2650560"/>
            <a:ext cx="1165777" cy="3873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7" name="正方形/長方形 56"/>
          <p:cNvSpPr/>
          <p:nvPr/>
        </p:nvSpPr>
        <p:spPr>
          <a:xfrm>
            <a:off x="3131840" y="3442648"/>
            <a:ext cx="1224356" cy="3873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8" name="正方形/長方形 57"/>
          <p:cNvSpPr/>
          <p:nvPr/>
        </p:nvSpPr>
        <p:spPr>
          <a:xfrm>
            <a:off x="7668344" y="2621817"/>
            <a:ext cx="1426512" cy="3873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正方形/長方形 58"/>
          <p:cNvSpPr/>
          <p:nvPr/>
        </p:nvSpPr>
        <p:spPr>
          <a:xfrm>
            <a:off x="4788023" y="2608169"/>
            <a:ext cx="1365157" cy="3873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正方形/長方形 59"/>
          <p:cNvSpPr/>
          <p:nvPr/>
        </p:nvSpPr>
        <p:spPr>
          <a:xfrm>
            <a:off x="35496" y="3933056"/>
            <a:ext cx="2374368" cy="369332"/>
          </a:xfrm>
          <a:prstGeom prst="rect">
            <a:avLst/>
          </a:prstGeom>
        </p:spPr>
        <p:txBody>
          <a:bodyPr wrap="none">
            <a:spAutoFit/>
          </a:bodyPr>
          <a:lstStyle/>
          <a:p>
            <a:r>
              <a:rPr lang="ja-JP" altLang="en-US" i="1" u="sng" dirty="0" smtClean="0"/>
              <a:t>■今日、識別する試薬</a:t>
            </a:r>
            <a:endParaRPr lang="en-US" altLang="ja-JP" i="1" u="sng" dirty="0"/>
          </a:p>
        </p:txBody>
      </p:sp>
      <p:sp>
        <p:nvSpPr>
          <p:cNvPr id="62" name="テキスト ボックス 61"/>
          <p:cNvSpPr txBox="1"/>
          <p:nvPr/>
        </p:nvSpPr>
        <p:spPr>
          <a:xfrm>
            <a:off x="7110128" y="4388331"/>
            <a:ext cx="1494320" cy="584775"/>
          </a:xfrm>
          <a:prstGeom prst="rect">
            <a:avLst/>
          </a:prstGeom>
          <a:noFill/>
        </p:spPr>
        <p:txBody>
          <a:bodyPr wrap="none" rtlCol="0">
            <a:spAutoFit/>
          </a:bodyPr>
          <a:lstStyle/>
          <a:p>
            <a:r>
              <a:rPr kumimoji="1" lang="en-US" altLang="ja-JP" sz="3200" b="1" dirty="0" smtClean="0">
                <a:latin typeface="Times New Roman" panose="02020603050405020304" pitchFamily="18" charset="0"/>
                <a:cs typeface="Times New Roman" panose="02020603050405020304" pitchFamily="18" charset="0"/>
              </a:rPr>
              <a:t>Cu SO</a:t>
            </a:r>
            <a:r>
              <a:rPr kumimoji="1" lang="en-US" altLang="ja-JP" sz="3200" b="1" baseline="-25000" dirty="0" smtClean="0">
                <a:latin typeface="Times New Roman" panose="02020603050405020304" pitchFamily="18" charset="0"/>
                <a:cs typeface="Times New Roman" panose="02020603050405020304" pitchFamily="18" charset="0"/>
              </a:rPr>
              <a:t>4</a:t>
            </a:r>
            <a:endParaRPr kumimoji="1" lang="ja-JP" altLang="en-US" sz="3200" b="1" baseline="-25000" dirty="0">
              <a:latin typeface="Times New Roman" panose="02020603050405020304" pitchFamily="18" charset="0"/>
              <a:cs typeface="Times New Roman" panose="02020603050405020304" pitchFamily="18" charset="0"/>
            </a:endParaRPr>
          </a:p>
        </p:txBody>
      </p:sp>
      <p:sp>
        <p:nvSpPr>
          <p:cNvPr id="64" name="テキスト ボックス 63"/>
          <p:cNvSpPr txBox="1"/>
          <p:nvPr/>
        </p:nvSpPr>
        <p:spPr>
          <a:xfrm>
            <a:off x="2843808" y="4388331"/>
            <a:ext cx="1085554" cy="584775"/>
          </a:xfrm>
          <a:prstGeom prst="rect">
            <a:avLst/>
          </a:prstGeom>
          <a:noFill/>
        </p:spPr>
        <p:txBody>
          <a:bodyPr wrap="none" rtlCol="0">
            <a:spAutoFit/>
          </a:bodyPr>
          <a:lstStyle/>
          <a:p>
            <a:r>
              <a:rPr kumimoji="1" lang="en-US" altLang="ja-JP" sz="3200" b="1" dirty="0" smtClean="0">
                <a:latin typeface="Times New Roman" panose="02020603050405020304" pitchFamily="18" charset="0"/>
                <a:cs typeface="Times New Roman" panose="02020603050405020304" pitchFamily="18" charset="0"/>
              </a:rPr>
              <a:t>Li Cl</a:t>
            </a:r>
            <a:endParaRPr kumimoji="1" lang="ja-JP" altLang="en-US" sz="3200" b="1" dirty="0">
              <a:latin typeface="Times New Roman" panose="02020603050405020304" pitchFamily="18" charset="0"/>
              <a:cs typeface="Times New Roman" panose="02020603050405020304" pitchFamily="18" charset="0"/>
            </a:endParaRPr>
          </a:p>
        </p:txBody>
      </p:sp>
      <p:sp>
        <p:nvSpPr>
          <p:cNvPr id="65" name="テキスト ボックス 64"/>
          <p:cNvSpPr txBox="1"/>
          <p:nvPr/>
        </p:nvSpPr>
        <p:spPr>
          <a:xfrm>
            <a:off x="4932040" y="4388331"/>
            <a:ext cx="1119217" cy="584775"/>
          </a:xfrm>
          <a:prstGeom prst="rect">
            <a:avLst/>
          </a:prstGeom>
          <a:noFill/>
        </p:spPr>
        <p:txBody>
          <a:bodyPr wrap="none" rtlCol="0">
            <a:spAutoFit/>
          </a:bodyPr>
          <a:lstStyle/>
          <a:p>
            <a:r>
              <a:rPr kumimoji="1" lang="en-US" altLang="ja-JP" sz="3200" b="1" smtClean="0">
                <a:latin typeface="Times New Roman" panose="02020603050405020304" pitchFamily="18" charset="0"/>
                <a:cs typeface="Times New Roman" panose="02020603050405020304" pitchFamily="18" charset="0"/>
              </a:rPr>
              <a:t>K Cl </a:t>
            </a:r>
            <a:endParaRPr kumimoji="1" lang="ja-JP" altLang="en-US" sz="3200" b="1" baseline="-25000" dirty="0">
              <a:latin typeface="Times New Roman" panose="02020603050405020304" pitchFamily="18" charset="0"/>
              <a:cs typeface="Times New Roman" panose="02020603050405020304" pitchFamily="18" charset="0"/>
            </a:endParaRPr>
          </a:p>
        </p:txBody>
      </p:sp>
      <p:sp>
        <p:nvSpPr>
          <p:cNvPr id="66" name="テキスト ボックス 65"/>
          <p:cNvSpPr txBox="1"/>
          <p:nvPr/>
        </p:nvSpPr>
        <p:spPr>
          <a:xfrm>
            <a:off x="492313" y="4388331"/>
            <a:ext cx="1199367" cy="584775"/>
          </a:xfrm>
          <a:prstGeom prst="rect">
            <a:avLst/>
          </a:prstGeom>
          <a:noFill/>
        </p:spPr>
        <p:txBody>
          <a:bodyPr wrap="none" rtlCol="0">
            <a:spAutoFit/>
          </a:bodyPr>
          <a:lstStyle/>
          <a:p>
            <a:r>
              <a:rPr kumimoji="1" lang="en-US" altLang="ja-JP" sz="3200" b="1" dirty="0" smtClean="0">
                <a:latin typeface="Times New Roman" panose="02020603050405020304" pitchFamily="18" charset="0"/>
                <a:cs typeface="Times New Roman" panose="02020603050405020304" pitchFamily="18" charset="0"/>
              </a:rPr>
              <a:t>Na Cl</a:t>
            </a:r>
            <a:endParaRPr kumimoji="1" lang="ja-JP" altLang="en-US" sz="3200" b="1" dirty="0">
              <a:latin typeface="Times New Roman" panose="02020603050405020304" pitchFamily="18" charset="0"/>
              <a:cs typeface="Times New Roman" panose="02020603050405020304" pitchFamily="18" charset="0"/>
            </a:endParaRPr>
          </a:p>
        </p:txBody>
      </p:sp>
      <p:sp>
        <p:nvSpPr>
          <p:cNvPr id="67" name="テキスト ボックス 66"/>
          <p:cNvSpPr txBox="1"/>
          <p:nvPr/>
        </p:nvSpPr>
        <p:spPr>
          <a:xfrm>
            <a:off x="5275044" y="5661248"/>
            <a:ext cx="1313180" cy="584775"/>
          </a:xfrm>
          <a:prstGeom prst="rect">
            <a:avLst/>
          </a:prstGeom>
          <a:noFill/>
        </p:spPr>
        <p:txBody>
          <a:bodyPr wrap="none" rtlCol="0">
            <a:spAutoFit/>
          </a:bodyPr>
          <a:lstStyle/>
          <a:p>
            <a:r>
              <a:rPr kumimoji="1" lang="en-US" altLang="ja-JP" sz="3200" b="1" dirty="0" smtClean="0">
                <a:latin typeface="Times New Roman" panose="02020603050405020304" pitchFamily="18" charset="0"/>
                <a:cs typeface="Times New Roman" panose="02020603050405020304" pitchFamily="18" charset="0"/>
              </a:rPr>
              <a:t>Ba Cl</a:t>
            </a:r>
            <a:r>
              <a:rPr kumimoji="1" lang="en-US" altLang="ja-JP" sz="3200" b="1" baseline="-25000" dirty="0" smtClean="0">
                <a:latin typeface="Times New Roman" panose="02020603050405020304" pitchFamily="18" charset="0"/>
                <a:cs typeface="Times New Roman" panose="02020603050405020304" pitchFamily="18" charset="0"/>
              </a:rPr>
              <a:t>2</a:t>
            </a:r>
            <a:endParaRPr kumimoji="1" lang="ja-JP" altLang="en-US" sz="3200" b="1" baseline="-25000" dirty="0">
              <a:latin typeface="Times New Roman" panose="02020603050405020304" pitchFamily="18" charset="0"/>
              <a:cs typeface="Times New Roman" panose="02020603050405020304" pitchFamily="18" charset="0"/>
            </a:endParaRPr>
          </a:p>
        </p:txBody>
      </p:sp>
      <p:sp>
        <p:nvSpPr>
          <p:cNvPr id="68" name="テキスト ボックス 67"/>
          <p:cNvSpPr txBox="1"/>
          <p:nvPr/>
        </p:nvSpPr>
        <p:spPr>
          <a:xfrm>
            <a:off x="755576" y="5661248"/>
            <a:ext cx="1236813" cy="584775"/>
          </a:xfrm>
          <a:prstGeom prst="rect">
            <a:avLst/>
          </a:prstGeom>
          <a:noFill/>
        </p:spPr>
        <p:txBody>
          <a:bodyPr wrap="none" rtlCol="0">
            <a:spAutoFit/>
          </a:bodyPr>
          <a:lstStyle/>
          <a:p>
            <a:r>
              <a:rPr kumimoji="1" lang="en-US" altLang="ja-JP" sz="3200" b="1" dirty="0" err="1" smtClean="0">
                <a:latin typeface="Times New Roman" panose="02020603050405020304" pitchFamily="18" charset="0"/>
                <a:cs typeface="Times New Roman" panose="02020603050405020304" pitchFamily="18" charset="0"/>
              </a:rPr>
              <a:t>Sr</a:t>
            </a:r>
            <a:r>
              <a:rPr kumimoji="1" lang="en-US" altLang="ja-JP" sz="3200" b="1" dirty="0" smtClean="0">
                <a:latin typeface="Times New Roman" panose="02020603050405020304" pitchFamily="18" charset="0"/>
                <a:cs typeface="Times New Roman" panose="02020603050405020304" pitchFamily="18" charset="0"/>
              </a:rPr>
              <a:t> Cl</a:t>
            </a:r>
            <a:r>
              <a:rPr kumimoji="1" lang="en-US" altLang="ja-JP" sz="3200" b="1" baseline="-25000" dirty="0" smtClean="0">
                <a:latin typeface="Times New Roman" panose="02020603050405020304" pitchFamily="18" charset="0"/>
                <a:cs typeface="Times New Roman" panose="02020603050405020304" pitchFamily="18" charset="0"/>
              </a:rPr>
              <a:t>2</a:t>
            </a:r>
            <a:endParaRPr kumimoji="1" lang="ja-JP" altLang="en-US" sz="3200" b="1" baseline="-25000" dirty="0">
              <a:latin typeface="Times New Roman" panose="02020603050405020304" pitchFamily="18" charset="0"/>
              <a:cs typeface="Times New Roman" panose="02020603050405020304" pitchFamily="18" charset="0"/>
            </a:endParaRPr>
          </a:p>
        </p:txBody>
      </p:sp>
      <p:sp>
        <p:nvSpPr>
          <p:cNvPr id="69" name="テキスト ボックス 68"/>
          <p:cNvSpPr txBox="1"/>
          <p:nvPr/>
        </p:nvSpPr>
        <p:spPr>
          <a:xfrm>
            <a:off x="3059832" y="5661248"/>
            <a:ext cx="1335622" cy="584775"/>
          </a:xfrm>
          <a:prstGeom prst="rect">
            <a:avLst/>
          </a:prstGeom>
          <a:noFill/>
        </p:spPr>
        <p:txBody>
          <a:bodyPr wrap="none" rtlCol="0">
            <a:spAutoFit/>
          </a:bodyPr>
          <a:lstStyle/>
          <a:p>
            <a:r>
              <a:rPr kumimoji="1" lang="en-US" altLang="ja-JP" sz="3200" b="1" dirty="0" smtClean="0">
                <a:latin typeface="Times New Roman" panose="02020603050405020304" pitchFamily="18" charset="0"/>
                <a:cs typeface="Times New Roman" panose="02020603050405020304" pitchFamily="18" charset="0"/>
              </a:rPr>
              <a:t>Ca Cl</a:t>
            </a:r>
            <a:r>
              <a:rPr kumimoji="1" lang="en-US" altLang="ja-JP" sz="3200" b="1" baseline="-25000" dirty="0" smtClean="0">
                <a:latin typeface="Times New Roman" panose="02020603050405020304" pitchFamily="18" charset="0"/>
                <a:cs typeface="Times New Roman" panose="02020603050405020304" pitchFamily="18" charset="0"/>
              </a:rPr>
              <a:t>2</a:t>
            </a:r>
            <a:endParaRPr kumimoji="1" lang="ja-JP" altLang="en-US" sz="3200" b="1" baseline="-25000" dirty="0">
              <a:latin typeface="Times New Roman" panose="02020603050405020304" pitchFamily="18" charset="0"/>
              <a:cs typeface="Times New Roman" panose="02020603050405020304" pitchFamily="18" charset="0"/>
            </a:endParaRPr>
          </a:p>
        </p:txBody>
      </p:sp>
      <p:sp>
        <p:nvSpPr>
          <p:cNvPr id="70" name="正方形/長方形 69"/>
          <p:cNvSpPr/>
          <p:nvPr/>
        </p:nvSpPr>
        <p:spPr>
          <a:xfrm>
            <a:off x="50012" y="1268760"/>
            <a:ext cx="1569660" cy="369332"/>
          </a:xfrm>
          <a:prstGeom prst="rect">
            <a:avLst/>
          </a:prstGeom>
        </p:spPr>
        <p:txBody>
          <a:bodyPr wrap="none">
            <a:spAutoFit/>
          </a:bodyPr>
          <a:lstStyle/>
          <a:p>
            <a:r>
              <a:rPr lang="ja-JP" altLang="en-US" i="1" u="sng" dirty="0" smtClean="0"/>
              <a:t>■今日の目的</a:t>
            </a:r>
            <a:endParaRPr lang="en-US" altLang="ja-JP" i="1" u="sng" dirty="0"/>
          </a:p>
        </p:txBody>
      </p:sp>
      <p:sp>
        <p:nvSpPr>
          <p:cNvPr id="2" name="テキスト ボックス 1"/>
          <p:cNvSpPr txBox="1"/>
          <p:nvPr/>
        </p:nvSpPr>
        <p:spPr>
          <a:xfrm>
            <a:off x="2411760" y="4973106"/>
            <a:ext cx="2310248" cy="400110"/>
          </a:xfrm>
          <a:prstGeom prst="rect">
            <a:avLst/>
          </a:prstGeom>
          <a:noFill/>
        </p:spPr>
        <p:txBody>
          <a:bodyPr wrap="none" rtlCol="0">
            <a:spAutoFit/>
          </a:bodyPr>
          <a:lstStyle/>
          <a:p>
            <a:r>
              <a:rPr kumimoji="1" lang="ja-JP" altLang="en-US" sz="2000" dirty="0" smtClean="0"/>
              <a:t>（　　　　　　　　　　　）</a:t>
            </a:r>
            <a:endParaRPr kumimoji="1" lang="ja-JP" altLang="en-US" sz="2000" dirty="0"/>
          </a:p>
        </p:txBody>
      </p:sp>
      <p:sp>
        <p:nvSpPr>
          <p:cNvPr id="63" name="テキスト ボックス 62"/>
          <p:cNvSpPr txBox="1"/>
          <p:nvPr/>
        </p:nvSpPr>
        <p:spPr>
          <a:xfrm>
            <a:off x="4644008" y="4973106"/>
            <a:ext cx="2310248" cy="400110"/>
          </a:xfrm>
          <a:prstGeom prst="rect">
            <a:avLst/>
          </a:prstGeom>
          <a:noFill/>
        </p:spPr>
        <p:txBody>
          <a:bodyPr wrap="none" rtlCol="0">
            <a:spAutoFit/>
          </a:bodyPr>
          <a:lstStyle/>
          <a:p>
            <a:r>
              <a:rPr kumimoji="1" lang="ja-JP" altLang="en-US" sz="2000" dirty="0" smtClean="0"/>
              <a:t>（　　　　　　　　　　　）</a:t>
            </a:r>
            <a:endParaRPr kumimoji="1" lang="ja-JP" altLang="en-US" sz="2000" dirty="0"/>
          </a:p>
        </p:txBody>
      </p:sp>
      <p:sp>
        <p:nvSpPr>
          <p:cNvPr id="71" name="テキスト ボックス 70"/>
          <p:cNvSpPr txBox="1"/>
          <p:nvPr/>
        </p:nvSpPr>
        <p:spPr>
          <a:xfrm>
            <a:off x="6856616" y="4973106"/>
            <a:ext cx="2310248" cy="400110"/>
          </a:xfrm>
          <a:prstGeom prst="rect">
            <a:avLst/>
          </a:prstGeom>
          <a:noFill/>
        </p:spPr>
        <p:txBody>
          <a:bodyPr wrap="none" rtlCol="0">
            <a:spAutoFit/>
          </a:bodyPr>
          <a:lstStyle/>
          <a:p>
            <a:r>
              <a:rPr kumimoji="1" lang="ja-JP" altLang="en-US" sz="2000" dirty="0" smtClean="0"/>
              <a:t>（　　　　　　　　　　　）</a:t>
            </a:r>
            <a:endParaRPr kumimoji="1" lang="ja-JP" altLang="en-US" sz="2000" dirty="0"/>
          </a:p>
        </p:txBody>
      </p:sp>
      <p:sp>
        <p:nvSpPr>
          <p:cNvPr id="72" name="テキスト ボックス 71"/>
          <p:cNvSpPr txBox="1"/>
          <p:nvPr/>
        </p:nvSpPr>
        <p:spPr>
          <a:xfrm>
            <a:off x="179512" y="4973106"/>
            <a:ext cx="2310248" cy="400110"/>
          </a:xfrm>
          <a:prstGeom prst="rect">
            <a:avLst/>
          </a:prstGeom>
          <a:noFill/>
        </p:spPr>
        <p:txBody>
          <a:bodyPr wrap="none" rtlCol="0">
            <a:spAutoFit/>
          </a:bodyPr>
          <a:lstStyle/>
          <a:p>
            <a:r>
              <a:rPr kumimoji="1" lang="ja-JP" altLang="en-US" sz="2000" dirty="0" smtClean="0"/>
              <a:t>（　　　　　　　　　　　）</a:t>
            </a:r>
            <a:endParaRPr kumimoji="1" lang="ja-JP" altLang="en-US" sz="2000" dirty="0"/>
          </a:p>
        </p:txBody>
      </p:sp>
      <p:sp>
        <p:nvSpPr>
          <p:cNvPr id="6" name="テキスト ボックス 5"/>
          <p:cNvSpPr txBox="1"/>
          <p:nvPr/>
        </p:nvSpPr>
        <p:spPr>
          <a:xfrm>
            <a:off x="2521030" y="4828216"/>
            <a:ext cx="466794" cy="261610"/>
          </a:xfrm>
          <a:prstGeom prst="rect">
            <a:avLst/>
          </a:prstGeom>
          <a:noFill/>
        </p:spPr>
        <p:txBody>
          <a:bodyPr wrap="none" rtlCol="0">
            <a:spAutoFit/>
          </a:bodyPr>
          <a:lstStyle/>
          <a:p>
            <a:r>
              <a:rPr kumimoji="1" lang="ja-JP" altLang="en-US" sz="1050" dirty="0" smtClean="0"/>
              <a:t>名称</a:t>
            </a:r>
            <a:endParaRPr kumimoji="1" lang="ja-JP" altLang="en-US" sz="1050" dirty="0"/>
          </a:p>
        </p:txBody>
      </p:sp>
      <p:sp>
        <p:nvSpPr>
          <p:cNvPr id="73" name="テキスト ボックス 72"/>
          <p:cNvSpPr txBox="1"/>
          <p:nvPr/>
        </p:nvSpPr>
        <p:spPr>
          <a:xfrm>
            <a:off x="4753278" y="4828216"/>
            <a:ext cx="466794" cy="261610"/>
          </a:xfrm>
          <a:prstGeom prst="rect">
            <a:avLst/>
          </a:prstGeom>
          <a:noFill/>
        </p:spPr>
        <p:txBody>
          <a:bodyPr wrap="none" rtlCol="0">
            <a:spAutoFit/>
          </a:bodyPr>
          <a:lstStyle/>
          <a:p>
            <a:r>
              <a:rPr kumimoji="1" lang="ja-JP" altLang="en-US" sz="1050" dirty="0" smtClean="0"/>
              <a:t>名称</a:t>
            </a:r>
            <a:endParaRPr kumimoji="1" lang="ja-JP" altLang="en-US" sz="1050" dirty="0"/>
          </a:p>
        </p:txBody>
      </p:sp>
      <p:sp>
        <p:nvSpPr>
          <p:cNvPr id="74" name="テキスト ボックス 73"/>
          <p:cNvSpPr txBox="1"/>
          <p:nvPr/>
        </p:nvSpPr>
        <p:spPr>
          <a:xfrm>
            <a:off x="6985526" y="4828216"/>
            <a:ext cx="466794" cy="261610"/>
          </a:xfrm>
          <a:prstGeom prst="rect">
            <a:avLst/>
          </a:prstGeom>
          <a:noFill/>
        </p:spPr>
        <p:txBody>
          <a:bodyPr wrap="none" rtlCol="0">
            <a:spAutoFit/>
          </a:bodyPr>
          <a:lstStyle/>
          <a:p>
            <a:r>
              <a:rPr kumimoji="1" lang="ja-JP" altLang="en-US" sz="1050" dirty="0" smtClean="0"/>
              <a:t>名称</a:t>
            </a:r>
            <a:endParaRPr kumimoji="1" lang="ja-JP" altLang="en-US" sz="1050" dirty="0"/>
          </a:p>
        </p:txBody>
      </p:sp>
      <p:sp>
        <p:nvSpPr>
          <p:cNvPr id="75" name="テキスト ボックス 74"/>
          <p:cNvSpPr txBox="1"/>
          <p:nvPr/>
        </p:nvSpPr>
        <p:spPr>
          <a:xfrm>
            <a:off x="265168" y="4828216"/>
            <a:ext cx="466794" cy="261610"/>
          </a:xfrm>
          <a:prstGeom prst="rect">
            <a:avLst/>
          </a:prstGeom>
          <a:noFill/>
        </p:spPr>
        <p:txBody>
          <a:bodyPr wrap="none" rtlCol="0">
            <a:spAutoFit/>
          </a:bodyPr>
          <a:lstStyle/>
          <a:p>
            <a:r>
              <a:rPr kumimoji="1" lang="ja-JP" altLang="en-US" sz="1050" dirty="0" smtClean="0"/>
              <a:t>名称</a:t>
            </a:r>
            <a:endParaRPr kumimoji="1" lang="ja-JP" altLang="en-US" sz="1050" dirty="0"/>
          </a:p>
        </p:txBody>
      </p:sp>
      <p:sp>
        <p:nvSpPr>
          <p:cNvPr id="76" name="テキスト ボックス 75"/>
          <p:cNvSpPr txBox="1"/>
          <p:nvPr/>
        </p:nvSpPr>
        <p:spPr>
          <a:xfrm>
            <a:off x="2765808" y="6341258"/>
            <a:ext cx="2310248" cy="400110"/>
          </a:xfrm>
          <a:prstGeom prst="rect">
            <a:avLst/>
          </a:prstGeom>
          <a:noFill/>
        </p:spPr>
        <p:txBody>
          <a:bodyPr wrap="none" rtlCol="0">
            <a:spAutoFit/>
          </a:bodyPr>
          <a:lstStyle/>
          <a:p>
            <a:r>
              <a:rPr kumimoji="1" lang="ja-JP" altLang="en-US" sz="2000" dirty="0" smtClean="0"/>
              <a:t>（　　　　　　　　　　　）</a:t>
            </a:r>
            <a:endParaRPr kumimoji="1" lang="ja-JP" altLang="en-US" sz="2000" dirty="0"/>
          </a:p>
        </p:txBody>
      </p:sp>
      <p:sp>
        <p:nvSpPr>
          <p:cNvPr id="77" name="テキスト ボックス 76"/>
          <p:cNvSpPr txBox="1"/>
          <p:nvPr/>
        </p:nvSpPr>
        <p:spPr>
          <a:xfrm>
            <a:off x="4998056" y="6341258"/>
            <a:ext cx="2310248" cy="400110"/>
          </a:xfrm>
          <a:prstGeom prst="rect">
            <a:avLst/>
          </a:prstGeom>
          <a:noFill/>
        </p:spPr>
        <p:txBody>
          <a:bodyPr wrap="none" rtlCol="0">
            <a:spAutoFit/>
          </a:bodyPr>
          <a:lstStyle/>
          <a:p>
            <a:r>
              <a:rPr kumimoji="1" lang="ja-JP" altLang="en-US" sz="2000" dirty="0" smtClean="0"/>
              <a:t>（　　　　　　　　　　　）</a:t>
            </a:r>
            <a:endParaRPr kumimoji="1" lang="ja-JP" altLang="en-US" sz="2000" dirty="0"/>
          </a:p>
        </p:txBody>
      </p:sp>
      <p:sp>
        <p:nvSpPr>
          <p:cNvPr id="78" name="テキスト ボックス 77"/>
          <p:cNvSpPr txBox="1"/>
          <p:nvPr/>
        </p:nvSpPr>
        <p:spPr>
          <a:xfrm>
            <a:off x="533560" y="6341258"/>
            <a:ext cx="2310248" cy="400110"/>
          </a:xfrm>
          <a:prstGeom prst="rect">
            <a:avLst/>
          </a:prstGeom>
          <a:noFill/>
        </p:spPr>
        <p:txBody>
          <a:bodyPr wrap="none" rtlCol="0">
            <a:spAutoFit/>
          </a:bodyPr>
          <a:lstStyle/>
          <a:p>
            <a:r>
              <a:rPr kumimoji="1" lang="ja-JP" altLang="en-US" sz="2000" dirty="0" smtClean="0"/>
              <a:t>（　　　　　　　　　　　）</a:t>
            </a:r>
            <a:endParaRPr kumimoji="1" lang="ja-JP" altLang="en-US" sz="2000" dirty="0"/>
          </a:p>
        </p:txBody>
      </p:sp>
      <p:sp>
        <p:nvSpPr>
          <p:cNvPr id="79" name="テキスト ボックス 78"/>
          <p:cNvSpPr txBox="1"/>
          <p:nvPr/>
        </p:nvSpPr>
        <p:spPr>
          <a:xfrm>
            <a:off x="2875078" y="6196368"/>
            <a:ext cx="466794" cy="261610"/>
          </a:xfrm>
          <a:prstGeom prst="rect">
            <a:avLst/>
          </a:prstGeom>
          <a:noFill/>
        </p:spPr>
        <p:txBody>
          <a:bodyPr wrap="none" rtlCol="0">
            <a:spAutoFit/>
          </a:bodyPr>
          <a:lstStyle/>
          <a:p>
            <a:r>
              <a:rPr kumimoji="1" lang="ja-JP" altLang="en-US" sz="1050" dirty="0" smtClean="0"/>
              <a:t>名称</a:t>
            </a:r>
            <a:endParaRPr kumimoji="1" lang="ja-JP" altLang="en-US" sz="1050" dirty="0"/>
          </a:p>
        </p:txBody>
      </p:sp>
      <p:sp>
        <p:nvSpPr>
          <p:cNvPr id="80" name="テキスト ボックス 79"/>
          <p:cNvSpPr txBox="1"/>
          <p:nvPr/>
        </p:nvSpPr>
        <p:spPr>
          <a:xfrm>
            <a:off x="5107326" y="6196368"/>
            <a:ext cx="466794" cy="261610"/>
          </a:xfrm>
          <a:prstGeom prst="rect">
            <a:avLst/>
          </a:prstGeom>
          <a:noFill/>
        </p:spPr>
        <p:txBody>
          <a:bodyPr wrap="none" rtlCol="0">
            <a:spAutoFit/>
          </a:bodyPr>
          <a:lstStyle/>
          <a:p>
            <a:r>
              <a:rPr kumimoji="1" lang="ja-JP" altLang="en-US" sz="1050" dirty="0" smtClean="0"/>
              <a:t>名称</a:t>
            </a:r>
            <a:endParaRPr kumimoji="1" lang="ja-JP" altLang="en-US" sz="1050" dirty="0"/>
          </a:p>
        </p:txBody>
      </p:sp>
      <p:sp>
        <p:nvSpPr>
          <p:cNvPr id="81" name="テキスト ボックス 80"/>
          <p:cNvSpPr txBox="1"/>
          <p:nvPr/>
        </p:nvSpPr>
        <p:spPr>
          <a:xfrm>
            <a:off x="619216" y="6196368"/>
            <a:ext cx="466794" cy="261610"/>
          </a:xfrm>
          <a:prstGeom prst="rect">
            <a:avLst/>
          </a:prstGeom>
          <a:noFill/>
        </p:spPr>
        <p:txBody>
          <a:bodyPr wrap="none" rtlCol="0">
            <a:spAutoFit/>
          </a:bodyPr>
          <a:lstStyle/>
          <a:p>
            <a:r>
              <a:rPr kumimoji="1" lang="ja-JP" altLang="en-US" sz="1050" dirty="0" smtClean="0"/>
              <a:t>名称</a:t>
            </a:r>
            <a:endParaRPr kumimoji="1" lang="ja-JP" altLang="en-US" sz="1050" dirty="0"/>
          </a:p>
        </p:txBody>
      </p:sp>
      <p:sp>
        <p:nvSpPr>
          <p:cNvPr id="9" name="正方形/長方形 8"/>
          <p:cNvSpPr/>
          <p:nvPr/>
        </p:nvSpPr>
        <p:spPr>
          <a:xfrm>
            <a:off x="107504" y="4365104"/>
            <a:ext cx="8987352" cy="1152128"/>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正方形/長方形 60"/>
          <p:cNvSpPr/>
          <p:nvPr/>
        </p:nvSpPr>
        <p:spPr>
          <a:xfrm>
            <a:off x="107504" y="5661248"/>
            <a:ext cx="8987352" cy="1152128"/>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7696064" y="4090426"/>
            <a:ext cx="1340432" cy="369332"/>
          </a:xfrm>
          <a:prstGeom prst="rect">
            <a:avLst/>
          </a:prstGeom>
          <a:noFill/>
        </p:spPr>
        <p:txBody>
          <a:bodyPr wrap="none" rtlCol="0">
            <a:spAutoFit/>
          </a:bodyPr>
          <a:lstStyle/>
          <a:p>
            <a:r>
              <a:rPr kumimoji="1" lang="ja-JP" altLang="en-US" b="1" dirty="0" smtClean="0">
                <a:latin typeface="AR Pゴシック体S" panose="020B0A00000000000000" pitchFamily="50" charset="-128"/>
                <a:ea typeface="AR Pゴシック体S" panose="020B0A00000000000000" pitchFamily="50" charset="-128"/>
              </a:rPr>
              <a:t>グループ①</a:t>
            </a:r>
            <a:endParaRPr kumimoji="1" lang="ja-JP" altLang="en-US" b="1" dirty="0">
              <a:latin typeface="AR Pゴシック体S" panose="020B0A00000000000000" pitchFamily="50" charset="-128"/>
              <a:ea typeface="AR Pゴシック体S" panose="020B0A00000000000000" pitchFamily="50" charset="-128"/>
            </a:endParaRPr>
          </a:p>
        </p:txBody>
      </p:sp>
      <p:sp>
        <p:nvSpPr>
          <p:cNvPr id="82" name="テキスト ボックス 81"/>
          <p:cNvSpPr txBox="1"/>
          <p:nvPr/>
        </p:nvSpPr>
        <p:spPr>
          <a:xfrm>
            <a:off x="7740352" y="6457692"/>
            <a:ext cx="1340432" cy="369332"/>
          </a:xfrm>
          <a:prstGeom prst="rect">
            <a:avLst/>
          </a:prstGeom>
          <a:noFill/>
        </p:spPr>
        <p:txBody>
          <a:bodyPr wrap="none" rtlCol="0">
            <a:spAutoFit/>
          </a:bodyPr>
          <a:lstStyle/>
          <a:p>
            <a:r>
              <a:rPr kumimoji="1" lang="ja-JP" altLang="en-US" b="1" dirty="0" smtClean="0">
                <a:latin typeface="AR Pゴシック体S" panose="020B0A00000000000000" pitchFamily="50" charset="-128"/>
                <a:ea typeface="AR Pゴシック体S" panose="020B0A00000000000000" pitchFamily="50" charset="-128"/>
              </a:rPr>
              <a:t>グループ②</a:t>
            </a:r>
            <a:endParaRPr kumimoji="1" lang="ja-JP" altLang="en-US" b="1" dirty="0">
              <a:latin typeface="AR Pゴシック体S" panose="020B0A00000000000000" pitchFamily="50" charset="-128"/>
              <a:ea typeface="AR Pゴシック体S" panose="020B0A00000000000000" pitchFamily="50" charset="-128"/>
            </a:endParaRPr>
          </a:p>
        </p:txBody>
      </p:sp>
    </p:spTree>
    <p:extLst>
      <p:ext uri="{BB962C8B-B14F-4D97-AF65-F5344CB8AC3E}">
        <p14:creationId xmlns:p14="http://schemas.microsoft.com/office/powerpoint/2010/main" val="60774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直線コネクタ 25"/>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251961" y="5153417"/>
            <a:ext cx="4824095" cy="507831"/>
          </a:xfrm>
          <a:prstGeom prst="rect">
            <a:avLst/>
          </a:prstGeom>
          <a:noFill/>
          <a:ln w="38100">
            <a:noFill/>
          </a:ln>
        </p:spPr>
        <p:txBody>
          <a:bodyPr wrap="square" rtlCol="0">
            <a:spAutoFit/>
          </a:bodyPr>
          <a:lstStyle/>
          <a:p>
            <a:pPr>
              <a:lnSpc>
                <a:spcPct val="150000"/>
              </a:lnSpc>
            </a:pPr>
            <a:r>
              <a:rPr lang="ja-JP" altLang="en-US" dirty="0" smtClean="0"/>
              <a:t>炎色反応を利用している製品の例をあげよ。</a:t>
            </a:r>
            <a:endParaRPr lang="en-US" altLang="ja-JP" dirty="0" smtClean="0"/>
          </a:p>
        </p:txBody>
      </p:sp>
      <p:sp>
        <p:nvSpPr>
          <p:cNvPr id="23" name="正方形/長方形 22"/>
          <p:cNvSpPr/>
          <p:nvPr/>
        </p:nvSpPr>
        <p:spPr>
          <a:xfrm>
            <a:off x="122020" y="4834779"/>
            <a:ext cx="877163" cy="369332"/>
          </a:xfrm>
          <a:prstGeom prst="rect">
            <a:avLst/>
          </a:prstGeom>
        </p:spPr>
        <p:txBody>
          <a:bodyPr wrap="none">
            <a:spAutoFit/>
          </a:bodyPr>
          <a:lstStyle/>
          <a:p>
            <a:r>
              <a:rPr lang="ja-JP" altLang="en-US" i="1" u="sng" dirty="0" smtClean="0"/>
              <a:t>■考察</a:t>
            </a:r>
            <a:endParaRPr lang="en-US" altLang="ja-JP" i="1" u="sng" dirty="0"/>
          </a:p>
        </p:txBody>
      </p:sp>
      <p:cxnSp>
        <p:nvCxnSpPr>
          <p:cNvPr id="16" name="直線コネクタ 15"/>
          <p:cNvCxnSpPr/>
          <p:nvPr/>
        </p:nvCxnSpPr>
        <p:spPr>
          <a:xfrm>
            <a:off x="395536" y="6021288"/>
            <a:ext cx="8208912"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79512" y="116632"/>
            <a:ext cx="6859570" cy="646331"/>
          </a:xfrm>
          <a:prstGeom prst="rect">
            <a:avLst/>
          </a:prstGeom>
          <a:noFill/>
        </p:spPr>
        <p:txBody>
          <a:bodyPr wrap="none" rtlCol="0">
            <a:spAutoFit/>
          </a:bodyPr>
          <a:lstStyle/>
          <a:p>
            <a:r>
              <a:rPr kumimoji="1" lang="ja-JP" altLang="en-US" i="1" u="sng" dirty="0" smtClean="0"/>
              <a:t>■課題１</a:t>
            </a:r>
            <a:r>
              <a:rPr kumimoji="1" lang="ja-JP" altLang="en-US" dirty="0" smtClean="0"/>
              <a:t>　：グループ①（ １～４）の蒸発皿に含まれる　試薬　は何か。</a:t>
            </a:r>
            <a:endParaRPr kumimoji="1" lang="en-US" altLang="ja-JP" dirty="0" smtClean="0"/>
          </a:p>
          <a:p>
            <a:r>
              <a:rPr lang="ja-JP" altLang="en-US" dirty="0"/>
              <a:t>　</a:t>
            </a:r>
            <a:r>
              <a:rPr lang="ja-JP" altLang="en-US" dirty="0" smtClean="0"/>
              <a:t>　　　　　　</a:t>
            </a:r>
            <a:r>
              <a:rPr kumimoji="1" lang="ja-JP" altLang="en-US" dirty="0" smtClean="0"/>
              <a:t>炎色反応を手がかりに特定せよ。</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456529057"/>
              </p:ext>
            </p:extLst>
          </p:nvPr>
        </p:nvGraphicFramePr>
        <p:xfrm>
          <a:off x="323528" y="836712"/>
          <a:ext cx="8627935" cy="1369302"/>
        </p:xfrm>
        <a:graphic>
          <a:graphicData uri="http://schemas.openxmlformats.org/drawingml/2006/table">
            <a:tbl>
              <a:tblPr firstRow="1" bandRow="1">
                <a:tableStyleId>{5C22544A-7EE6-4342-B048-85BDC9FD1C3A}</a:tableStyleId>
              </a:tblPr>
              <a:tblGrid>
                <a:gridCol w="1725587">
                  <a:extLst>
                    <a:ext uri="{9D8B030D-6E8A-4147-A177-3AD203B41FA5}">
                      <a16:colId xmlns:a16="http://schemas.microsoft.com/office/drawing/2014/main" xmlns="" val="20000"/>
                    </a:ext>
                  </a:extLst>
                </a:gridCol>
                <a:gridCol w="1725587">
                  <a:extLst>
                    <a:ext uri="{9D8B030D-6E8A-4147-A177-3AD203B41FA5}">
                      <a16:colId xmlns:a16="http://schemas.microsoft.com/office/drawing/2014/main" xmlns="" val="20001"/>
                    </a:ext>
                  </a:extLst>
                </a:gridCol>
                <a:gridCol w="1725587">
                  <a:extLst>
                    <a:ext uri="{9D8B030D-6E8A-4147-A177-3AD203B41FA5}">
                      <a16:colId xmlns:a16="http://schemas.microsoft.com/office/drawing/2014/main" xmlns="" val="20002"/>
                    </a:ext>
                  </a:extLst>
                </a:gridCol>
                <a:gridCol w="1725587">
                  <a:extLst>
                    <a:ext uri="{9D8B030D-6E8A-4147-A177-3AD203B41FA5}">
                      <a16:colId xmlns:a16="http://schemas.microsoft.com/office/drawing/2014/main" xmlns="" val="20003"/>
                    </a:ext>
                  </a:extLst>
                </a:gridCol>
                <a:gridCol w="1725587">
                  <a:extLst>
                    <a:ext uri="{9D8B030D-6E8A-4147-A177-3AD203B41FA5}">
                      <a16:colId xmlns:a16="http://schemas.microsoft.com/office/drawing/2014/main" xmlns="" val="20004"/>
                    </a:ext>
                  </a:extLst>
                </a:gridCol>
              </a:tblGrid>
              <a:tr h="456051">
                <a:tc>
                  <a:txBody>
                    <a:bodyPr/>
                    <a:lstStyle/>
                    <a:p>
                      <a:pPr algn="ctr"/>
                      <a:r>
                        <a:rPr kumimoji="1" lang="ja-JP" altLang="en-US" sz="2400" dirty="0" smtClean="0">
                          <a:solidFill>
                            <a:schemeClr val="tx1"/>
                          </a:solidFill>
                        </a:rPr>
                        <a:t>試薬</a:t>
                      </a:r>
                      <a:r>
                        <a:rPr kumimoji="1" lang="en-US" altLang="ja-JP" sz="2400" dirty="0" smtClean="0">
                          <a:solidFill>
                            <a:schemeClr val="tx1"/>
                          </a:solidFill>
                        </a:rPr>
                        <a:t>No.</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１</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２</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３</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４</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56051">
                <a:tc>
                  <a:txBody>
                    <a:bodyPr/>
                    <a:lstStyle/>
                    <a:p>
                      <a:pPr algn="ctr"/>
                      <a:r>
                        <a:rPr kumimoji="1" lang="ja-JP" altLang="en-US" dirty="0" smtClean="0">
                          <a:solidFill>
                            <a:schemeClr val="tx1"/>
                          </a:solidFill>
                        </a:rPr>
                        <a:t>炎の色</a:t>
                      </a:r>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56051">
                <a:tc>
                  <a:txBody>
                    <a:bodyPr/>
                    <a:lstStyle/>
                    <a:p>
                      <a:pPr algn="ctr"/>
                      <a:r>
                        <a:rPr kumimoji="1" lang="ja-JP" altLang="en-US" dirty="0" smtClean="0">
                          <a:solidFill>
                            <a:schemeClr val="tx1"/>
                          </a:solidFill>
                        </a:rPr>
                        <a:t>試薬名</a:t>
                      </a:r>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9" name="テキスト ボックス 8"/>
          <p:cNvSpPr txBox="1"/>
          <p:nvPr/>
        </p:nvSpPr>
        <p:spPr>
          <a:xfrm>
            <a:off x="179512" y="2347730"/>
            <a:ext cx="6859570" cy="646331"/>
          </a:xfrm>
          <a:prstGeom prst="rect">
            <a:avLst/>
          </a:prstGeom>
          <a:noFill/>
        </p:spPr>
        <p:txBody>
          <a:bodyPr wrap="none" rtlCol="0">
            <a:spAutoFit/>
          </a:bodyPr>
          <a:lstStyle/>
          <a:p>
            <a:r>
              <a:rPr kumimoji="1" lang="ja-JP" altLang="en-US" i="1" u="sng" dirty="0" smtClean="0"/>
              <a:t>■課題２</a:t>
            </a:r>
            <a:r>
              <a:rPr kumimoji="1" lang="ja-JP" altLang="en-US" dirty="0" smtClean="0"/>
              <a:t>　：グループ②（ ５～</a:t>
            </a:r>
            <a:r>
              <a:rPr lang="ja-JP" altLang="en-US" dirty="0"/>
              <a:t>７</a:t>
            </a:r>
            <a:r>
              <a:rPr kumimoji="1" lang="ja-JP" altLang="en-US" dirty="0" smtClean="0"/>
              <a:t>）の蒸発皿に含まれる　試薬　は何か。</a:t>
            </a:r>
            <a:endParaRPr kumimoji="1" lang="en-US" altLang="ja-JP" dirty="0" smtClean="0"/>
          </a:p>
          <a:p>
            <a:r>
              <a:rPr lang="ja-JP" altLang="en-US" dirty="0"/>
              <a:t>　</a:t>
            </a:r>
            <a:r>
              <a:rPr lang="ja-JP" altLang="en-US" dirty="0" smtClean="0"/>
              <a:t>　　　　　　</a:t>
            </a:r>
            <a:r>
              <a:rPr kumimoji="1" lang="ja-JP" altLang="en-US" dirty="0" smtClean="0"/>
              <a:t>炎色反応を手がかりに特定せよ。</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574889924"/>
              </p:ext>
            </p:extLst>
          </p:nvPr>
        </p:nvGraphicFramePr>
        <p:xfrm>
          <a:off x="323528" y="3067810"/>
          <a:ext cx="6902348" cy="1369302"/>
        </p:xfrm>
        <a:graphic>
          <a:graphicData uri="http://schemas.openxmlformats.org/drawingml/2006/table">
            <a:tbl>
              <a:tblPr firstRow="1" bandRow="1">
                <a:tableStyleId>{5C22544A-7EE6-4342-B048-85BDC9FD1C3A}</a:tableStyleId>
              </a:tblPr>
              <a:tblGrid>
                <a:gridCol w="1725587">
                  <a:extLst>
                    <a:ext uri="{9D8B030D-6E8A-4147-A177-3AD203B41FA5}">
                      <a16:colId xmlns:a16="http://schemas.microsoft.com/office/drawing/2014/main" xmlns="" val="20000"/>
                    </a:ext>
                  </a:extLst>
                </a:gridCol>
                <a:gridCol w="1725587">
                  <a:extLst>
                    <a:ext uri="{9D8B030D-6E8A-4147-A177-3AD203B41FA5}">
                      <a16:colId xmlns:a16="http://schemas.microsoft.com/office/drawing/2014/main" xmlns="" val="20001"/>
                    </a:ext>
                  </a:extLst>
                </a:gridCol>
                <a:gridCol w="1725587">
                  <a:extLst>
                    <a:ext uri="{9D8B030D-6E8A-4147-A177-3AD203B41FA5}">
                      <a16:colId xmlns:a16="http://schemas.microsoft.com/office/drawing/2014/main" xmlns="" val="20002"/>
                    </a:ext>
                  </a:extLst>
                </a:gridCol>
                <a:gridCol w="1725587">
                  <a:extLst>
                    <a:ext uri="{9D8B030D-6E8A-4147-A177-3AD203B41FA5}">
                      <a16:colId xmlns:a16="http://schemas.microsoft.com/office/drawing/2014/main" xmlns="" val="20003"/>
                    </a:ext>
                  </a:extLst>
                </a:gridCol>
              </a:tblGrid>
              <a:tr h="456051">
                <a:tc>
                  <a:txBody>
                    <a:bodyPr/>
                    <a:lstStyle/>
                    <a:p>
                      <a:pPr algn="ctr"/>
                      <a:r>
                        <a:rPr kumimoji="1" lang="ja-JP" altLang="en-US" sz="2400" dirty="0" smtClean="0">
                          <a:solidFill>
                            <a:schemeClr val="tx1"/>
                          </a:solidFill>
                        </a:rPr>
                        <a:t>試薬</a:t>
                      </a:r>
                      <a:r>
                        <a:rPr kumimoji="1" lang="en-US" altLang="ja-JP" sz="2400" dirty="0" smtClean="0">
                          <a:solidFill>
                            <a:schemeClr val="tx1"/>
                          </a:solidFill>
                        </a:rPr>
                        <a:t>No.</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５</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６</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７</a:t>
                      </a:r>
                      <a:endParaRPr kumimoji="1" lang="ja-JP" altLang="en-US" sz="24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56051">
                <a:tc>
                  <a:txBody>
                    <a:bodyPr/>
                    <a:lstStyle/>
                    <a:p>
                      <a:pPr algn="ctr"/>
                      <a:r>
                        <a:rPr kumimoji="1" lang="ja-JP" altLang="en-US" dirty="0" smtClean="0">
                          <a:solidFill>
                            <a:schemeClr val="tx1"/>
                          </a:solidFill>
                        </a:rPr>
                        <a:t>炎の色</a:t>
                      </a:r>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56051">
                <a:tc>
                  <a:txBody>
                    <a:bodyPr/>
                    <a:lstStyle/>
                    <a:p>
                      <a:pPr algn="ctr"/>
                      <a:r>
                        <a:rPr kumimoji="1" lang="ja-JP" altLang="en-US" dirty="0" smtClean="0">
                          <a:solidFill>
                            <a:schemeClr val="tx1"/>
                          </a:solidFill>
                        </a:rPr>
                        <a:t>試薬名</a:t>
                      </a:r>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66280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線コネクタ 13"/>
          <p:cNvCxnSpPr/>
          <p:nvPr/>
        </p:nvCxnSpPr>
        <p:spPr>
          <a:xfrm>
            <a:off x="-13343" y="738944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50012" y="44624"/>
            <a:ext cx="877163" cy="369332"/>
          </a:xfrm>
          <a:prstGeom prst="rect">
            <a:avLst/>
          </a:prstGeom>
        </p:spPr>
        <p:txBody>
          <a:bodyPr wrap="none">
            <a:spAutoFit/>
          </a:bodyPr>
          <a:lstStyle/>
          <a:p>
            <a:r>
              <a:rPr lang="ja-JP" altLang="en-US" i="1" u="sng" dirty="0" smtClean="0"/>
              <a:t>■</a:t>
            </a:r>
            <a:r>
              <a:rPr lang="ja-JP" altLang="en-US" i="1" u="sng" dirty="0"/>
              <a:t>操作</a:t>
            </a:r>
            <a:endParaRPr lang="en-US" altLang="ja-JP" i="1" u="sng" dirty="0"/>
          </a:p>
        </p:txBody>
      </p:sp>
      <p:sp>
        <p:nvSpPr>
          <p:cNvPr id="9" name="テキスト ボックス 8"/>
          <p:cNvSpPr txBox="1"/>
          <p:nvPr/>
        </p:nvSpPr>
        <p:spPr>
          <a:xfrm>
            <a:off x="179953" y="406405"/>
            <a:ext cx="8352487" cy="1706878"/>
          </a:xfrm>
          <a:prstGeom prst="rect">
            <a:avLst/>
          </a:prstGeom>
          <a:noFill/>
          <a:ln w="38100">
            <a:noFill/>
          </a:ln>
        </p:spPr>
        <p:txBody>
          <a:bodyPr wrap="square" rtlCol="0">
            <a:spAutoFit/>
          </a:bodyPr>
          <a:lstStyle/>
          <a:p>
            <a:pPr>
              <a:lnSpc>
                <a:spcPct val="150000"/>
              </a:lnSpc>
            </a:pPr>
            <a:r>
              <a:rPr lang="ja-JP" altLang="en-US" dirty="0" smtClean="0"/>
              <a:t>１．各種の溶液を用意し、蒸発皿に</a:t>
            </a:r>
            <a:r>
              <a:rPr lang="en-US" altLang="ja-JP" dirty="0" smtClean="0"/>
              <a:t>1mL </a:t>
            </a:r>
            <a:r>
              <a:rPr lang="ja-JP" altLang="en-US" dirty="0" err="1" smtClean="0"/>
              <a:t>ずつ</a:t>
            </a:r>
            <a:r>
              <a:rPr lang="ja-JP" altLang="en-US" dirty="0" smtClean="0"/>
              <a:t>入れておく。</a:t>
            </a:r>
            <a:endParaRPr lang="en-US" altLang="ja-JP" dirty="0" smtClean="0"/>
          </a:p>
          <a:p>
            <a:pPr>
              <a:lnSpc>
                <a:spcPct val="150000"/>
              </a:lnSpc>
            </a:pPr>
            <a:r>
              <a:rPr lang="ja-JP" altLang="en-US" dirty="0"/>
              <a:t>２</a:t>
            </a:r>
            <a:r>
              <a:rPr lang="ja-JP" altLang="en-US" dirty="0" smtClean="0"/>
              <a:t>．それぞれの蒸発皿にエタノールを</a:t>
            </a:r>
            <a:r>
              <a:rPr lang="en-US" altLang="ja-JP" dirty="0" smtClean="0"/>
              <a:t>2mL </a:t>
            </a:r>
            <a:r>
              <a:rPr lang="ja-JP" altLang="en-US" dirty="0" err="1" smtClean="0"/>
              <a:t>ずつ</a:t>
            </a:r>
            <a:r>
              <a:rPr lang="ja-JP" altLang="en-US" dirty="0" smtClean="0"/>
              <a:t>入れてガラス棒で軽くかき混ぜる。</a:t>
            </a:r>
            <a:endParaRPr lang="en-US" altLang="ja-JP" dirty="0" smtClean="0"/>
          </a:p>
          <a:p>
            <a:pPr>
              <a:lnSpc>
                <a:spcPct val="150000"/>
              </a:lnSpc>
            </a:pPr>
            <a:r>
              <a:rPr lang="ja-JP" altLang="en-US" dirty="0"/>
              <a:t>３</a:t>
            </a:r>
            <a:r>
              <a:rPr lang="ja-JP" altLang="en-US" dirty="0" smtClean="0"/>
              <a:t>．蒸発皿をダンボールの暗がりに入れる。</a:t>
            </a:r>
            <a:endParaRPr lang="en-US" altLang="ja-JP" dirty="0" smtClean="0"/>
          </a:p>
          <a:p>
            <a:pPr>
              <a:lnSpc>
                <a:spcPct val="150000"/>
              </a:lnSpc>
            </a:pPr>
            <a:r>
              <a:rPr lang="ja-JP" altLang="en-US" dirty="0"/>
              <a:t>４</a:t>
            </a:r>
            <a:r>
              <a:rPr lang="ja-JP" altLang="en-US" dirty="0" smtClean="0"/>
              <a:t>．混合溶液に炎を近づけて点火し、炎の色を観察する。</a:t>
            </a:r>
            <a:endParaRPr lang="en-US" altLang="ja-JP" dirty="0" smtClean="0"/>
          </a:p>
        </p:txBody>
      </p:sp>
      <p:sp>
        <p:nvSpPr>
          <p:cNvPr id="10" name="テキスト ボックス 9"/>
          <p:cNvSpPr txBox="1"/>
          <p:nvPr/>
        </p:nvSpPr>
        <p:spPr>
          <a:xfrm>
            <a:off x="259904" y="2451902"/>
            <a:ext cx="5824264" cy="1049106"/>
          </a:xfrm>
          <a:prstGeom prst="rect">
            <a:avLst/>
          </a:prstGeom>
          <a:noFill/>
          <a:ln w="38100">
            <a:solidFill>
              <a:schemeClr val="tx1"/>
            </a:solidFill>
          </a:ln>
        </p:spPr>
        <p:txBody>
          <a:bodyPr wrap="square" lIns="108000" tIns="144000" rIns="108000" bIns="72000" rtlCol="0">
            <a:spAutoFit/>
          </a:bodyPr>
          <a:lstStyle/>
          <a:p>
            <a:r>
              <a:rPr lang="ja-JP" altLang="en-US" b="1" dirty="0" smtClean="0"/>
              <a:t>①　蒸発皿のエタノールが確実に燃え尽きるまで行う。</a:t>
            </a:r>
            <a:endParaRPr lang="en-US" altLang="ja-JP" b="1" dirty="0" smtClean="0"/>
          </a:p>
          <a:p>
            <a:r>
              <a:rPr lang="ja-JP" altLang="en-US" b="1" dirty="0" smtClean="0"/>
              <a:t>②　ガラス棒は溶液をかき混ぜるごとに蒸留水ですすぐ。</a:t>
            </a:r>
            <a:endParaRPr lang="en-US" altLang="ja-JP" b="1" dirty="0" smtClean="0"/>
          </a:p>
          <a:p>
            <a:r>
              <a:rPr lang="ja-JP" altLang="en-US" b="1" dirty="0" smtClean="0"/>
              <a:t>③　使用後の蒸発皿は るつぼはさみ で移動させる。</a:t>
            </a:r>
            <a:endParaRPr lang="en-US" altLang="ja-JP" b="1" dirty="0" smtClean="0"/>
          </a:p>
        </p:txBody>
      </p:sp>
      <p:sp>
        <p:nvSpPr>
          <p:cNvPr id="11" name="テキスト ボックス 10"/>
          <p:cNvSpPr txBox="1"/>
          <p:nvPr/>
        </p:nvSpPr>
        <p:spPr>
          <a:xfrm>
            <a:off x="381890" y="2305271"/>
            <a:ext cx="969240" cy="287752"/>
          </a:xfrm>
          <a:prstGeom prst="rect">
            <a:avLst/>
          </a:prstGeom>
          <a:solidFill>
            <a:schemeClr val="bg1"/>
          </a:solidFill>
          <a:ln w="38100">
            <a:noFill/>
          </a:ln>
        </p:spPr>
        <p:txBody>
          <a:bodyPr wrap="square" lIns="0" tIns="0" rIns="0" bIns="0" rtlCol="0">
            <a:spAutoFit/>
          </a:bodyPr>
          <a:lstStyle/>
          <a:p>
            <a:r>
              <a:rPr lang="ja-JP" altLang="en-US" dirty="0" smtClean="0"/>
              <a:t>≪注意≫</a:t>
            </a:r>
            <a:endParaRPr lang="en-US" altLang="ja-JP" dirty="0" smtClean="0"/>
          </a:p>
        </p:txBody>
      </p:sp>
      <p:pic>
        <p:nvPicPr>
          <p:cNvPr id="12" name="Picture 2" descr="p39-i1.eps"/>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23529" y="4286536"/>
            <a:ext cx="3744415" cy="2238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直方体 12"/>
          <p:cNvSpPr/>
          <p:nvPr/>
        </p:nvSpPr>
        <p:spPr>
          <a:xfrm>
            <a:off x="5278432" y="4286536"/>
            <a:ext cx="3096344" cy="2166800"/>
          </a:xfrm>
          <a:prstGeom prst="cub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正方形/長方形 14"/>
          <p:cNvSpPr/>
          <p:nvPr/>
        </p:nvSpPr>
        <p:spPr>
          <a:xfrm>
            <a:off x="5984864" y="5661248"/>
            <a:ext cx="1107416" cy="792088"/>
          </a:xfrm>
          <a:prstGeom prst="rect">
            <a:avLst/>
          </a:prstGeom>
          <a:solidFill>
            <a:schemeClr val="tx1"/>
          </a:solidFill>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楕円 15"/>
          <p:cNvSpPr/>
          <p:nvPr/>
        </p:nvSpPr>
        <p:spPr>
          <a:xfrm>
            <a:off x="6323720" y="5966646"/>
            <a:ext cx="504056" cy="383618"/>
          </a:xfrm>
          <a:prstGeom prst="ellipse">
            <a:avLst/>
          </a:prstGeom>
          <a:solidFill>
            <a:schemeClr val="bg1"/>
          </a:solidFill>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6310072" y="5966646"/>
            <a:ext cx="517704" cy="191809"/>
          </a:xfrm>
          <a:prstGeom prst="rect">
            <a:avLst/>
          </a:prstGeom>
          <a:solidFill>
            <a:schemeClr val="tx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楕円 17"/>
          <p:cNvSpPr/>
          <p:nvPr/>
        </p:nvSpPr>
        <p:spPr>
          <a:xfrm>
            <a:off x="6323720" y="6052302"/>
            <a:ext cx="504056" cy="144016"/>
          </a:xfrm>
          <a:prstGeom prst="ellipse">
            <a:avLst/>
          </a:prstGeom>
          <a:solidFill>
            <a:schemeClr val="bg1"/>
          </a:solidFill>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フリーフォーム 18"/>
          <p:cNvSpPr/>
          <p:nvPr/>
        </p:nvSpPr>
        <p:spPr>
          <a:xfrm>
            <a:off x="2702257" y="6264322"/>
            <a:ext cx="3603009" cy="410364"/>
          </a:xfrm>
          <a:custGeom>
            <a:avLst/>
            <a:gdLst>
              <a:gd name="connsiteX0" fmla="*/ 0 w 3603009"/>
              <a:gd name="connsiteY0" fmla="*/ 0 h 410364"/>
              <a:gd name="connsiteX1" fmla="*/ 805218 w 3603009"/>
              <a:gd name="connsiteY1" fmla="*/ 245660 h 410364"/>
              <a:gd name="connsiteX2" fmla="*/ 2388358 w 3603009"/>
              <a:gd name="connsiteY2" fmla="*/ 409433 h 410364"/>
              <a:gd name="connsiteX3" fmla="*/ 3603009 w 3603009"/>
              <a:gd name="connsiteY3" fmla="*/ 300251 h 410364"/>
            </a:gdLst>
            <a:ahLst/>
            <a:cxnLst>
              <a:cxn ang="0">
                <a:pos x="connsiteX0" y="connsiteY0"/>
              </a:cxn>
              <a:cxn ang="0">
                <a:pos x="connsiteX1" y="connsiteY1"/>
              </a:cxn>
              <a:cxn ang="0">
                <a:pos x="connsiteX2" y="connsiteY2"/>
              </a:cxn>
              <a:cxn ang="0">
                <a:pos x="connsiteX3" y="connsiteY3"/>
              </a:cxn>
            </a:cxnLst>
            <a:rect l="l" t="t" r="r" b="b"/>
            <a:pathLst>
              <a:path w="3603009" h="410364">
                <a:moveTo>
                  <a:pt x="0" y="0"/>
                </a:moveTo>
                <a:cubicBezTo>
                  <a:pt x="203579" y="88710"/>
                  <a:pt x="407158" y="177421"/>
                  <a:pt x="805218" y="245660"/>
                </a:cubicBezTo>
                <a:cubicBezTo>
                  <a:pt x="1203278" y="313899"/>
                  <a:pt x="1922060" y="400335"/>
                  <a:pt x="2388358" y="409433"/>
                </a:cubicBezTo>
                <a:cubicBezTo>
                  <a:pt x="2854656" y="418531"/>
                  <a:pt x="3228832" y="359391"/>
                  <a:pt x="3603009" y="300251"/>
                </a:cubicBezTo>
              </a:path>
            </a:pathLst>
          </a:custGeom>
          <a:noFill/>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608875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323528" y="551723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正方形/長方形 4"/>
          <p:cNvSpPr/>
          <p:nvPr/>
        </p:nvSpPr>
        <p:spPr>
          <a:xfrm>
            <a:off x="1763688" y="551723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253261" y="5147900"/>
            <a:ext cx="415498" cy="369332"/>
          </a:xfrm>
          <a:prstGeom prst="rect">
            <a:avLst/>
          </a:prstGeom>
          <a:noFill/>
        </p:spPr>
        <p:txBody>
          <a:bodyPr wrap="none" rtlCol="0">
            <a:spAutoFit/>
          </a:bodyPr>
          <a:lstStyle/>
          <a:p>
            <a:r>
              <a:rPr kumimoji="1" lang="ja-JP" altLang="en-US" dirty="0"/>
              <a:t>印</a:t>
            </a:r>
          </a:p>
        </p:txBody>
      </p:sp>
      <p:sp>
        <p:nvSpPr>
          <p:cNvPr id="7" name="テキスト ボックス 6"/>
          <p:cNvSpPr txBox="1"/>
          <p:nvPr/>
        </p:nvSpPr>
        <p:spPr>
          <a:xfrm>
            <a:off x="1765429" y="5147900"/>
            <a:ext cx="646331" cy="369332"/>
          </a:xfrm>
          <a:prstGeom prst="rect">
            <a:avLst/>
          </a:prstGeom>
          <a:noFill/>
        </p:spPr>
        <p:txBody>
          <a:bodyPr wrap="none" rtlCol="0">
            <a:spAutoFit/>
          </a:bodyPr>
          <a:lstStyle/>
          <a:p>
            <a:r>
              <a:rPr kumimoji="1" lang="ja-JP" altLang="en-US" dirty="0"/>
              <a:t>評価</a:t>
            </a:r>
          </a:p>
        </p:txBody>
      </p:sp>
      <p:pic>
        <p:nvPicPr>
          <p:cNvPr id="8"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4668470" y="4501401"/>
            <a:ext cx="4296018" cy="2167959"/>
          </a:xfrm>
          <a:prstGeom prst="rect">
            <a:avLst/>
          </a:prstGeom>
          <a:noFill/>
          <a:ln w="9525">
            <a:solidFill>
              <a:schemeClr val="tx1"/>
            </a:solidFill>
            <a:miter lim="800000"/>
            <a:headEnd/>
            <a:tailEnd/>
          </a:ln>
          <a:effectLst>
            <a:outerShdw dist="35921" dir="2700000" algn="ctr" rotWithShape="0">
              <a:schemeClr val="bg2"/>
            </a:outerShdw>
            <a:softEdge rad="63500"/>
          </a:effectLst>
          <a:extLst>
            <a:ext uri="{909E8E84-426E-40DD-AFC4-6F175D3DCCD1}">
              <a14:hiddenFill xmlns:a14="http://schemas.microsoft.com/office/drawing/2010/main">
                <a:solidFill>
                  <a:schemeClr val="accent1"/>
                </a:solidFill>
              </a14:hiddenFill>
            </a:ext>
          </a:extLst>
        </p:spPr>
      </p:pic>
      <p:sp>
        <p:nvSpPr>
          <p:cNvPr id="9" name="テキスト ボックス 8"/>
          <p:cNvSpPr txBox="1"/>
          <p:nvPr/>
        </p:nvSpPr>
        <p:spPr>
          <a:xfrm>
            <a:off x="107504" y="129406"/>
            <a:ext cx="9001000" cy="923330"/>
          </a:xfrm>
          <a:prstGeom prst="rect">
            <a:avLst/>
          </a:prstGeom>
          <a:noFill/>
          <a:ln w="38100">
            <a:noFill/>
          </a:ln>
        </p:spPr>
        <p:txBody>
          <a:bodyPr wrap="square" rtlCol="0">
            <a:spAutoFit/>
          </a:bodyPr>
          <a:lstStyle/>
          <a:p>
            <a:pPr>
              <a:lnSpc>
                <a:spcPct val="150000"/>
              </a:lnSpc>
            </a:pPr>
            <a:r>
              <a:rPr lang="en-US" altLang="ja-JP" i="1" u="sng" dirty="0" smtClean="0"/>
              <a:t>※</a:t>
            </a:r>
            <a:r>
              <a:rPr lang="ja-JP" altLang="en-US" i="1" u="sng" dirty="0"/>
              <a:t>最後に元素</a:t>
            </a:r>
            <a:r>
              <a:rPr lang="ja-JP" altLang="en-US" i="1" u="sng" dirty="0" smtClean="0"/>
              <a:t>記号と炎色反応の確認テストを行います。</a:t>
            </a:r>
            <a:endParaRPr lang="en-US" altLang="ja-JP" i="1" u="sng" dirty="0" smtClean="0"/>
          </a:p>
          <a:p>
            <a:pPr>
              <a:lnSpc>
                <a:spcPct val="150000"/>
              </a:lnSpc>
            </a:pPr>
            <a:r>
              <a:rPr lang="ja-JP" altLang="en-US" i="1" u="sng" dirty="0"/>
              <a:t>元素記号</a:t>
            </a:r>
            <a:r>
              <a:rPr lang="ja-JP" altLang="en-US" i="1" u="sng" dirty="0" smtClean="0"/>
              <a:t>と代表的な炎色反応を示す元素とその色を覚えよう！！</a:t>
            </a:r>
            <a:endParaRPr lang="en-US" altLang="ja-JP" i="1" u="sng" dirty="0" smtClean="0"/>
          </a:p>
        </p:txBody>
      </p:sp>
      <p:sp>
        <p:nvSpPr>
          <p:cNvPr id="10" name="テキスト ボックス 9"/>
          <p:cNvSpPr txBox="1"/>
          <p:nvPr/>
        </p:nvSpPr>
        <p:spPr>
          <a:xfrm>
            <a:off x="277716" y="938216"/>
            <a:ext cx="4911292" cy="2160591"/>
          </a:xfrm>
          <a:prstGeom prst="rect">
            <a:avLst/>
          </a:prstGeom>
          <a:noFill/>
        </p:spPr>
        <p:txBody>
          <a:bodyPr wrap="square" rtlCol="0">
            <a:spAutoFit/>
          </a:bodyPr>
          <a:lstStyle/>
          <a:p>
            <a:pPr>
              <a:lnSpc>
                <a:spcPct val="240000"/>
              </a:lnSpc>
            </a:pPr>
            <a:r>
              <a:rPr lang="ja-JP" altLang="en-US" sz="2800" dirty="0" smtClean="0"/>
              <a:t>水兵</a:t>
            </a:r>
            <a:r>
              <a:rPr lang="ja-JP" altLang="en-US" sz="2400" b="1" dirty="0" smtClean="0"/>
              <a:t>リーベ</a:t>
            </a:r>
            <a:r>
              <a:rPr lang="ja-JP" altLang="en-US" sz="2800" dirty="0" smtClean="0"/>
              <a:t>    僕 の 船   </a:t>
            </a:r>
            <a:r>
              <a:rPr lang="ja-JP" altLang="en-US" sz="2400" b="1" dirty="0" smtClean="0"/>
              <a:t>ななまがり</a:t>
            </a:r>
            <a:r>
              <a:rPr lang="ja-JP" altLang="en-US" sz="2800" dirty="0" smtClean="0"/>
              <a:t>　シップス　クラーク　閣下　</a:t>
            </a:r>
            <a:endParaRPr kumimoji="1" lang="ja-JP" altLang="en-US" sz="2800" dirty="0"/>
          </a:p>
        </p:txBody>
      </p:sp>
      <p:sp>
        <p:nvSpPr>
          <p:cNvPr id="11" name="テキスト ボックス 10"/>
          <p:cNvSpPr txBox="1"/>
          <p:nvPr/>
        </p:nvSpPr>
        <p:spPr>
          <a:xfrm>
            <a:off x="2864082" y="1222641"/>
            <a:ext cx="492443" cy="276999"/>
          </a:xfrm>
          <a:prstGeom prst="rect">
            <a:avLst/>
          </a:prstGeom>
          <a:noFill/>
        </p:spPr>
        <p:txBody>
          <a:bodyPr wrap="none" rtlCol="0">
            <a:spAutoFit/>
          </a:bodyPr>
          <a:lstStyle/>
          <a:p>
            <a:r>
              <a:rPr kumimoji="1" lang="ja-JP" altLang="en-US" sz="1200" dirty="0" smtClean="0"/>
              <a:t>ふね</a:t>
            </a:r>
            <a:endParaRPr kumimoji="1" lang="ja-JP" altLang="en-US" sz="1200" dirty="0"/>
          </a:p>
        </p:txBody>
      </p:sp>
      <p:sp>
        <p:nvSpPr>
          <p:cNvPr id="12" name="テキスト ボックス 11"/>
          <p:cNvSpPr txBox="1"/>
          <p:nvPr/>
        </p:nvSpPr>
        <p:spPr>
          <a:xfrm>
            <a:off x="375621" y="1222641"/>
            <a:ext cx="813043" cy="276999"/>
          </a:xfrm>
          <a:prstGeom prst="rect">
            <a:avLst/>
          </a:prstGeom>
          <a:noFill/>
        </p:spPr>
        <p:txBody>
          <a:bodyPr wrap="none" rtlCol="0">
            <a:spAutoFit/>
          </a:bodyPr>
          <a:lstStyle/>
          <a:p>
            <a:r>
              <a:rPr kumimoji="1" lang="ja-JP" altLang="en-US" sz="1200" dirty="0" smtClean="0"/>
              <a:t>すい へい</a:t>
            </a:r>
            <a:endParaRPr kumimoji="1" lang="ja-JP" altLang="en-US" sz="1200" dirty="0"/>
          </a:p>
        </p:txBody>
      </p:sp>
      <p:sp>
        <p:nvSpPr>
          <p:cNvPr id="13" name="テキスト ボックス 12"/>
          <p:cNvSpPr txBox="1"/>
          <p:nvPr/>
        </p:nvSpPr>
        <p:spPr>
          <a:xfrm>
            <a:off x="2184767" y="1222641"/>
            <a:ext cx="429926" cy="276999"/>
          </a:xfrm>
          <a:prstGeom prst="rect">
            <a:avLst/>
          </a:prstGeom>
          <a:noFill/>
        </p:spPr>
        <p:txBody>
          <a:bodyPr wrap="none" rtlCol="0">
            <a:spAutoFit/>
          </a:bodyPr>
          <a:lstStyle/>
          <a:p>
            <a:r>
              <a:rPr kumimoji="1" lang="ja-JP" altLang="en-US" sz="1200" dirty="0" smtClean="0"/>
              <a:t>ぼく</a:t>
            </a:r>
            <a:endParaRPr kumimoji="1" lang="ja-JP" altLang="en-US" sz="1200" dirty="0"/>
          </a:p>
        </p:txBody>
      </p:sp>
      <p:sp>
        <p:nvSpPr>
          <p:cNvPr id="14" name="テキスト ボックス 13"/>
          <p:cNvSpPr txBox="1"/>
          <p:nvPr/>
        </p:nvSpPr>
        <p:spPr>
          <a:xfrm>
            <a:off x="3242699" y="2228913"/>
            <a:ext cx="718466" cy="276999"/>
          </a:xfrm>
          <a:prstGeom prst="rect">
            <a:avLst/>
          </a:prstGeom>
          <a:noFill/>
        </p:spPr>
        <p:txBody>
          <a:bodyPr wrap="none" rtlCol="0">
            <a:spAutoFit/>
          </a:bodyPr>
          <a:lstStyle/>
          <a:p>
            <a:r>
              <a:rPr kumimoji="1" lang="ja-JP" altLang="en-US" sz="1200" dirty="0" smtClean="0"/>
              <a:t>かっ　か</a:t>
            </a:r>
            <a:endParaRPr kumimoji="1" lang="ja-JP" altLang="en-US" sz="1200" dirty="0"/>
          </a:p>
        </p:txBody>
      </p:sp>
      <p:sp>
        <p:nvSpPr>
          <p:cNvPr id="15" name="テキスト ボックス 14"/>
          <p:cNvSpPr txBox="1"/>
          <p:nvPr/>
        </p:nvSpPr>
        <p:spPr>
          <a:xfrm>
            <a:off x="1115616" y="1813367"/>
            <a:ext cx="22338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Li</a:t>
            </a:r>
            <a:endParaRPr kumimoji="1" lang="ja-JP" altLang="en-US" dirty="0"/>
          </a:p>
        </p:txBody>
      </p:sp>
      <p:sp>
        <p:nvSpPr>
          <p:cNvPr id="16" name="テキスト ボックス 15"/>
          <p:cNvSpPr txBox="1"/>
          <p:nvPr/>
        </p:nvSpPr>
        <p:spPr>
          <a:xfrm>
            <a:off x="383842" y="1813367"/>
            <a:ext cx="21697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H</a:t>
            </a:r>
            <a:endParaRPr kumimoji="1" lang="ja-JP" altLang="en-US" dirty="0"/>
          </a:p>
        </p:txBody>
      </p:sp>
      <p:sp>
        <p:nvSpPr>
          <p:cNvPr id="17" name="テキスト ボックス 16"/>
          <p:cNvSpPr txBox="1"/>
          <p:nvPr/>
        </p:nvSpPr>
        <p:spPr>
          <a:xfrm>
            <a:off x="2749550" y="1813367"/>
            <a:ext cx="22498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O</a:t>
            </a:r>
            <a:endParaRPr kumimoji="1" lang="ja-JP" altLang="en-US" dirty="0"/>
          </a:p>
        </p:txBody>
      </p:sp>
      <p:sp>
        <p:nvSpPr>
          <p:cNvPr id="18" name="テキスト ボックス 17"/>
          <p:cNvSpPr txBox="1"/>
          <p:nvPr/>
        </p:nvSpPr>
        <p:spPr>
          <a:xfrm>
            <a:off x="685350" y="1813367"/>
            <a:ext cx="332390"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He</a:t>
            </a:r>
            <a:endParaRPr kumimoji="1" lang="ja-JP" altLang="en-US" dirty="0"/>
          </a:p>
        </p:txBody>
      </p:sp>
      <p:sp>
        <p:nvSpPr>
          <p:cNvPr id="19" name="テキスト ボックス 18"/>
          <p:cNvSpPr txBox="1"/>
          <p:nvPr/>
        </p:nvSpPr>
        <p:spPr>
          <a:xfrm>
            <a:off x="1403648" y="1813367"/>
            <a:ext cx="313154"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Be</a:t>
            </a:r>
            <a:endParaRPr kumimoji="1" lang="ja-JP" altLang="en-US" dirty="0"/>
          </a:p>
        </p:txBody>
      </p:sp>
      <p:sp>
        <p:nvSpPr>
          <p:cNvPr id="20" name="テキスト ボックス 19"/>
          <p:cNvSpPr txBox="1"/>
          <p:nvPr/>
        </p:nvSpPr>
        <p:spPr>
          <a:xfrm>
            <a:off x="1835696" y="1813367"/>
            <a:ext cx="197737"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B</a:t>
            </a:r>
            <a:endParaRPr kumimoji="1" lang="ja-JP" altLang="en-US" dirty="0"/>
          </a:p>
        </p:txBody>
      </p:sp>
      <p:sp>
        <p:nvSpPr>
          <p:cNvPr id="21" name="テキスト ボックス 20"/>
          <p:cNvSpPr txBox="1"/>
          <p:nvPr/>
        </p:nvSpPr>
        <p:spPr>
          <a:xfrm>
            <a:off x="2136744" y="1813367"/>
            <a:ext cx="19613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a:t>
            </a:r>
            <a:endParaRPr kumimoji="1" lang="ja-JP" altLang="en-US" dirty="0"/>
          </a:p>
        </p:txBody>
      </p:sp>
      <p:sp>
        <p:nvSpPr>
          <p:cNvPr id="22" name="テキスト ボックス 21"/>
          <p:cNvSpPr txBox="1"/>
          <p:nvPr/>
        </p:nvSpPr>
        <p:spPr>
          <a:xfrm>
            <a:off x="2424776" y="1813367"/>
            <a:ext cx="221783"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a:t>N</a:t>
            </a:r>
            <a:endParaRPr kumimoji="1" lang="ja-JP" altLang="en-US" dirty="0"/>
          </a:p>
        </p:txBody>
      </p:sp>
      <p:sp>
        <p:nvSpPr>
          <p:cNvPr id="23" name="テキスト ボックス 22"/>
          <p:cNvSpPr txBox="1"/>
          <p:nvPr/>
        </p:nvSpPr>
        <p:spPr>
          <a:xfrm>
            <a:off x="4630877" y="1809050"/>
            <a:ext cx="25865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Al</a:t>
            </a:r>
            <a:endParaRPr kumimoji="1" lang="ja-JP" altLang="en-US" dirty="0"/>
          </a:p>
        </p:txBody>
      </p:sp>
      <p:sp>
        <p:nvSpPr>
          <p:cNvPr id="24" name="テキスト ボックス 23"/>
          <p:cNvSpPr txBox="1"/>
          <p:nvPr/>
        </p:nvSpPr>
        <p:spPr>
          <a:xfrm>
            <a:off x="3059845" y="1809050"/>
            <a:ext cx="17850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F</a:t>
            </a:r>
            <a:endParaRPr kumimoji="1" lang="ja-JP" altLang="en-US" dirty="0"/>
          </a:p>
        </p:txBody>
      </p:sp>
      <p:sp>
        <p:nvSpPr>
          <p:cNvPr id="25" name="テキスト ボックス 24"/>
          <p:cNvSpPr txBox="1"/>
          <p:nvPr/>
        </p:nvSpPr>
        <p:spPr>
          <a:xfrm>
            <a:off x="3305352" y="1809050"/>
            <a:ext cx="33719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Ne</a:t>
            </a:r>
            <a:endParaRPr kumimoji="1" lang="ja-JP" altLang="en-US" dirty="0"/>
          </a:p>
        </p:txBody>
      </p:sp>
      <p:sp>
        <p:nvSpPr>
          <p:cNvPr id="26" name="テキスト ボックス 25"/>
          <p:cNvSpPr txBox="1"/>
          <p:nvPr/>
        </p:nvSpPr>
        <p:spPr>
          <a:xfrm>
            <a:off x="3763318" y="1809050"/>
            <a:ext cx="332390"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Na</a:t>
            </a:r>
            <a:endParaRPr kumimoji="1" lang="ja-JP" altLang="en-US" dirty="0"/>
          </a:p>
        </p:txBody>
      </p:sp>
      <p:sp>
        <p:nvSpPr>
          <p:cNvPr id="27" name="テキスト ボックス 26"/>
          <p:cNvSpPr txBox="1"/>
          <p:nvPr/>
        </p:nvSpPr>
        <p:spPr>
          <a:xfrm>
            <a:off x="4167602" y="1809050"/>
            <a:ext cx="378877"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Mg</a:t>
            </a:r>
            <a:endParaRPr kumimoji="1" lang="ja-JP" altLang="en-US" dirty="0"/>
          </a:p>
        </p:txBody>
      </p:sp>
      <p:sp>
        <p:nvSpPr>
          <p:cNvPr id="28" name="テキスト ボックス 27"/>
          <p:cNvSpPr txBox="1"/>
          <p:nvPr/>
        </p:nvSpPr>
        <p:spPr>
          <a:xfrm>
            <a:off x="3622880" y="2834473"/>
            <a:ext cx="306742"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Ca</a:t>
            </a:r>
            <a:endParaRPr kumimoji="1" lang="ja-JP" altLang="en-US" dirty="0"/>
          </a:p>
        </p:txBody>
      </p:sp>
      <p:sp>
        <p:nvSpPr>
          <p:cNvPr id="29" name="テキスト ボックス 28"/>
          <p:cNvSpPr txBox="1"/>
          <p:nvPr/>
        </p:nvSpPr>
        <p:spPr>
          <a:xfrm>
            <a:off x="379839" y="2834473"/>
            <a:ext cx="231401" cy="276999"/>
          </a:xfrm>
          <a:prstGeom prst="rect">
            <a:avLst/>
          </a:prstGeom>
          <a:noFill/>
          <a:ln w="38100">
            <a:solidFill>
              <a:schemeClr val="bg1">
                <a:lumMod val="75000"/>
              </a:schemeClr>
            </a:solidFill>
          </a:ln>
        </p:spPr>
        <p:txBody>
          <a:bodyPr wrap="none" lIns="36000" tIns="0" rIns="36000" bIns="0" rtlCol="0">
            <a:spAutoFit/>
          </a:bodyPr>
          <a:lstStyle/>
          <a:p>
            <a:r>
              <a:rPr lang="en-US" altLang="ja-JP" dirty="0" smtClean="0"/>
              <a:t>Si</a:t>
            </a:r>
            <a:endParaRPr kumimoji="1" lang="ja-JP" altLang="en-US" dirty="0"/>
          </a:p>
        </p:txBody>
      </p:sp>
      <p:sp>
        <p:nvSpPr>
          <p:cNvPr id="30" name="テキスト ボックス 29"/>
          <p:cNvSpPr txBox="1"/>
          <p:nvPr/>
        </p:nvSpPr>
        <p:spPr>
          <a:xfrm>
            <a:off x="812207" y="2834473"/>
            <a:ext cx="191325"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P</a:t>
            </a:r>
            <a:endParaRPr kumimoji="1" lang="ja-JP" altLang="en-US" dirty="0"/>
          </a:p>
        </p:txBody>
      </p:sp>
      <p:sp>
        <p:nvSpPr>
          <p:cNvPr id="31" name="テキスト ボックス 30"/>
          <p:cNvSpPr txBox="1"/>
          <p:nvPr/>
        </p:nvSpPr>
        <p:spPr>
          <a:xfrm>
            <a:off x="1284331" y="2834473"/>
            <a:ext cx="178501"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S</a:t>
            </a:r>
            <a:endParaRPr kumimoji="1" lang="ja-JP" altLang="en-US" dirty="0"/>
          </a:p>
        </p:txBody>
      </p:sp>
      <p:sp>
        <p:nvSpPr>
          <p:cNvPr id="32" name="テキスト ボックス 31"/>
          <p:cNvSpPr txBox="1"/>
          <p:nvPr/>
        </p:nvSpPr>
        <p:spPr>
          <a:xfrm>
            <a:off x="1873219" y="2834473"/>
            <a:ext cx="24903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Cl</a:t>
            </a:r>
            <a:endParaRPr kumimoji="1" lang="ja-JP" altLang="en-US" dirty="0"/>
          </a:p>
        </p:txBody>
      </p:sp>
      <p:sp>
        <p:nvSpPr>
          <p:cNvPr id="33" name="テキスト ボックス 32"/>
          <p:cNvSpPr txBox="1"/>
          <p:nvPr/>
        </p:nvSpPr>
        <p:spPr>
          <a:xfrm>
            <a:off x="2450759" y="2834473"/>
            <a:ext cx="285903"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err="1" smtClean="0"/>
              <a:t>Ar</a:t>
            </a:r>
            <a:endParaRPr kumimoji="1" lang="ja-JP" altLang="en-US" dirty="0"/>
          </a:p>
        </p:txBody>
      </p:sp>
      <p:sp>
        <p:nvSpPr>
          <p:cNvPr id="34" name="テキスト ボックス 33"/>
          <p:cNvSpPr txBox="1"/>
          <p:nvPr/>
        </p:nvSpPr>
        <p:spPr>
          <a:xfrm>
            <a:off x="3205977" y="2834473"/>
            <a:ext cx="192929" cy="276999"/>
          </a:xfrm>
          <a:prstGeom prst="rect">
            <a:avLst/>
          </a:prstGeom>
          <a:noFill/>
          <a:ln w="38100">
            <a:solidFill>
              <a:schemeClr val="bg1">
                <a:lumMod val="75000"/>
              </a:schemeClr>
            </a:solidFill>
          </a:ln>
        </p:spPr>
        <p:txBody>
          <a:bodyPr wrap="none" lIns="36000" tIns="0" rIns="36000" bIns="0" rtlCol="0">
            <a:spAutoFit/>
          </a:bodyPr>
          <a:lstStyle/>
          <a:p>
            <a:r>
              <a:rPr kumimoji="1" lang="en-US" altLang="ja-JP" dirty="0" smtClean="0"/>
              <a:t>K</a:t>
            </a:r>
            <a:endParaRPr kumimoji="1" lang="ja-JP" altLang="en-US" dirty="0"/>
          </a:p>
        </p:txBody>
      </p:sp>
      <p:sp>
        <p:nvSpPr>
          <p:cNvPr id="35" name="テキスト ボックス 34"/>
          <p:cNvSpPr txBox="1"/>
          <p:nvPr/>
        </p:nvSpPr>
        <p:spPr>
          <a:xfrm>
            <a:off x="251520" y="3141548"/>
            <a:ext cx="4023858" cy="215444"/>
          </a:xfrm>
          <a:prstGeom prst="rect">
            <a:avLst/>
          </a:prstGeom>
          <a:noFill/>
        </p:spPr>
        <p:txBody>
          <a:bodyPr wrap="none" rtlCol="0">
            <a:spAutoFit/>
          </a:bodyPr>
          <a:lstStyle/>
          <a:p>
            <a:r>
              <a:rPr kumimoji="1" lang="ja-JP" altLang="en-US" sz="800" dirty="0" smtClean="0"/>
              <a:t>ケイ素</a:t>
            </a:r>
            <a:r>
              <a:rPr lang="ja-JP" altLang="en-US" sz="800" dirty="0"/>
              <a:t>　</a:t>
            </a:r>
            <a:r>
              <a:rPr lang="ja-JP" altLang="en-US" sz="800" dirty="0" smtClean="0"/>
              <a:t>　　</a:t>
            </a:r>
            <a:r>
              <a:rPr kumimoji="1" lang="ja-JP" altLang="en-US" sz="800" dirty="0" smtClean="0"/>
              <a:t>リン</a:t>
            </a:r>
            <a:r>
              <a:rPr kumimoji="1" lang="en-US" altLang="ja-JP" sz="800" dirty="0" smtClean="0"/>
              <a:t> </a:t>
            </a:r>
            <a:r>
              <a:rPr kumimoji="1" lang="ja-JP" altLang="en-US" sz="800" dirty="0" smtClean="0"/>
              <a:t>　　　　硫黄　　　　　　塩素</a:t>
            </a:r>
            <a:r>
              <a:rPr kumimoji="1" lang="en-US" altLang="ja-JP" sz="800" dirty="0" smtClean="0"/>
              <a:t> </a:t>
            </a:r>
            <a:r>
              <a:rPr kumimoji="1" lang="ja-JP" altLang="en-US" sz="800" dirty="0" smtClean="0"/>
              <a:t>　　　　アルゴン　　　　　カリウム　　カルシウム</a:t>
            </a:r>
            <a:endParaRPr kumimoji="1" lang="ja-JP" altLang="en-US" sz="800" dirty="0"/>
          </a:p>
        </p:txBody>
      </p:sp>
      <p:sp>
        <p:nvSpPr>
          <p:cNvPr id="36" name="テキスト ボックス 35"/>
          <p:cNvSpPr txBox="1"/>
          <p:nvPr/>
        </p:nvSpPr>
        <p:spPr>
          <a:xfrm>
            <a:off x="251520" y="2070149"/>
            <a:ext cx="4903907" cy="215444"/>
          </a:xfrm>
          <a:prstGeom prst="rect">
            <a:avLst/>
          </a:prstGeom>
          <a:noFill/>
        </p:spPr>
        <p:txBody>
          <a:bodyPr wrap="none" rtlCol="0">
            <a:spAutoFit/>
          </a:bodyPr>
          <a:lstStyle/>
          <a:p>
            <a:r>
              <a:rPr kumimoji="1" lang="ja-JP" altLang="en-US" sz="800" dirty="0" smtClean="0"/>
              <a:t>水素</a:t>
            </a:r>
            <a:r>
              <a:rPr kumimoji="1" lang="en-US" altLang="ja-JP" sz="800" dirty="0" smtClean="0"/>
              <a:t>,</a:t>
            </a:r>
            <a:r>
              <a:rPr kumimoji="1" lang="ja-JP" altLang="en-US" sz="800" dirty="0" smtClean="0"/>
              <a:t>ヘリウム</a:t>
            </a:r>
            <a:r>
              <a:rPr kumimoji="1" lang="en-US" altLang="ja-JP" sz="800" dirty="0" smtClean="0"/>
              <a:t>,</a:t>
            </a:r>
            <a:r>
              <a:rPr kumimoji="1" lang="ja-JP" altLang="en-US" sz="800" dirty="0" smtClean="0"/>
              <a:t>リチウム</a:t>
            </a:r>
            <a:r>
              <a:rPr kumimoji="1" lang="en-US" altLang="ja-JP" sz="800" dirty="0" smtClean="0"/>
              <a:t>,</a:t>
            </a:r>
            <a:r>
              <a:rPr kumimoji="1" lang="ja-JP" altLang="en-US" sz="800" dirty="0" smtClean="0"/>
              <a:t>ベリリウム</a:t>
            </a:r>
            <a:r>
              <a:rPr kumimoji="1" lang="en-US" altLang="ja-JP" sz="800" dirty="0" smtClean="0"/>
              <a:t>,</a:t>
            </a:r>
            <a:r>
              <a:rPr kumimoji="1" lang="ja-JP" altLang="en-US" sz="800" dirty="0" smtClean="0"/>
              <a:t>ホウ素</a:t>
            </a:r>
            <a:r>
              <a:rPr kumimoji="1" lang="en-US" altLang="ja-JP" sz="800" dirty="0" smtClean="0"/>
              <a:t>,</a:t>
            </a:r>
            <a:r>
              <a:rPr kumimoji="1" lang="ja-JP" altLang="en-US" sz="800" dirty="0" smtClean="0"/>
              <a:t>炭素</a:t>
            </a:r>
            <a:r>
              <a:rPr kumimoji="1" lang="en-US" altLang="ja-JP" sz="800" dirty="0" smtClean="0"/>
              <a:t>,</a:t>
            </a:r>
            <a:r>
              <a:rPr kumimoji="1" lang="ja-JP" altLang="en-US" sz="800" dirty="0" smtClean="0"/>
              <a:t>窒素</a:t>
            </a:r>
            <a:r>
              <a:rPr kumimoji="1" lang="en-US" altLang="ja-JP" sz="800" dirty="0" smtClean="0"/>
              <a:t>,</a:t>
            </a:r>
            <a:r>
              <a:rPr kumimoji="1" lang="ja-JP" altLang="en-US" sz="800" dirty="0" smtClean="0"/>
              <a:t>酸素</a:t>
            </a:r>
            <a:r>
              <a:rPr kumimoji="1" lang="en-US" altLang="ja-JP" sz="800" dirty="0" smtClean="0"/>
              <a:t>,</a:t>
            </a:r>
            <a:r>
              <a:rPr kumimoji="1" lang="ja-JP" altLang="en-US" sz="800" dirty="0" smtClean="0"/>
              <a:t>フッ素</a:t>
            </a:r>
            <a:r>
              <a:rPr kumimoji="1" lang="en-US" altLang="ja-JP" sz="800" dirty="0" smtClean="0"/>
              <a:t>,</a:t>
            </a:r>
            <a:r>
              <a:rPr kumimoji="1" lang="ja-JP" altLang="en-US" sz="800" dirty="0" smtClean="0"/>
              <a:t>ネオン</a:t>
            </a:r>
            <a:r>
              <a:rPr kumimoji="1" lang="en-US" altLang="ja-JP" sz="800" dirty="0" smtClean="0"/>
              <a:t>,</a:t>
            </a:r>
            <a:r>
              <a:rPr kumimoji="1" lang="ja-JP" altLang="en-US" sz="800" dirty="0" smtClean="0"/>
              <a:t>ナトリウム</a:t>
            </a:r>
            <a:r>
              <a:rPr kumimoji="1" lang="en-US" altLang="ja-JP" sz="800" dirty="0" smtClean="0"/>
              <a:t>,</a:t>
            </a:r>
            <a:r>
              <a:rPr kumimoji="1" lang="ja-JP" altLang="en-US" sz="800" dirty="0" smtClean="0"/>
              <a:t>マグネシウム</a:t>
            </a:r>
            <a:r>
              <a:rPr kumimoji="1" lang="en-US" altLang="ja-JP" sz="800" dirty="0" smtClean="0"/>
              <a:t>,</a:t>
            </a:r>
            <a:r>
              <a:rPr kumimoji="1" lang="ja-JP" altLang="en-US" sz="800" dirty="0" smtClean="0"/>
              <a:t>アルミニウム</a:t>
            </a:r>
            <a:endParaRPr kumimoji="1" lang="ja-JP" altLang="en-US" sz="800" dirty="0"/>
          </a:p>
        </p:txBody>
      </p:sp>
    </p:spTree>
    <p:extLst>
      <p:ext uri="{BB962C8B-B14F-4D97-AF65-F5344CB8AC3E}">
        <p14:creationId xmlns:p14="http://schemas.microsoft.com/office/powerpoint/2010/main" val="2638154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14663</TotalTime>
  <Words>294</Words>
  <Application>Microsoft Office PowerPoint</Application>
  <PresentationFormat>画面に合わせる (4:3)</PresentationFormat>
  <Paragraphs>105</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FURUNO MASANORI</cp:lastModifiedBy>
  <cp:revision>809</cp:revision>
  <cp:lastPrinted>2017-06-06T05:44:11Z</cp:lastPrinted>
  <dcterms:created xsi:type="dcterms:W3CDTF">2013-07-17T08:32:15Z</dcterms:created>
  <dcterms:modified xsi:type="dcterms:W3CDTF">2018-07-10T01:28:40Z</dcterms:modified>
</cp:coreProperties>
</file>