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08" r:id="rId2"/>
    <p:sldId id="323" r:id="rId3"/>
    <p:sldId id="311" r:id="rId4"/>
    <p:sldId id="322" r:id="rId5"/>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4694" autoAdjust="0"/>
  </p:normalViewPr>
  <p:slideViewPr>
    <p:cSldViewPr>
      <p:cViewPr varScale="1">
        <p:scale>
          <a:sx n="81" d="100"/>
          <a:sy n="81" d="100"/>
        </p:scale>
        <p:origin x="-174" y="-84"/>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7"/>
            <a:ext cx="3076576" cy="511175"/>
          </a:xfrm>
          <a:prstGeom prst="rect">
            <a:avLst/>
          </a:prstGeom>
        </p:spPr>
        <p:txBody>
          <a:bodyPr vert="horz" lIns="88268" tIns="44132" rIns="88268" bIns="44132"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141" y="7"/>
            <a:ext cx="3076576" cy="511175"/>
          </a:xfrm>
          <a:prstGeom prst="rect">
            <a:avLst/>
          </a:prstGeom>
        </p:spPr>
        <p:txBody>
          <a:bodyPr vert="horz" lIns="88268" tIns="44132" rIns="88268" bIns="44132" rtlCol="0"/>
          <a:lstStyle>
            <a:lvl1pPr algn="r">
              <a:defRPr sz="1100"/>
            </a:lvl1pPr>
          </a:lstStyle>
          <a:p>
            <a:fld id="{799C1CCE-4943-47EA-A67E-4CD72011E9C2}" type="datetimeFigureOut">
              <a:rPr kumimoji="1" lang="ja-JP" altLang="en-US" smtClean="0"/>
              <a:t>2018/7/10</a:t>
            </a:fld>
            <a:endParaRPr kumimoji="1" lang="ja-JP" altLang="en-US"/>
          </a:p>
        </p:txBody>
      </p:sp>
      <p:sp>
        <p:nvSpPr>
          <p:cNvPr id="4" name="スライド イメージ プレースホルダー 3"/>
          <p:cNvSpPr>
            <a:spLocks noGrp="1" noRot="1" noChangeAspect="1"/>
          </p:cNvSpPr>
          <p:nvPr>
            <p:ph type="sldImg" idx="2"/>
          </p:nvPr>
        </p:nvSpPr>
        <p:spPr>
          <a:xfrm>
            <a:off x="992188" y="769938"/>
            <a:ext cx="5114925" cy="3835400"/>
          </a:xfrm>
          <a:prstGeom prst="rect">
            <a:avLst/>
          </a:prstGeom>
          <a:noFill/>
          <a:ln w="12700">
            <a:solidFill>
              <a:prstClr val="black"/>
            </a:solidFill>
          </a:ln>
        </p:spPr>
        <p:txBody>
          <a:bodyPr vert="horz" lIns="88268" tIns="44132" rIns="88268" bIns="44132" rtlCol="0" anchor="ctr"/>
          <a:lstStyle/>
          <a:p>
            <a:endParaRPr lang="ja-JP" altLang="en-US"/>
          </a:p>
        </p:txBody>
      </p:sp>
      <p:sp>
        <p:nvSpPr>
          <p:cNvPr id="5" name="ノート プレースホルダー 4"/>
          <p:cNvSpPr>
            <a:spLocks noGrp="1"/>
          </p:cNvSpPr>
          <p:nvPr>
            <p:ph type="body" sz="quarter" idx="3"/>
          </p:nvPr>
        </p:nvSpPr>
        <p:spPr>
          <a:xfrm>
            <a:off x="709620" y="4860928"/>
            <a:ext cx="5680075" cy="4605338"/>
          </a:xfrm>
          <a:prstGeom prst="rect">
            <a:avLst/>
          </a:prstGeom>
        </p:spPr>
        <p:txBody>
          <a:bodyPr vert="horz" lIns="88268" tIns="44132" rIns="88268" bIns="441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721853"/>
            <a:ext cx="3076576" cy="511175"/>
          </a:xfrm>
          <a:prstGeom prst="rect">
            <a:avLst/>
          </a:prstGeom>
        </p:spPr>
        <p:txBody>
          <a:bodyPr vert="horz" lIns="88268" tIns="44132" rIns="88268" bIns="4413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141" y="9721853"/>
            <a:ext cx="3076576" cy="511175"/>
          </a:xfrm>
          <a:prstGeom prst="rect">
            <a:avLst/>
          </a:prstGeom>
        </p:spPr>
        <p:txBody>
          <a:bodyPr vert="horz" lIns="88268" tIns="44132" rIns="88268" bIns="44132" rtlCol="0" anchor="b"/>
          <a:lstStyle>
            <a:lvl1pPr algn="r">
              <a:defRPr sz="1100"/>
            </a:lvl1pPr>
          </a:lstStyle>
          <a:p>
            <a:fld id="{4CB8D7CC-ABC0-48F2-A2A1-060EC994B011}" type="slidenum">
              <a:rPr kumimoji="1" lang="ja-JP" altLang="en-US" smtClean="0"/>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B8D7CC-ABC0-48F2-A2A1-060EC994B011}" type="slidenum">
              <a:rPr kumimoji="1" lang="ja-JP" altLang="en-US" smtClean="0"/>
              <a:t>3</a:t>
            </a:fld>
            <a:endParaRPr kumimoji="1" lang="ja-JP" altLang="en-US"/>
          </a:p>
        </p:txBody>
      </p:sp>
    </p:spTree>
    <p:extLst>
      <p:ext uri="{BB962C8B-B14F-4D97-AF65-F5344CB8AC3E}">
        <p14:creationId xmlns:p14="http://schemas.microsoft.com/office/powerpoint/2010/main" val="4021040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131" y="69112"/>
            <a:ext cx="6942926"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a:effectLst/>
                <a:latin typeface="Times New Roman" pitchFamily="18" charset="0"/>
                <a:ea typeface="HGPｺﾞｼｯｸE" pitchFamily="50" charset="-128"/>
                <a:cs typeface="Times New Roman" pitchFamily="18" charset="0"/>
              </a:rPr>
              <a:t>学年 化学基礎 </a:t>
            </a:r>
            <a:r>
              <a:rPr kumimoji="1" lang="en-US" altLang="ja-JP" dirty="0">
                <a:effectLst/>
                <a:latin typeface="Times New Roman" pitchFamily="18" charset="0"/>
                <a:ea typeface="HGPｺﾞｼｯｸE" pitchFamily="50" charset="-128"/>
                <a:cs typeface="Times New Roman" pitchFamily="18" charset="0"/>
              </a:rPr>
              <a:t> </a:t>
            </a:r>
            <a:r>
              <a:rPr kumimoji="1" lang="ja-JP" altLang="en-US" dirty="0">
                <a:effectLst/>
                <a:latin typeface="Times New Roman" pitchFamily="18" charset="0"/>
                <a:ea typeface="HGPｺﾞｼｯｸE" pitchFamily="50" charset="-128"/>
                <a:cs typeface="Times New Roman" pitchFamily="18" charset="0"/>
              </a:rPr>
              <a:t>授業資料 </a:t>
            </a:r>
            <a:r>
              <a:rPr kumimoji="1" lang="en-US" altLang="ja-JP" smtClean="0">
                <a:effectLst/>
                <a:latin typeface="Times New Roman" pitchFamily="18" charset="0"/>
                <a:ea typeface="HGPｺﾞｼｯｸE" pitchFamily="50" charset="-128"/>
                <a:cs typeface="Times New Roman" pitchFamily="18" charset="0"/>
              </a:rPr>
              <a:t>No.14</a:t>
            </a:r>
            <a:r>
              <a:rPr kumimoji="1" lang="ja-JP" altLang="en-US" smtClean="0">
                <a:effectLst/>
                <a:latin typeface="Times New Roman" pitchFamily="18" charset="0"/>
                <a:ea typeface="HGPｺﾞｼｯｸE" pitchFamily="50" charset="-128"/>
                <a:cs typeface="Times New Roman" pitchFamily="18" charset="0"/>
              </a:rPr>
              <a:t> </a:t>
            </a:r>
            <a:r>
              <a:rPr kumimoji="1" lang="ja-JP" altLang="en-US" dirty="0" smtClean="0">
                <a:effectLst/>
                <a:latin typeface="Times New Roman" pitchFamily="18" charset="0"/>
                <a:ea typeface="HGPｺﾞｼｯｸE" pitchFamily="50" charset="-128"/>
                <a:cs typeface="Times New Roman" pitchFamily="18" charset="0"/>
              </a:rPr>
              <a:t>≪ 元素の確認（沈殿による検出）≫</a:t>
            </a:r>
            <a:endParaRPr kumimoji="1" lang="ja-JP" altLang="en-US" dirty="0">
              <a:effectLst/>
              <a:latin typeface="Times New Roman" pitchFamily="18" charset="0"/>
              <a:ea typeface="HGPｺﾞｼｯｸE" pitchFamily="50" charset="-128"/>
              <a:cs typeface="Times New Roman" pitchFamily="18" charset="0"/>
            </a:endParaRPr>
          </a:p>
        </p:txBody>
      </p:sp>
      <p:sp>
        <p:nvSpPr>
          <p:cNvPr id="5" name="テキスト ボックス 4"/>
          <p:cNvSpPr txBox="1"/>
          <p:nvPr/>
        </p:nvSpPr>
        <p:spPr>
          <a:xfrm>
            <a:off x="107504" y="412123"/>
            <a:ext cx="4940776" cy="348813"/>
          </a:xfrm>
          <a:prstGeom prst="rect">
            <a:avLst/>
          </a:prstGeom>
          <a:solidFill>
            <a:schemeClr val="bg1"/>
          </a:solidFill>
          <a:effectLst>
            <a:softEdge rad="127000"/>
          </a:effectLst>
        </p:spPr>
        <p:txBody>
          <a:bodyPr wrap="none" rtlCol="0">
            <a:spAutoFit/>
          </a:bodyPr>
          <a:lstStyle/>
          <a:p>
            <a:pPr>
              <a:lnSpc>
                <a:spcPts val="2000"/>
              </a:lnSpc>
            </a:pPr>
            <a:r>
              <a:rPr kumimoji="1" lang="ja-JP" altLang="en-US" sz="1400" b="1" dirty="0">
                <a:effectLst/>
                <a:latin typeface="Times New Roman" panose="02020603050405020304" pitchFamily="18" charset="0"/>
                <a:cs typeface="Times New Roman" panose="02020603050405020304" pitchFamily="18" charset="0"/>
              </a:rPr>
              <a:t> </a:t>
            </a:r>
            <a:r>
              <a:rPr kumimoji="1" lang="ja-JP" altLang="en-US" sz="1400" b="1" dirty="0" smtClean="0">
                <a:effectLst/>
                <a:latin typeface="Times New Roman" panose="02020603050405020304" pitchFamily="18" charset="0"/>
                <a:cs typeface="Times New Roman" panose="02020603050405020304" pitchFamily="18" charset="0"/>
              </a:rPr>
              <a:t>教科書 </a:t>
            </a:r>
            <a:r>
              <a:rPr kumimoji="1" lang="en-US" altLang="ja-JP" b="1" dirty="0" smtClean="0">
                <a:effectLst/>
                <a:latin typeface="Times New Roman" panose="02020603050405020304" pitchFamily="18" charset="0"/>
                <a:cs typeface="Times New Roman" panose="02020603050405020304" pitchFamily="18" charset="0"/>
              </a:rPr>
              <a:t>P34,35 </a:t>
            </a:r>
            <a:r>
              <a:rPr lang="ja-JP" altLang="en-US" sz="1400" b="1" dirty="0" smtClean="0">
                <a:effectLst/>
                <a:latin typeface="Times New Roman" panose="02020603050405020304" pitchFamily="18" charset="0"/>
                <a:cs typeface="Times New Roman" panose="02020603050405020304" pitchFamily="18" charset="0"/>
              </a:rPr>
              <a:t>（</a:t>
            </a:r>
            <a:r>
              <a:rPr lang="en-US" altLang="ja-JP" sz="1400" b="1" dirty="0" smtClean="0">
                <a:effectLst/>
                <a:latin typeface="Times New Roman" panose="02020603050405020304" pitchFamily="18" charset="0"/>
                <a:cs typeface="Times New Roman" panose="02020603050405020304" pitchFamily="18" charset="0"/>
              </a:rPr>
              <a:t>C.</a:t>
            </a:r>
            <a:r>
              <a:rPr lang="ja-JP" altLang="en-US" sz="1400" b="1" dirty="0" smtClean="0">
                <a:effectLst/>
                <a:latin typeface="Times New Roman" panose="02020603050405020304" pitchFamily="18" charset="0"/>
                <a:cs typeface="Times New Roman" panose="02020603050405020304" pitchFamily="18" charset="0"/>
              </a:rPr>
              <a:t>元素の確認、炎色反応、沈殿による検出）</a:t>
            </a:r>
            <a:endParaRPr kumimoji="1" lang="ja-JP" altLang="en-US" b="1" dirty="0">
              <a:effectLst/>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2411759" y="799579"/>
            <a:ext cx="4752529" cy="369332"/>
          </a:xfrm>
          <a:prstGeom prst="rect">
            <a:avLst/>
          </a:prstGeom>
          <a:noFill/>
        </p:spPr>
        <p:txBody>
          <a:bodyPr wrap="square" rtlCol="0">
            <a:spAutoFit/>
          </a:bodyPr>
          <a:lstStyle/>
          <a:p>
            <a:r>
              <a:rPr kumimoji="1" lang="ja-JP" altLang="en-US" u="sng" dirty="0"/>
              <a:t>２年（　）組（　　）席　名前（　　　　　　　　　　　　）</a:t>
            </a:r>
            <a:endParaRPr lang="ja-JP" altLang="en-US" u="sng" dirty="0"/>
          </a:p>
        </p:txBody>
      </p:sp>
      <p:sp>
        <p:nvSpPr>
          <p:cNvPr id="3" name="正方形/長方形 2"/>
          <p:cNvSpPr/>
          <p:nvPr/>
        </p:nvSpPr>
        <p:spPr>
          <a:xfrm>
            <a:off x="65941" y="40417"/>
            <a:ext cx="7078143" cy="111477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5" name="テキスト ボックス 24"/>
          <p:cNvSpPr txBox="1"/>
          <p:nvPr/>
        </p:nvSpPr>
        <p:spPr>
          <a:xfrm>
            <a:off x="323527" y="1657675"/>
            <a:ext cx="5112569" cy="1200329"/>
          </a:xfrm>
          <a:prstGeom prst="rect">
            <a:avLst/>
          </a:prstGeom>
          <a:noFill/>
          <a:ln w="38100">
            <a:solidFill>
              <a:schemeClr val="bg1">
                <a:lumMod val="75000"/>
              </a:schemeClr>
            </a:solidFill>
          </a:ln>
        </p:spPr>
        <p:txBody>
          <a:bodyPr wrap="square" rtlCol="0">
            <a:spAutoFit/>
          </a:bodyPr>
          <a:lstStyle/>
          <a:p>
            <a:r>
              <a:rPr lang="ja-JP" altLang="en-US" dirty="0"/>
              <a:t>①</a:t>
            </a:r>
            <a:r>
              <a:rPr lang="ja-JP" altLang="en-US" dirty="0" smtClean="0"/>
              <a:t>：「元素」の確認方法に炎色反応と沈殿による</a:t>
            </a:r>
            <a:endParaRPr lang="en-US" altLang="ja-JP" dirty="0" smtClean="0"/>
          </a:p>
          <a:p>
            <a:r>
              <a:rPr lang="ja-JP" altLang="en-US" dirty="0" smtClean="0"/>
              <a:t>検出方法があることを知る。</a:t>
            </a:r>
            <a:endParaRPr lang="en-US" altLang="ja-JP" dirty="0"/>
          </a:p>
          <a:p>
            <a:r>
              <a:rPr kumimoji="1" lang="ja-JP" altLang="en-US" dirty="0"/>
              <a:t>②</a:t>
            </a:r>
            <a:r>
              <a:rPr kumimoji="1" lang="ja-JP" altLang="en-US" dirty="0" smtClean="0"/>
              <a:t>：「沈殿による検出方法」を実際に確認してみる。</a:t>
            </a:r>
            <a:endParaRPr kumimoji="1" lang="en-US" altLang="ja-JP" dirty="0"/>
          </a:p>
          <a:p>
            <a:r>
              <a:rPr lang="ja-JP" altLang="en-US" dirty="0"/>
              <a:t>③</a:t>
            </a:r>
            <a:r>
              <a:rPr lang="ja-JP" altLang="en-US" dirty="0" smtClean="0"/>
              <a:t>：元素記号と名称を２０個覚える。</a:t>
            </a:r>
            <a:endParaRPr lang="en-US" altLang="ja-JP" dirty="0"/>
          </a:p>
        </p:txBody>
      </p:sp>
      <p:sp>
        <p:nvSpPr>
          <p:cNvPr id="26" name="正方形/長方形 25"/>
          <p:cNvSpPr/>
          <p:nvPr/>
        </p:nvSpPr>
        <p:spPr>
          <a:xfrm>
            <a:off x="50012" y="1268760"/>
            <a:ext cx="1569660" cy="369332"/>
          </a:xfrm>
          <a:prstGeom prst="rect">
            <a:avLst/>
          </a:prstGeom>
        </p:spPr>
        <p:txBody>
          <a:bodyPr wrap="none">
            <a:spAutoFit/>
          </a:bodyPr>
          <a:lstStyle/>
          <a:p>
            <a:r>
              <a:rPr lang="ja-JP" altLang="en-US" i="1" dirty="0"/>
              <a:t>■今日の流れ</a:t>
            </a:r>
            <a:endParaRPr lang="en-US" altLang="ja-JP" i="1" dirty="0"/>
          </a:p>
        </p:txBody>
      </p:sp>
      <p:sp>
        <p:nvSpPr>
          <p:cNvPr id="2" name="テキスト ボックス 1"/>
          <p:cNvSpPr txBox="1"/>
          <p:nvPr/>
        </p:nvSpPr>
        <p:spPr>
          <a:xfrm>
            <a:off x="340078" y="3645024"/>
            <a:ext cx="8335936" cy="507831"/>
          </a:xfrm>
          <a:prstGeom prst="rect">
            <a:avLst/>
          </a:prstGeom>
          <a:noFill/>
        </p:spPr>
        <p:txBody>
          <a:bodyPr wrap="none" rtlCol="0">
            <a:spAutoFit/>
          </a:bodyPr>
          <a:lstStyle/>
          <a:p>
            <a:pPr>
              <a:lnSpc>
                <a:spcPct val="150000"/>
              </a:lnSpc>
            </a:pPr>
            <a:r>
              <a:rPr kumimoji="1" lang="ja-JP" altLang="en-US" dirty="0" smtClean="0"/>
              <a:t>（</a:t>
            </a:r>
            <a:r>
              <a:rPr kumimoji="1" lang="ja-JP" altLang="en-US" sz="1400" dirty="0" smtClean="0"/>
              <a:t>１．</a:t>
            </a:r>
            <a:r>
              <a:rPr kumimoji="1" lang="ja-JP" altLang="en-US" dirty="0" smtClean="0"/>
              <a:t>　　　　　　　）　：　物質を炎の中で加熱したとき、炎が特有の色を示す現象のこと。</a:t>
            </a:r>
            <a:endParaRPr lang="en-US" altLang="ja-JP" dirty="0"/>
          </a:p>
        </p:txBody>
      </p:sp>
      <p:sp>
        <p:nvSpPr>
          <p:cNvPr id="6" name="テキスト ボックス 5"/>
          <p:cNvSpPr txBox="1"/>
          <p:nvPr/>
        </p:nvSpPr>
        <p:spPr>
          <a:xfrm>
            <a:off x="68465" y="3007985"/>
            <a:ext cx="687111" cy="276999"/>
          </a:xfrm>
          <a:prstGeom prst="rect">
            <a:avLst/>
          </a:prstGeom>
          <a:noFill/>
        </p:spPr>
        <p:txBody>
          <a:bodyPr wrap="none" rtlCol="0">
            <a:spAutoFit/>
          </a:bodyPr>
          <a:lstStyle/>
          <a:p>
            <a:r>
              <a:rPr kumimoji="1" lang="en-US" altLang="ja-JP" sz="1200" dirty="0"/>
              <a:t>【NOTE】</a:t>
            </a:r>
            <a:endParaRPr kumimoji="1"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1753402450"/>
              </p:ext>
            </p:extLst>
          </p:nvPr>
        </p:nvGraphicFramePr>
        <p:xfrm>
          <a:off x="834842" y="4705391"/>
          <a:ext cx="8260014" cy="1364384"/>
        </p:xfrm>
        <a:graphic>
          <a:graphicData uri="http://schemas.openxmlformats.org/drawingml/2006/table">
            <a:tbl>
              <a:tblPr firstRow="1" bandRow="1">
                <a:tableStyleId>{5C22544A-7EE6-4342-B048-85BDC9FD1C3A}</a:tableStyleId>
              </a:tblPr>
              <a:tblGrid>
                <a:gridCol w="1180002">
                  <a:extLst>
                    <a:ext uri="{9D8B030D-6E8A-4147-A177-3AD203B41FA5}">
                      <a16:colId xmlns:a16="http://schemas.microsoft.com/office/drawing/2014/main" xmlns="" val="20000"/>
                    </a:ext>
                  </a:extLst>
                </a:gridCol>
                <a:gridCol w="1180002">
                  <a:extLst>
                    <a:ext uri="{9D8B030D-6E8A-4147-A177-3AD203B41FA5}">
                      <a16:colId xmlns:a16="http://schemas.microsoft.com/office/drawing/2014/main" xmlns="" val="20001"/>
                    </a:ext>
                  </a:extLst>
                </a:gridCol>
                <a:gridCol w="1180002">
                  <a:extLst>
                    <a:ext uri="{9D8B030D-6E8A-4147-A177-3AD203B41FA5}">
                      <a16:colId xmlns:a16="http://schemas.microsoft.com/office/drawing/2014/main" xmlns="" val="20002"/>
                    </a:ext>
                  </a:extLst>
                </a:gridCol>
                <a:gridCol w="1180002">
                  <a:extLst>
                    <a:ext uri="{9D8B030D-6E8A-4147-A177-3AD203B41FA5}">
                      <a16:colId xmlns:a16="http://schemas.microsoft.com/office/drawing/2014/main" xmlns="" val="20003"/>
                    </a:ext>
                  </a:extLst>
                </a:gridCol>
                <a:gridCol w="1180002">
                  <a:extLst>
                    <a:ext uri="{9D8B030D-6E8A-4147-A177-3AD203B41FA5}">
                      <a16:colId xmlns:a16="http://schemas.microsoft.com/office/drawing/2014/main" xmlns="" val="20004"/>
                    </a:ext>
                  </a:extLst>
                </a:gridCol>
                <a:gridCol w="1180002">
                  <a:extLst>
                    <a:ext uri="{9D8B030D-6E8A-4147-A177-3AD203B41FA5}">
                      <a16:colId xmlns:a16="http://schemas.microsoft.com/office/drawing/2014/main" xmlns="" val="20005"/>
                    </a:ext>
                  </a:extLst>
                </a:gridCol>
                <a:gridCol w="1180002">
                  <a:extLst>
                    <a:ext uri="{9D8B030D-6E8A-4147-A177-3AD203B41FA5}">
                      <a16:colId xmlns:a16="http://schemas.microsoft.com/office/drawing/2014/main" xmlns="" val="20006"/>
                    </a:ext>
                  </a:extLst>
                </a:gridCol>
              </a:tblGrid>
              <a:tr h="422034">
                <a:tc>
                  <a:txBody>
                    <a:bodyPr/>
                    <a:lstStyle/>
                    <a:p>
                      <a:pPr algn="ct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520316">
                <a:tc>
                  <a:txBody>
                    <a:bodyPr/>
                    <a:lstStyle/>
                    <a:p>
                      <a:pPr algn="ctr"/>
                      <a:r>
                        <a:rPr kumimoji="1" lang="en-US" altLang="ja-JP" sz="2400" b="0" dirty="0" smtClean="0">
                          <a:solidFill>
                            <a:schemeClr val="tx1"/>
                          </a:solidFill>
                        </a:rPr>
                        <a:t>Li</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0" dirty="0" smtClean="0">
                          <a:solidFill>
                            <a:schemeClr val="tx1"/>
                          </a:solidFill>
                        </a:rPr>
                        <a:t>Na</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0" dirty="0" smtClean="0">
                          <a:solidFill>
                            <a:schemeClr val="tx1"/>
                          </a:solidFill>
                        </a:rPr>
                        <a:t>K</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0" dirty="0" smtClean="0">
                          <a:solidFill>
                            <a:schemeClr val="tx1"/>
                          </a:solidFill>
                        </a:rPr>
                        <a:t>Ca</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0" dirty="0" err="1" smtClean="0">
                          <a:solidFill>
                            <a:schemeClr val="tx1"/>
                          </a:solidFill>
                        </a:rPr>
                        <a:t>Sr</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0" dirty="0" smtClean="0">
                          <a:solidFill>
                            <a:schemeClr val="tx1"/>
                          </a:solidFill>
                        </a:rPr>
                        <a:t>Ba</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0" dirty="0" smtClean="0">
                          <a:solidFill>
                            <a:schemeClr val="tx1"/>
                          </a:solidFill>
                        </a:rPr>
                        <a:t>Cu</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22034">
                <a:tc>
                  <a:txBody>
                    <a:bodyPr/>
                    <a:lstStyle/>
                    <a:p>
                      <a:pPr algn="ct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10" name="テキスト ボックス 9"/>
          <p:cNvSpPr txBox="1"/>
          <p:nvPr/>
        </p:nvSpPr>
        <p:spPr>
          <a:xfrm>
            <a:off x="307845" y="5189710"/>
            <a:ext cx="492443" cy="461665"/>
          </a:xfrm>
          <a:prstGeom prst="rect">
            <a:avLst/>
          </a:prstGeom>
          <a:noFill/>
        </p:spPr>
        <p:txBody>
          <a:bodyPr wrap="none" rtlCol="0">
            <a:spAutoFit/>
          </a:bodyPr>
          <a:lstStyle/>
          <a:p>
            <a:r>
              <a:rPr kumimoji="1" lang="ja-JP" altLang="en-US" sz="1200" b="1" dirty="0" smtClean="0"/>
              <a:t>元素</a:t>
            </a:r>
            <a:endParaRPr kumimoji="1" lang="en-US" altLang="ja-JP" sz="1200" b="1" dirty="0" smtClean="0"/>
          </a:p>
          <a:p>
            <a:r>
              <a:rPr kumimoji="1" lang="ja-JP" altLang="en-US" sz="1200" b="1" dirty="0" smtClean="0"/>
              <a:t>記号</a:t>
            </a:r>
            <a:endParaRPr kumimoji="1" lang="ja-JP" altLang="en-US" sz="1200" b="1" dirty="0"/>
          </a:p>
        </p:txBody>
      </p:sp>
      <p:sp>
        <p:nvSpPr>
          <p:cNvPr id="30" name="テキスト ボックス 29"/>
          <p:cNvSpPr txBox="1"/>
          <p:nvPr/>
        </p:nvSpPr>
        <p:spPr>
          <a:xfrm>
            <a:off x="212317" y="5748064"/>
            <a:ext cx="646331" cy="276999"/>
          </a:xfrm>
          <a:prstGeom prst="rect">
            <a:avLst/>
          </a:prstGeom>
          <a:noFill/>
        </p:spPr>
        <p:txBody>
          <a:bodyPr wrap="none" rtlCol="0">
            <a:spAutoFit/>
          </a:bodyPr>
          <a:lstStyle/>
          <a:p>
            <a:r>
              <a:rPr lang="ja-JP" altLang="en-US" sz="1200" b="1" dirty="0"/>
              <a:t>炎</a:t>
            </a:r>
            <a:r>
              <a:rPr lang="ja-JP" altLang="en-US" sz="1200" b="1" dirty="0" smtClean="0"/>
              <a:t>の色</a:t>
            </a:r>
            <a:endParaRPr kumimoji="1" lang="ja-JP" altLang="en-US" sz="1200" b="1" dirty="0"/>
          </a:p>
        </p:txBody>
      </p:sp>
      <p:sp>
        <p:nvSpPr>
          <p:cNvPr id="31" name="テキスト ボックス 30"/>
          <p:cNvSpPr txBox="1"/>
          <p:nvPr/>
        </p:nvSpPr>
        <p:spPr>
          <a:xfrm>
            <a:off x="179512" y="4788432"/>
            <a:ext cx="646331" cy="276999"/>
          </a:xfrm>
          <a:prstGeom prst="rect">
            <a:avLst/>
          </a:prstGeom>
          <a:noFill/>
        </p:spPr>
        <p:txBody>
          <a:bodyPr wrap="none" rtlCol="0">
            <a:spAutoFit/>
          </a:bodyPr>
          <a:lstStyle/>
          <a:p>
            <a:r>
              <a:rPr kumimoji="1" lang="ja-JP" altLang="en-US" sz="1200" b="1" dirty="0" smtClean="0"/>
              <a:t>元素名</a:t>
            </a:r>
            <a:endParaRPr kumimoji="1" lang="ja-JP" altLang="en-US" sz="1200" b="1" dirty="0"/>
          </a:p>
        </p:txBody>
      </p:sp>
      <p:cxnSp>
        <p:nvCxnSpPr>
          <p:cNvPr id="32" name="直線コネクタ 31"/>
          <p:cNvCxnSpPr/>
          <p:nvPr/>
        </p:nvCxnSpPr>
        <p:spPr>
          <a:xfrm>
            <a:off x="814896" y="6083423"/>
            <a:ext cx="828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814896" y="4705391"/>
            <a:ext cx="828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61341" y="4368879"/>
            <a:ext cx="4588115" cy="307777"/>
          </a:xfrm>
          <a:prstGeom prst="rect">
            <a:avLst/>
          </a:prstGeom>
          <a:noFill/>
        </p:spPr>
        <p:txBody>
          <a:bodyPr wrap="none" rtlCol="0">
            <a:spAutoFit/>
          </a:bodyPr>
          <a:lstStyle/>
          <a:p>
            <a:r>
              <a:rPr kumimoji="1" lang="ja-JP" altLang="en-US" sz="1400" u="sng" dirty="0" smtClean="0"/>
              <a:t>□教科書</a:t>
            </a:r>
            <a:r>
              <a:rPr kumimoji="1" lang="en-US" altLang="ja-JP" sz="1400" u="sng" dirty="0" smtClean="0"/>
              <a:t>P38</a:t>
            </a:r>
            <a:r>
              <a:rPr kumimoji="1" lang="ja-JP" altLang="en-US" sz="1400" u="sng" dirty="0" smtClean="0"/>
              <a:t>の図を参考に炎色反応の色を整理しよう！！</a:t>
            </a:r>
            <a:endParaRPr kumimoji="1" lang="ja-JP" altLang="en-US" sz="1400" u="sng" dirty="0"/>
          </a:p>
        </p:txBody>
      </p:sp>
      <p:sp>
        <p:nvSpPr>
          <p:cNvPr id="34" name="テキスト ボックス 33"/>
          <p:cNvSpPr txBox="1"/>
          <p:nvPr/>
        </p:nvSpPr>
        <p:spPr>
          <a:xfrm>
            <a:off x="350824" y="6435913"/>
            <a:ext cx="7058343" cy="507831"/>
          </a:xfrm>
          <a:prstGeom prst="rect">
            <a:avLst/>
          </a:prstGeom>
          <a:noFill/>
        </p:spPr>
        <p:txBody>
          <a:bodyPr wrap="none" rtlCol="0">
            <a:spAutoFit/>
          </a:bodyPr>
          <a:lstStyle/>
          <a:p>
            <a:pPr>
              <a:lnSpc>
                <a:spcPct val="150000"/>
              </a:lnSpc>
            </a:pPr>
            <a:r>
              <a:rPr kumimoji="1" lang="ja-JP" altLang="en-US" dirty="0" smtClean="0"/>
              <a:t>（</a:t>
            </a:r>
            <a:r>
              <a:rPr kumimoji="1" lang="ja-JP" altLang="en-US" sz="1400" dirty="0" smtClean="0"/>
              <a:t>２．</a:t>
            </a:r>
            <a:r>
              <a:rPr kumimoji="1" lang="ja-JP" altLang="en-US" dirty="0" smtClean="0"/>
              <a:t>　　　　　　　）　：　溶液中に生じた溶媒に溶けにくい固体物質のこと。</a:t>
            </a:r>
            <a:endParaRPr lang="en-US" altLang="ja-JP" dirty="0"/>
          </a:p>
        </p:txBody>
      </p:sp>
      <p:sp>
        <p:nvSpPr>
          <p:cNvPr id="36" name="正方形/長方形 35"/>
          <p:cNvSpPr/>
          <p:nvPr/>
        </p:nvSpPr>
        <p:spPr>
          <a:xfrm>
            <a:off x="50012" y="3284984"/>
            <a:ext cx="2438488" cy="369332"/>
          </a:xfrm>
          <a:prstGeom prst="rect">
            <a:avLst/>
          </a:prstGeom>
        </p:spPr>
        <p:txBody>
          <a:bodyPr wrap="none">
            <a:spAutoFit/>
          </a:bodyPr>
          <a:lstStyle/>
          <a:p>
            <a:r>
              <a:rPr lang="ja-JP" altLang="en-US" i="1" u="sng" dirty="0" smtClean="0"/>
              <a:t>■炎色反応と沈殿形成</a:t>
            </a:r>
            <a:endParaRPr lang="en-US" altLang="ja-JP" i="1" u="sng" dirty="0"/>
          </a:p>
        </p:txBody>
      </p:sp>
      <p:pic>
        <p:nvPicPr>
          <p:cNvPr id="37" name="Picture 19" descr="http://upload.wikimedia.org/wikipedia/commons/thumb/c/cc/Galileo.arp.300pix.jpg/225px-Galileo.arp.300pi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924" y="-27385"/>
            <a:ext cx="1943292" cy="23837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8" name="正方形/長方形 37"/>
          <p:cNvSpPr/>
          <p:nvPr/>
        </p:nvSpPr>
        <p:spPr>
          <a:xfrm>
            <a:off x="6012160" y="1274277"/>
            <a:ext cx="1197764" cy="138499"/>
          </a:xfrm>
          <a:prstGeom prst="rect">
            <a:avLst/>
          </a:prstGeom>
          <a:solidFill>
            <a:schemeClr val="bg1"/>
          </a:solidFill>
          <a:effectLst>
            <a:softEdge rad="63500"/>
          </a:effectLst>
        </p:spPr>
        <p:txBody>
          <a:bodyPr wrap="none" tIns="0" bIns="0">
            <a:spAutoFit/>
          </a:bodyPr>
          <a:lstStyle/>
          <a:p>
            <a:r>
              <a:rPr lang="ja-JP" altLang="en-US" sz="900" dirty="0" smtClean="0"/>
              <a:t>ガ リ レ オ　ガ リ レ イ</a:t>
            </a:r>
            <a:endParaRPr lang="ja-JP" altLang="ja-JP" sz="900" dirty="0"/>
          </a:p>
        </p:txBody>
      </p:sp>
      <p:sp>
        <p:nvSpPr>
          <p:cNvPr id="39" name="正方形/長方形 38"/>
          <p:cNvSpPr/>
          <p:nvPr/>
        </p:nvSpPr>
        <p:spPr>
          <a:xfrm>
            <a:off x="5508104" y="1811818"/>
            <a:ext cx="1799860" cy="451406"/>
          </a:xfrm>
          <a:prstGeom prst="rect">
            <a:avLst/>
          </a:prstGeom>
        </p:spPr>
        <p:txBody>
          <a:bodyPr wrap="square">
            <a:spAutoFit/>
          </a:bodyPr>
          <a:lstStyle/>
          <a:p>
            <a:pPr algn="r">
              <a:lnSpc>
                <a:spcPts val="1400"/>
              </a:lnSpc>
            </a:pPr>
            <a:r>
              <a:rPr lang="ja-JP" altLang="en-US" sz="1200" b="1" i="1" dirty="0" smtClean="0">
                <a:effectLst>
                  <a:outerShdw blurRad="60007" dist="200025" dir="15000000" sy="30000" kx="-1800000" algn="bl" rotWithShape="0">
                    <a:schemeClr val="bg1">
                      <a:lumMod val="85000"/>
                      <a:alpha val="32000"/>
                    </a:schemeClr>
                  </a:outerShdw>
                </a:effectLst>
              </a:rPr>
              <a:t>イタリアの物理学者</a:t>
            </a:r>
            <a:endParaRPr lang="en-US" altLang="ja-JP" sz="1200" b="1" i="1" dirty="0" smtClean="0">
              <a:effectLst>
                <a:outerShdw blurRad="60007" dist="200025" dir="15000000" sy="30000" kx="-1800000" algn="bl" rotWithShape="0">
                  <a:schemeClr val="bg1">
                    <a:lumMod val="85000"/>
                    <a:alpha val="32000"/>
                  </a:schemeClr>
                </a:outerShdw>
              </a:effectLst>
            </a:endParaRPr>
          </a:p>
          <a:p>
            <a:pPr algn="r">
              <a:lnSpc>
                <a:spcPts val="1400"/>
              </a:lnSpc>
            </a:pPr>
            <a:r>
              <a:rPr lang="ja-JP" altLang="en-US" sz="1200" b="1" i="1" dirty="0" smtClean="0">
                <a:effectLst>
                  <a:outerShdw blurRad="60007" dist="200025" dir="15000000" sy="30000" kx="-1800000" algn="bl" rotWithShape="0">
                    <a:schemeClr val="bg1">
                      <a:lumMod val="85000"/>
                      <a:alpha val="32000"/>
                    </a:schemeClr>
                  </a:outerShdw>
                </a:effectLst>
              </a:rPr>
              <a:t>天文学者</a:t>
            </a:r>
            <a:r>
              <a:rPr lang="ja-JP" altLang="en-US" sz="1200" b="1" i="1" dirty="0">
                <a:effectLst>
                  <a:outerShdw blurRad="60007" dist="200025" dir="15000000" sy="30000" kx="-1800000" algn="bl" rotWithShape="0">
                    <a:schemeClr val="bg1">
                      <a:lumMod val="85000"/>
                      <a:alpha val="32000"/>
                    </a:schemeClr>
                  </a:outerShdw>
                </a:effectLst>
              </a:rPr>
              <a:t>、</a:t>
            </a:r>
            <a:r>
              <a:rPr lang="ja-JP" altLang="en-US" sz="1200" b="1" i="1" dirty="0" smtClean="0">
                <a:effectLst>
                  <a:outerShdw blurRad="60007" dist="200025" dir="15000000" sy="30000" kx="-1800000" algn="bl" rotWithShape="0">
                    <a:schemeClr val="bg1">
                      <a:lumMod val="85000"/>
                      <a:alpha val="32000"/>
                    </a:schemeClr>
                  </a:outerShdw>
                </a:effectLst>
              </a:rPr>
              <a:t>哲学者</a:t>
            </a:r>
            <a:endParaRPr lang="ja-JP" altLang="en-US" sz="1200" b="1" i="1" dirty="0">
              <a:effectLst>
                <a:outerShdw blurRad="60007" dist="200025" dir="15000000" sy="30000" kx="-1800000" algn="bl" rotWithShape="0">
                  <a:schemeClr val="bg1">
                    <a:lumMod val="85000"/>
                    <a:alpha val="32000"/>
                  </a:schemeClr>
                </a:outerShdw>
              </a:effectLst>
            </a:endParaRPr>
          </a:p>
        </p:txBody>
      </p:sp>
      <p:sp>
        <p:nvSpPr>
          <p:cNvPr id="40" name="正方形/長方形 39"/>
          <p:cNvSpPr/>
          <p:nvPr/>
        </p:nvSpPr>
        <p:spPr>
          <a:xfrm>
            <a:off x="5364088" y="1389743"/>
            <a:ext cx="1860736" cy="410369"/>
          </a:xfrm>
          <a:prstGeom prst="rect">
            <a:avLst/>
          </a:prstGeom>
          <a:solidFill>
            <a:schemeClr val="bg1"/>
          </a:solidFill>
          <a:effectLst>
            <a:softEdge rad="317500"/>
          </a:effectLst>
        </p:spPr>
        <p:txBody>
          <a:bodyPr wrap="square" tIns="0" bIns="0">
            <a:spAutoFit/>
          </a:bodyPr>
          <a:lstStyle/>
          <a:p>
            <a:pPr algn="r">
              <a:lnSpc>
                <a:spcPts val="1600"/>
              </a:lnSpc>
            </a:pPr>
            <a:r>
              <a:rPr lang="en-US" altLang="ja-JP" sz="1400" dirty="0"/>
              <a:t>Galileo </a:t>
            </a:r>
            <a:r>
              <a:rPr lang="en-US" altLang="ja-JP" sz="1400" dirty="0" smtClean="0"/>
              <a:t>Galilei</a:t>
            </a:r>
          </a:p>
          <a:p>
            <a:pPr algn="r">
              <a:lnSpc>
                <a:spcPts val="1600"/>
              </a:lnSpc>
            </a:pPr>
            <a:r>
              <a:rPr lang="en-US" altLang="ja-JP" sz="1400" dirty="0" smtClean="0"/>
              <a:t>(1564-1642)</a:t>
            </a:r>
          </a:p>
        </p:txBody>
      </p:sp>
    </p:spTree>
    <p:extLst>
      <p:ext uri="{BB962C8B-B14F-4D97-AF65-F5344CB8AC3E}">
        <p14:creationId xmlns:p14="http://schemas.microsoft.com/office/powerpoint/2010/main" val="60774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直線コネクタ 25"/>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350824" y="44624"/>
            <a:ext cx="1800493" cy="460382"/>
          </a:xfrm>
          <a:prstGeom prst="rect">
            <a:avLst/>
          </a:prstGeom>
          <a:noFill/>
        </p:spPr>
        <p:txBody>
          <a:bodyPr wrap="none" rtlCol="0">
            <a:spAutoFit/>
          </a:bodyPr>
          <a:lstStyle/>
          <a:p>
            <a:pPr>
              <a:lnSpc>
                <a:spcPct val="150000"/>
              </a:lnSpc>
            </a:pPr>
            <a:r>
              <a:rPr lang="ja-JP" altLang="en-US" b="1" u="sng" dirty="0" smtClean="0"/>
              <a:t>□沈殿形成の例</a:t>
            </a:r>
            <a:endParaRPr lang="en-US" altLang="ja-JP" b="1" u="sng" dirty="0"/>
          </a:p>
        </p:txBody>
      </p:sp>
      <p:sp>
        <p:nvSpPr>
          <p:cNvPr id="28" name="テキスト ボックス 27"/>
          <p:cNvSpPr txBox="1"/>
          <p:nvPr/>
        </p:nvSpPr>
        <p:spPr>
          <a:xfrm>
            <a:off x="503224" y="578004"/>
            <a:ext cx="6609502" cy="1338828"/>
          </a:xfrm>
          <a:prstGeom prst="rect">
            <a:avLst/>
          </a:prstGeom>
          <a:noFill/>
        </p:spPr>
        <p:txBody>
          <a:bodyPr wrap="none" rtlCol="0">
            <a:spAutoFit/>
          </a:bodyPr>
          <a:lstStyle/>
          <a:p>
            <a:pPr>
              <a:lnSpc>
                <a:spcPct val="150000"/>
              </a:lnSpc>
            </a:pPr>
            <a:r>
              <a:rPr lang="ja-JP" altLang="en-US" dirty="0" smtClean="0"/>
              <a:t>１．塩化ナトリウム（　　　　　　　　）に（　　　　　　　）水溶液を加える。</a:t>
            </a:r>
            <a:endParaRPr lang="en-US" altLang="ja-JP" dirty="0" smtClean="0"/>
          </a:p>
          <a:p>
            <a:pPr>
              <a:lnSpc>
                <a:spcPct val="150000"/>
              </a:lnSpc>
            </a:pPr>
            <a:r>
              <a:rPr lang="ja-JP" altLang="en-US" dirty="0" smtClean="0"/>
              <a:t>　⇒　溶液が（　　　　　　　　）。</a:t>
            </a:r>
            <a:endParaRPr lang="en-US" altLang="ja-JP" dirty="0" smtClean="0"/>
          </a:p>
          <a:p>
            <a:pPr>
              <a:lnSpc>
                <a:spcPct val="150000"/>
              </a:lnSpc>
            </a:pPr>
            <a:r>
              <a:rPr lang="en-US" altLang="ja-JP" u="sng" dirty="0" smtClean="0"/>
              <a:t>※</a:t>
            </a:r>
            <a:r>
              <a:rPr lang="ja-JP" altLang="en-US" u="sng" dirty="0" smtClean="0"/>
              <a:t>　　　　　　　　　　　　　　　　　　　　　　　　　　　　　　　　　　　　　</a:t>
            </a:r>
            <a:endParaRPr lang="en-US" altLang="ja-JP" u="sng" dirty="0"/>
          </a:p>
        </p:txBody>
      </p:sp>
      <p:sp>
        <p:nvSpPr>
          <p:cNvPr id="2" name="テキスト ボックス 1"/>
          <p:cNvSpPr txBox="1"/>
          <p:nvPr/>
        </p:nvSpPr>
        <p:spPr>
          <a:xfrm>
            <a:off x="566848" y="1916832"/>
            <a:ext cx="3730508" cy="830997"/>
          </a:xfrm>
          <a:prstGeom prst="rect">
            <a:avLst/>
          </a:prstGeom>
          <a:noFill/>
        </p:spPr>
        <p:txBody>
          <a:bodyPr wrap="none" rtlCol="0">
            <a:spAutoFit/>
          </a:bodyPr>
          <a:lstStyle/>
          <a:p>
            <a:pPr>
              <a:lnSpc>
                <a:spcPct val="150000"/>
              </a:lnSpc>
            </a:pPr>
            <a:r>
              <a:rPr kumimoji="1" lang="ja-JP" altLang="en-US" sz="1400" dirty="0" smtClean="0"/>
              <a:t>（実際の利用例）</a:t>
            </a:r>
            <a:endParaRPr kumimoji="1" lang="en-US" altLang="ja-JP" sz="1400" dirty="0" smtClean="0"/>
          </a:p>
          <a:p>
            <a:pPr>
              <a:lnSpc>
                <a:spcPct val="150000"/>
              </a:lnSpc>
            </a:pPr>
            <a:r>
              <a:rPr lang="ja-JP" altLang="en-US" u="sng" dirty="0"/>
              <a:t>水道水</a:t>
            </a:r>
            <a:r>
              <a:rPr lang="ja-JP" altLang="en-US" u="sng" dirty="0" smtClean="0"/>
              <a:t>に含まれる（　　　　　　　　　）。</a:t>
            </a:r>
            <a:endParaRPr lang="en-US" altLang="ja-JP" u="sng" dirty="0" smtClean="0"/>
          </a:p>
        </p:txBody>
      </p:sp>
      <p:sp>
        <p:nvSpPr>
          <p:cNvPr id="29" name="テキスト ボックス 28"/>
          <p:cNvSpPr txBox="1"/>
          <p:nvPr/>
        </p:nvSpPr>
        <p:spPr>
          <a:xfrm>
            <a:off x="512256" y="3140968"/>
            <a:ext cx="7287572" cy="1338828"/>
          </a:xfrm>
          <a:prstGeom prst="rect">
            <a:avLst/>
          </a:prstGeom>
          <a:noFill/>
        </p:spPr>
        <p:txBody>
          <a:bodyPr wrap="none" rtlCol="0">
            <a:spAutoFit/>
          </a:bodyPr>
          <a:lstStyle/>
          <a:p>
            <a:pPr>
              <a:lnSpc>
                <a:spcPct val="150000"/>
              </a:lnSpc>
            </a:pPr>
            <a:r>
              <a:rPr lang="ja-JP" altLang="en-US" dirty="0" smtClean="0"/>
              <a:t>２．石灰水（　　　　　　　　　　　　　＋　　　）に二酸化炭素（　　　　）を通じる。</a:t>
            </a:r>
            <a:endParaRPr lang="en-US" altLang="ja-JP" dirty="0" smtClean="0"/>
          </a:p>
          <a:p>
            <a:pPr>
              <a:lnSpc>
                <a:spcPct val="150000"/>
              </a:lnSpc>
            </a:pPr>
            <a:r>
              <a:rPr lang="ja-JP" altLang="en-US" dirty="0" smtClean="0"/>
              <a:t>　⇒　溶液が（　　　　　　　　）。</a:t>
            </a:r>
            <a:endParaRPr lang="en-US" altLang="ja-JP" dirty="0" smtClean="0"/>
          </a:p>
          <a:p>
            <a:pPr>
              <a:lnSpc>
                <a:spcPct val="150000"/>
              </a:lnSpc>
            </a:pPr>
            <a:r>
              <a:rPr lang="en-US" altLang="ja-JP" u="sng" dirty="0" smtClean="0"/>
              <a:t>※</a:t>
            </a:r>
            <a:r>
              <a:rPr lang="ja-JP" altLang="en-US" u="sng" dirty="0" smtClean="0"/>
              <a:t>　　　　　　　　　　　　　　　　　　　　　　　　　　　　　　　　　　　　　</a:t>
            </a:r>
            <a:endParaRPr lang="en-US" altLang="ja-JP" u="sng" dirty="0"/>
          </a:p>
        </p:txBody>
      </p:sp>
      <p:sp>
        <p:nvSpPr>
          <p:cNvPr id="3" name="テキスト ボックス 2"/>
          <p:cNvSpPr txBox="1"/>
          <p:nvPr/>
        </p:nvSpPr>
        <p:spPr>
          <a:xfrm>
            <a:off x="566849" y="4558769"/>
            <a:ext cx="7101496" cy="1246495"/>
          </a:xfrm>
          <a:prstGeom prst="rect">
            <a:avLst/>
          </a:prstGeom>
          <a:noFill/>
        </p:spPr>
        <p:txBody>
          <a:bodyPr wrap="square" rtlCol="0">
            <a:spAutoFit/>
          </a:bodyPr>
          <a:lstStyle/>
          <a:p>
            <a:pPr>
              <a:lnSpc>
                <a:spcPct val="150000"/>
              </a:lnSpc>
            </a:pPr>
            <a:r>
              <a:rPr kumimoji="1" lang="ja-JP" altLang="en-US" sz="1400" dirty="0" smtClean="0"/>
              <a:t>（実際の利用例）</a:t>
            </a:r>
            <a:endParaRPr kumimoji="1" lang="en-US" altLang="ja-JP" dirty="0" smtClean="0"/>
          </a:p>
          <a:p>
            <a:pPr>
              <a:lnSpc>
                <a:spcPct val="150000"/>
              </a:lnSpc>
            </a:pPr>
            <a:r>
              <a:rPr kumimoji="1" lang="ja-JP" altLang="en-US" u="sng" dirty="0" smtClean="0"/>
              <a:t>塩酸と石灰水を利用すれば、大理石には炭素Ｃと酸素Ｏが含まれていることが確認できる。</a:t>
            </a:r>
            <a:endParaRPr kumimoji="1" lang="ja-JP" altLang="en-US" u="sng" dirty="0"/>
          </a:p>
        </p:txBody>
      </p:sp>
      <p:sp>
        <p:nvSpPr>
          <p:cNvPr id="4" name="テキスト ボックス 3"/>
          <p:cNvSpPr txBox="1"/>
          <p:nvPr/>
        </p:nvSpPr>
        <p:spPr>
          <a:xfrm>
            <a:off x="2267744" y="449376"/>
            <a:ext cx="607859" cy="261610"/>
          </a:xfrm>
          <a:prstGeom prst="rect">
            <a:avLst/>
          </a:prstGeom>
          <a:noFill/>
        </p:spPr>
        <p:txBody>
          <a:bodyPr wrap="none" rtlCol="0">
            <a:spAutoFit/>
          </a:bodyPr>
          <a:lstStyle/>
          <a:p>
            <a:r>
              <a:rPr kumimoji="1" lang="ja-JP" altLang="en-US" sz="1050" dirty="0" smtClean="0"/>
              <a:t>化学式</a:t>
            </a:r>
            <a:endParaRPr kumimoji="1" lang="ja-JP" altLang="en-US" sz="1050" dirty="0"/>
          </a:p>
        </p:txBody>
      </p:sp>
      <p:sp>
        <p:nvSpPr>
          <p:cNvPr id="9" name="テキスト ボックス 8"/>
          <p:cNvSpPr txBox="1"/>
          <p:nvPr/>
        </p:nvSpPr>
        <p:spPr>
          <a:xfrm>
            <a:off x="5764341" y="3023374"/>
            <a:ext cx="607859" cy="261610"/>
          </a:xfrm>
          <a:prstGeom prst="rect">
            <a:avLst/>
          </a:prstGeom>
          <a:noFill/>
        </p:spPr>
        <p:txBody>
          <a:bodyPr wrap="none" rtlCol="0">
            <a:spAutoFit/>
          </a:bodyPr>
          <a:lstStyle/>
          <a:p>
            <a:r>
              <a:rPr kumimoji="1" lang="ja-JP" altLang="en-US" sz="1050" dirty="0" smtClean="0"/>
              <a:t>化学式</a:t>
            </a:r>
            <a:endParaRPr kumimoji="1" lang="ja-JP" altLang="en-US" sz="1050" dirty="0"/>
          </a:p>
        </p:txBody>
      </p:sp>
    </p:spTree>
    <p:extLst>
      <p:ext uri="{BB962C8B-B14F-4D97-AF65-F5344CB8AC3E}">
        <p14:creationId xmlns:p14="http://schemas.microsoft.com/office/powerpoint/2010/main" val="1966280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線コネクタ 13"/>
          <p:cNvCxnSpPr/>
          <p:nvPr/>
        </p:nvCxnSpPr>
        <p:spPr>
          <a:xfrm>
            <a:off x="-13343" y="738944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7083" y="116632"/>
            <a:ext cx="5708614" cy="369332"/>
          </a:xfrm>
          <a:prstGeom prst="rect">
            <a:avLst/>
          </a:prstGeom>
          <a:noFill/>
        </p:spPr>
        <p:txBody>
          <a:bodyPr wrap="non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練習問題　教科書Ｐ１７～１９を見て、次の問題に答えよ。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2" name="テキスト ボックス 21"/>
          <p:cNvSpPr txBox="1"/>
          <p:nvPr/>
        </p:nvSpPr>
        <p:spPr>
          <a:xfrm>
            <a:off x="107504" y="908134"/>
            <a:ext cx="8640711" cy="3600986"/>
          </a:xfrm>
          <a:prstGeom prst="rect">
            <a:avLst/>
          </a:prstGeom>
          <a:noFill/>
        </p:spPr>
        <p:txBody>
          <a:bodyPr wrap="square" rtlCol="0">
            <a:spAutoFit/>
          </a:bodyPr>
          <a:lstStyle/>
          <a:p>
            <a:r>
              <a:rPr kumimoji="1" lang="ja-JP" altLang="en-US" dirty="0" smtClean="0">
                <a:latin typeface="AR Pゴシック体S" panose="020B0A00000000000000" pitchFamily="50" charset="-128"/>
                <a:ea typeface="AR Pゴシック体S" panose="020B0A00000000000000" pitchFamily="50" charset="-128"/>
              </a:rPr>
              <a:t>■健康で清潔な生活のために</a:t>
            </a:r>
            <a:endParaRPr kumimoji="1" lang="en-US" altLang="ja-JP" dirty="0" smtClean="0">
              <a:latin typeface="AR Pゴシック体S" panose="020B0A00000000000000" pitchFamily="50" charset="-128"/>
              <a:ea typeface="AR Pゴシック体S" panose="020B0A00000000000000" pitchFamily="50" charset="-128"/>
            </a:endParaRPr>
          </a:p>
          <a:p>
            <a:r>
              <a:rPr lang="ja-JP" altLang="en-US" dirty="0"/>
              <a:t>　</a:t>
            </a:r>
            <a:r>
              <a:rPr lang="ja-JP" altLang="en-US" dirty="0" smtClean="0"/>
              <a:t>かつて人々は、汚れを落とすために、植物の（１）、（２）やみがき砂、（３）などを用いていた。（４）も古くから知られており、動植物の（５）に植物の灰などから得られる（６）を混ぜてつくっていた。現代では、洗濯機の普及とともに、水に溶けやすい粉末あるいは液体のセッケンが使われるようになり、さらに（７）を原料としてつくられる合成洗剤の開発が進んだ。</a:t>
            </a:r>
            <a:endParaRPr lang="en-US" altLang="ja-JP" dirty="0" smtClean="0"/>
          </a:p>
          <a:p>
            <a:endParaRPr lang="en-US" altLang="ja-JP" sz="1200" dirty="0" smtClean="0"/>
          </a:p>
          <a:p>
            <a:r>
              <a:rPr lang="ja-JP" altLang="en-US" dirty="0" smtClean="0">
                <a:latin typeface="AR Pゴシック体S" panose="020B0A00000000000000" pitchFamily="50" charset="-128"/>
                <a:ea typeface="AR Pゴシック体S" panose="020B0A00000000000000" pitchFamily="50" charset="-128"/>
              </a:rPr>
              <a:t>■洗剤の環境・人体への影響</a:t>
            </a:r>
            <a:endParaRPr lang="en-US" altLang="ja-JP" dirty="0" smtClean="0">
              <a:latin typeface="AR Pゴシック体S" panose="020B0A00000000000000" pitchFamily="50" charset="-128"/>
              <a:ea typeface="AR Pゴシック体S" panose="020B0A00000000000000" pitchFamily="50" charset="-128"/>
            </a:endParaRPr>
          </a:p>
          <a:p>
            <a:r>
              <a:rPr lang="ja-JP" altLang="en-US" dirty="0" smtClean="0"/>
              <a:t>　洗浄に使われ、下水中に排出された界面活性剤は、通常は（８）処理場や、自然界に</a:t>
            </a:r>
            <a:endParaRPr lang="en-US" altLang="ja-JP" dirty="0" smtClean="0"/>
          </a:p>
          <a:p>
            <a:r>
              <a:rPr lang="ja-JP" altLang="en-US" dirty="0" smtClean="0"/>
              <a:t>存在する（９）などによって（１０）される。</a:t>
            </a:r>
            <a:r>
              <a:rPr lang="ja-JP" altLang="en-US" dirty="0"/>
              <a:t>　</a:t>
            </a:r>
            <a:r>
              <a:rPr lang="ja-JP" altLang="en-US" dirty="0" smtClean="0"/>
              <a:t>しかし、多量の界面活性剤が、直接、（１１）や（１２）に流れ出た場合、（１３）などの生物に有害な影響を及ぼすことが知られている。また、界面活性剤は、食器用洗剤の（１４）や、（１５）の残留洗剤などとして、複数の経路から（１６）にも取り込まれている。</a:t>
            </a:r>
            <a:endParaRPr kumimoji="1" lang="ja-JP" altLang="en-US" dirty="0"/>
          </a:p>
        </p:txBody>
      </p:sp>
      <p:sp>
        <p:nvSpPr>
          <p:cNvPr id="27" name="テキスト ボックス 26"/>
          <p:cNvSpPr txBox="1"/>
          <p:nvPr/>
        </p:nvSpPr>
        <p:spPr>
          <a:xfrm>
            <a:off x="35495" y="539388"/>
            <a:ext cx="5256585" cy="369332"/>
          </a:xfrm>
          <a:prstGeom prst="rect">
            <a:avLst/>
          </a:prstGeom>
          <a:noFill/>
        </p:spPr>
        <p:txBody>
          <a:bodyPr wrap="square" rtlCol="0">
            <a:spAutoFit/>
          </a:bodyPr>
          <a:lstStyle/>
          <a:p>
            <a:r>
              <a:rPr lang="ja-JP" altLang="en-US" dirty="0" smtClean="0"/>
              <a:t>問１</a:t>
            </a:r>
            <a:r>
              <a:rPr lang="ja-JP" altLang="en-US" dirty="0"/>
              <a:t>．次の文章中の（）に当てはまる語句を答えよ。</a:t>
            </a:r>
            <a:endParaRPr lang="en-US" altLang="ja-JP" dirty="0"/>
          </a:p>
        </p:txBody>
      </p:sp>
      <p:graphicFrame>
        <p:nvGraphicFramePr>
          <p:cNvPr id="3" name="表 2"/>
          <p:cNvGraphicFramePr>
            <a:graphicFrameLocks noGrp="1"/>
          </p:cNvGraphicFramePr>
          <p:nvPr>
            <p:extLst>
              <p:ext uri="{D42A27DB-BD31-4B8C-83A1-F6EECF244321}">
                <p14:modId xmlns:p14="http://schemas.microsoft.com/office/powerpoint/2010/main" val="838246943"/>
              </p:ext>
            </p:extLst>
          </p:nvPr>
        </p:nvGraphicFramePr>
        <p:xfrm>
          <a:off x="179512" y="4797152"/>
          <a:ext cx="8496944" cy="2006260"/>
        </p:xfrm>
        <a:graphic>
          <a:graphicData uri="http://schemas.openxmlformats.org/drawingml/2006/table">
            <a:tbl>
              <a:tblPr firstRow="1" bandRow="1">
                <a:tableStyleId>{5C22544A-7EE6-4342-B048-85BDC9FD1C3A}</a:tableStyleId>
              </a:tblPr>
              <a:tblGrid>
                <a:gridCol w="2124236">
                  <a:extLst>
                    <a:ext uri="{9D8B030D-6E8A-4147-A177-3AD203B41FA5}">
                      <a16:colId xmlns:a16="http://schemas.microsoft.com/office/drawing/2014/main" xmlns="" val="20000"/>
                    </a:ext>
                  </a:extLst>
                </a:gridCol>
                <a:gridCol w="2124236">
                  <a:extLst>
                    <a:ext uri="{9D8B030D-6E8A-4147-A177-3AD203B41FA5}">
                      <a16:colId xmlns:a16="http://schemas.microsoft.com/office/drawing/2014/main" xmlns="" val="20001"/>
                    </a:ext>
                  </a:extLst>
                </a:gridCol>
                <a:gridCol w="2124236">
                  <a:extLst>
                    <a:ext uri="{9D8B030D-6E8A-4147-A177-3AD203B41FA5}">
                      <a16:colId xmlns:a16="http://schemas.microsoft.com/office/drawing/2014/main" xmlns="" val="20002"/>
                    </a:ext>
                  </a:extLst>
                </a:gridCol>
                <a:gridCol w="2124236">
                  <a:extLst>
                    <a:ext uri="{9D8B030D-6E8A-4147-A177-3AD203B41FA5}">
                      <a16:colId xmlns:a16="http://schemas.microsoft.com/office/drawing/2014/main" xmlns="" val="20003"/>
                    </a:ext>
                  </a:extLst>
                </a:gridCol>
              </a:tblGrid>
              <a:tr h="501565">
                <a:tc>
                  <a:txBody>
                    <a:bodyPr/>
                    <a:lstStyle/>
                    <a:p>
                      <a:r>
                        <a:rPr kumimoji="1" lang="ja-JP" altLang="en-US" sz="1100" b="0" dirty="0" smtClean="0">
                          <a:solidFill>
                            <a:schemeClr val="tx1"/>
                          </a:solidFill>
                        </a:rPr>
                        <a:t>（１）</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（２）</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（３）</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（４）</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501565">
                <a:tc>
                  <a:txBody>
                    <a:bodyPr/>
                    <a:lstStyle/>
                    <a:p>
                      <a:r>
                        <a:rPr kumimoji="1" lang="ja-JP" altLang="en-US" sz="1100" b="0" dirty="0" smtClean="0">
                          <a:solidFill>
                            <a:schemeClr val="tx1"/>
                          </a:solidFill>
                        </a:rPr>
                        <a:t>（５）</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（６）</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（７）</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（８）</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501565">
                <a:tc>
                  <a:txBody>
                    <a:bodyPr/>
                    <a:lstStyle/>
                    <a:p>
                      <a:r>
                        <a:rPr kumimoji="1" lang="ja-JP" altLang="en-US" sz="1100" b="0" dirty="0" smtClean="0">
                          <a:solidFill>
                            <a:schemeClr val="tx1"/>
                          </a:solidFill>
                        </a:rPr>
                        <a:t>（９）</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（１０）</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（１１）</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（１２）</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501565">
                <a:tc>
                  <a:txBody>
                    <a:bodyPr/>
                    <a:lstStyle/>
                    <a:p>
                      <a:r>
                        <a:rPr kumimoji="1" lang="ja-JP" altLang="en-US" sz="1100" b="0" dirty="0" smtClean="0">
                          <a:solidFill>
                            <a:schemeClr val="tx1"/>
                          </a:solidFill>
                        </a:rPr>
                        <a:t>（１３）</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（１４）</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（１５）</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rPr>
                        <a:t>（１６）</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608875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4860032" y="551723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正方形/長方形 4"/>
          <p:cNvSpPr/>
          <p:nvPr/>
        </p:nvSpPr>
        <p:spPr>
          <a:xfrm>
            <a:off x="6300192" y="551723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4789765" y="5147900"/>
            <a:ext cx="415498" cy="369332"/>
          </a:xfrm>
          <a:prstGeom prst="rect">
            <a:avLst/>
          </a:prstGeom>
          <a:noFill/>
        </p:spPr>
        <p:txBody>
          <a:bodyPr wrap="none" rtlCol="0">
            <a:spAutoFit/>
          </a:bodyPr>
          <a:lstStyle/>
          <a:p>
            <a:r>
              <a:rPr kumimoji="1" lang="ja-JP" altLang="en-US" dirty="0"/>
              <a:t>印</a:t>
            </a:r>
          </a:p>
        </p:txBody>
      </p:sp>
      <p:sp>
        <p:nvSpPr>
          <p:cNvPr id="7" name="テキスト ボックス 6"/>
          <p:cNvSpPr txBox="1"/>
          <p:nvPr/>
        </p:nvSpPr>
        <p:spPr>
          <a:xfrm>
            <a:off x="6301933" y="5147900"/>
            <a:ext cx="646331" cy="369332"/>
          </a:xfrm>
          <a:prstGeom prst="rect">
            <a:avLst/>
          </a:prstGeom>
          <a:noFill/>
        </p:spPr>
        <p:txBody>
          <a:bodyPr wrap="none" rtlCol="0">
            <a:spAutoFit/>
          </a:bodyPr>
          <a:lstStyle/>
          <a:p>
            <a:r>
              <a:rPr kumimoji="1" lang="ja-JP" altLang="en-US" dirty="0"/>
              <a:t>評価</a:t>
            </a:r>
          </a:p>
        </p:txBody>
      </p:sp>
      <p:sp>
        <p:nvSpPr>
          <p:cNvPr id="22" name="テキスト ボックス 21"/>
          <p:cNvSpPr txBox="1"/>
          <p:nvPr/>
        </p:nvSpPr>
        <p:spPr>
          <a:xfrm>
            <a:off x="-7083" y="2996952"/>
            <a:ext cx="7919156" cy="759182"/>
          </a:xfrm>
          <a:prstGeom prst="rect">
            <a:avLst/>
          </a:prstGeom>
          <a:noFill/>
        </p:spPr>
        <p:txBody>
          <a:bodyPr wrap="none" rtlCol="0">
            <a:spAutoFit/>
          </a:bodyPr>
          <a:lstStyle/>
          <a:p>
            <a:pPr>
              <a:lnSpc>
                <a:spcPts val="2600"/>
              </a:lnSpc>
            </a:pPr>
            <a:r>
              <a:rPr kumimoji="1" lang="ja-JP" altLang="en-US" dirty="0" smtClean="0">
                <a:latin typeface="HGP創英角ｺﾞｼｯｸUB" panose="020B0900000000000000" pitchFamily="50" charset="-128"/>
                <a:ea typeface="HGP創英角ｺﾞｼｯｸUB" panose="020B0900000000000000" pitchFamily="50" charset="-128"/>
              </a:rPr>
              <a:t>課題　元素の周期表を見て、原子番号１番（Ｈ）～２０番（Ｃａ）の元素名を覚えよ。</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nSpc>
                <a:spcPts val="2600"/>
              </a:lnSpc>
            </a:pPr>
            <a:r>
              <a:rPr lang="ja-JP" altLang="en-US" dirty="0">
                <a:latin typeface="HGP創英角ｺﾞｼｯｸUB" panose="020B0900000000000000" pitchFamily="50" charset="-128"/>
                <a:ea typeface="HGP創英角ｺﾞｼｯｸUB" panose="020B0900000000000000" pitchFamily="50" charset="-128"/>
              </a:rPr>
              <a:t>　</a:t>
            </a:r>
            <a:r>
              <a:rPr lang="ja-JP" altLang="en-US" dirty="0" smtClean="0">
                <a:latin typeface="HGP創英角ｺﾞｼｯｸUB" panose="020B0900000000000000" pitchFamily="50" charset="-128"/>
                <a:ea typeface="HGP創英角ｺﾞｼｯｸUB" panose="020B0900000000000000" pitchFamily="50" charset="-128"/>
              </a:rPr>
              <a:t>　　　</a:t>
            </a:r>
            <a:r>
              <a:rPr lang="en-US" altLang="ja-JP" u="sng" dirty="0" smtClean="0">
                <a:latin typeface="HGP創英角ｺﾞｼｯｸUB" panose="020B0900000000000000" pitchFamily="50" charset="-128"/>
                <a:ea typeface="HGP創英角ｺﾞｼｯｸUB" panose="020B0900000000000000" pitchFamily="50" charset="-128"/>
              </a:rPr>
              <a:t>※</a:t>
            </a:r>
            <a:r>
              <a:rPr lang="ja-JP" altLang="en-US" u="sng" dirty="0" smtClean="0">
                <a:latin typeface="HGP創英角ｺﾞｼｯｸUB" panose="020B0900000000000000" pitchFamily="50" charset="-128"/>
                <a:ea typeface="HGP創英角ｺﾞｼｯｸUB" panose="020B0900000000000000" pitchFamily="50" charset="-128"/>
              </a:rPr>
              <a:t>授業の最後に小テストを行います！！</a:t>
            </a:r>
            <a:endParaRPr kumimoji="1" lang="ja-JP" altLang="en-US" u="sng" dirty="0">
              <a:latin typeface="HGP創英角ｺﾞｼｯｸUB" panose="020B0900000000000000" pitchFamily="50" charset="-128"/>
              <a:ea typeface="HGP創英角ｺﾞｼｯｸUB" panose="020B0900000000000000" pitchFamily="50" charset="-128"/>
            </a:endParaRPr>
          </a:p>
        </p:txBody>
      </p:sp>
      <p:sp>
        <p:nvSpPr>
          <p:cNvPr id="3" name="テキスト ボックス 2"/>
          <p:cNvSpPr txBox="1"/>
          <p:nvPr/>
        </p:nvSpPr>
        <p:spPr>
          <a:xfrm>
            <a:off x="-9216" y="3789040"/>
            <a:ext cx="885179" cy="307777"/>
          </a:xfrm>
          <a:prstGeom prst="rect">
            <a:avLst/>
          </a:prstGeom>
          <a:noFill/>
        </p:spPr>
        <p:txBody>
          <a:bodyPr wrap="none" rtlCol="0">
            <a:spAutoFit/>
          </a:bodyPr>
          <a:lstStyle/>
          <a:p>
            <a:r>
              <a:rPr lang="ja-JP" altLang="en-US" sz="1400" u="sng" dirty="0"/>
              <a:t>□</a:t>
            </a:r>
            <a:r>
              <a:rPr kumimoji="1" lang="ja-JP" altLang="en-US" sz="1400" u="sng" dirty="0" smtClean="0"/>
              <a:t>覚え方</a:t>
            </a:r>
            <a:endParaRPr kumimoji="1" lang="ja-JP" altLang="en-US" sz="1400" u="sng" dirty="0"/>
          </a:p>
        </p:txBody>
      </p:sp>
      <p:sp>
        <p:nvSpPr>
          <p:cNvPr id="9" name="テキスト ボックス 8"/>
          <p:cNvSpPr txBox="1"/>
          <p:nvPr/>
        </p:nvSpPr>
        <p:spPr>
          <a:xfrm>
            <a:off x="-51260" y="3861048"/>
            <a:ext cx="8871732" cy="1126462"/>
          </a:xfrm>
          <a:prstGeom prst="rect">
            <a:avLst/>
          </a:prstGeom>
          <a:noFill/>
        </p:spPr>
        <p:txBody>
          <a:bodyPr wrap="square" rtlCol="0">
            <a:spAutoFit/>
          </a:bodyPr>
          <a:lstStyle/>
          <a:p>
            <a:pPr>
              <a:lnSpc>
                <a:spcPct val="240000"/>
              </a:lnSpc>
            </a:pPr>
            <a:r>
              <a:rPr lang="ja-JP" altLang="en-US" sz="2800" dirty="0" smtClean="0"/>
              <a:t>水兵</a:t>
            </a:r>
            <a:r>
              <a:rPr lang="ja-JP" altLang="en-US" sz="2400" b="1" dirty="0" smtClean="0"/>
              <a:t>リーベ</a:t>
            </a:r>
            <a:r>
              <a:rPr lang="ja-JP" altLang="en-US" sz="2800" dirty="0" smtClean="0"/>
              <a:t>    僕 の 船   </a:t>
            </a:r>
            <a:r>
              <a:rPr lang="ja-JP" altLang="en-US" sz="2400" b="1" dirty="0" smtClean="0"/>
              <a:t>ななまがり</a:t>
            </a:r>
            <a:r>
              <a:rPr lang="ja-JP" altLang="en-US" sz="2800" dirty="0" smtClean="0"/>
              <a:t>　シップス　クラーク　閣下　</a:t>
            </a:r>
            <a:endParaRPr kumimoji="1" lang="ja-JP" altLang="en-US" sz="2800" dirty="0"/>
          </a:p>
        </p:txBody>
      </p:sp>
      <p:sp>
        <p:nvSpPr>
          <p:cNvPr id="10" name="テキスト ボックス 9"/>
          <p:cNvSpPr txBox="1"/>
          <p:nvPr/>
        </p:nvSpPr>
        <p:spPr>
          <a:xfrm>
            <a:off x="2699792" y="4118177"/>
            <a:ext cx="492443" cy="276999"/>
          </a:xfrm>
          <a:prstGeom prst="rect">
            <a:avLst/>
          </a:prstGeom>
          <a:noFill/>
        </p:spPr>
        <p:txBody>
          <a:bodyPr wrap="none" rtlCol="0">
            <a:spAutoFit/>
          </a:bodyPr>
          <a:lstStyle/>
          <a:p>
            <a:r>
              <a:rPr kumimoji="1" lang="ja-JP" altLang="en-US" sz="1200" dirty="0" smtClean="0"/>
              <a:t>ふね</a:t>
            </a:r>
            <a:endParaRPr kumimoji="1" lang="ja-JP" altLang="en-US" sz="1200" dirty="0"/>
          </a:p>
        </p:txBody>
      </p:sp>
      <p:sp>
        <p:nvSpPr>
          <p:cNvPr id="14" name="テキスト ボックス 13"/>
          <p:cNvSpPr txBox="1"/>
          <p:nvPr/>
        </p:nvSpPr>
        <p:spPr>
          <a:xfrm>
            <a:off x="-36512" y="4118177"/>
            <a:ext cx="915635" cy="276999"/>
          </a:xfrm>
          <a:prstGeom prst="rect">
            <a:avLst/>
          </a:prstGeom>
          <a:noFill/>
        </p:spPr>
        <p:txBody>
          <a:bodyPr wrap="none" rtlCol="0">
            <a:spAutoFit/>
          </a:bodyPr>
          <a:lstStyle/>
          <a:p>
            <a:r>
              <a:rPr kumimoji="1" lang="ja-JP" altLang="en-US" sz="1200" dirty="0" smtClean="0"/>
              <a:t>すい　 へい</a:t>
            </a:r>
            <a:endParaRPr kumimoji="1" lang="ja-JP" altLang="en-US" sz="1200" dirty="0"/>
          </a:p>
        </p:txBody>
      </p:sp>
      <p:sp>
        <p:nvSpPr>
          <p:cNvPr id="15" name="テキスト ボックス 14"/>
          <p:cNvSpPr txBox="1"/>
          <p:nvPr/>
        </p:nvSpPr>
        <p:spPr>
          <a:xfrm>
            <a:off x="1855791" y="4118177"/>
            <a:ext cx="429926" cy="276999"/>
          </a:xfrm>
          <a:prstGeom prst="rect">
            <a:avLst/>
          </a:prstGeom>
          <a:noFill/>
        </p:spPr>
        <p:txBody>
          <a:bodyPr wrap="none" rtlCol="0">
            <a:spAutoFit/>
          </a:bodyPr>
          <a:lstStyle/>
          <a:p>
            <a:r>
              <a:rPr kumimoji="1" lang="ja-JP" altLang="en-US" sz="1200" dirty="0" smtClean="0"/>
              <a:t>ぼく</a:t>
            </a:r>
            <a:endParaRPr kumimoji="1" lang="ja-JP" altLang="en-US" sz="1200" dirty="0"/>
          </a:p>
        </p:txBody>
      </p:sp>
      <p:sp>
        <p:nvSpPr>
          <p:cNvPr id="16" name="テキスト ボックス 15"/>
          <p:cNvSpPr txBox="1"/>
          <p:nvPr/>
        </p:nvSpPr>
        <p:spPr>
          <a:xfrm>
            <a:off x="7800326" y="4118016"/>
            <a:ext cx="718466" cy="276999"/>
          </a:xfrm>
          <a:prstGeom prst="rect">
            <a:avLst/>
          </a:prstGeom>
          <a:noFill/>
        </p:spPr>
        <p:txBody>
          <a:bodyPr wrap="none" rtlCol="0">
            <a:spAutoFit/>
          </a:bodyPr>
          <a:lstStyle/>
          <a:p>
            <a:r>
              <a:rPr kumimoji="1" lang="ja-JP" altLang="en-US" sz="1200" dirty="0" smtClean="0"/>
              <a:t>かっ　か</a:t>
            </a:r>
            <a:endParaRPr kumimoji="1" lang="ja-JP" altLang="en-US" sz="1200" dirty="0"/>
          </a:p>
        </p:txBody>
      </p:sp>
      <p:sp>
        <p:nvSpPr>
          <p:cNvPr id="11" name="テキスト ボックス 10"/>
          <p:cNvSpPr txBox="1"/>
          <p:nvPr/>
        </p:nvSpPr>
        <p:spPr>
          <a:xfrm>
            <a:off x="827584" y="4708903"/>
            <a:ext cx="22338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Li</a:t>
            </a:r>
            <a:endParaRPr kumimoji="1" lang="ja-JP" altLang="en-US" dirty="0"/>
          </a:p>
        </p:txBody>
      </p:sp>
      <p:sp>
        <p:nvSpPr>
          <p:cNvPr id="19" name="テキスト ボックス 18"/>
          <p:cNvSpPr txBox="1"/>
          <p:nvPr/>
        </p:nvSpPr>
        <p:spPr>
          <a:xfrm>
            <a:off x="95810" y="4708903"/>
            <a:ext cx="21697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H</a:t>
            </a:r>
            <a:endParaRPr kumimoji="1" lang="ja-JP" altLang="en-US" dirty="0"/>
          </a:p>
        </p:txBody>
      </p:sp>
      <p:sp>
        <p:nvSpPr>
          <p:cNvPr id="20" name="テキスト ボックス 19"/>
          <p:cNvSpPr txBox="1"/>
          <p:nvPr/>
        </p:nvSpPr>
        <p:spPr>
          <a:xfrm>
            <a:off x="2461518" y="4708903"/>
            <a:ext cx="22498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O</a:t>
            </a:r>
            <a:endParaRPr kumimoji="1" lang="ja-JP" altLang="en-US" dirty="0"/>
          </a:p>
        </p:txBody>
      </p:sp>
      <p:sp>
        <p:nvSpPr>
          <p:cNvPr id="21" name="テキスト ボックス 20"/>
          <p:cNvSpPr txBox="1"/>
          <p:nvPr/>
        </p:nvSpPr>
        <p:spPr>
          <a:xfrm>
            <a:off x="397318" y="4708903"/>
            <a:ext cx="332390"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He</a:t>
            </a:r>
            <a:endParaRPr kumimoji="1" lang="ja-JP" altLang="en-US" dirty="0"/>
          </a:p>
        </p:txBody>
      </p:sp>
      <p:sp>
        <p:nvSpPr>
          <p:cNvPr id="23" name="テキスト ボックス 22"/>
          <p:cNvSpPr txBox="1"/>
          <p:nvPr/>
        </p:nvSpPr>
        <p:spPr>
          <a:xfrm>
            <a:off x="1115616" y="4708903"/>
            <a:ext cx="313154"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Be</a:t>
            </a:r>
            <a:endParaRPr kumimoji="1" lang="ja-JP" altLang="en-US" dirty="0"/>
          </a:p>
        </p:txBody>
      </p:sp>
      <p:sp>
        <p:nvSpPr>
          <p:cNvPr id="24" name="テキスト ボックス 23"/>
          <p:cNvSpPr txBox="1"/>
          <p:nvPr/>
        </p:nvSpPr>
        <p:spPr>
          <a:xfrm>
            <a:off x="1547664" y="4708903"/>
            <a:ext cx="197737"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B</a:t>
            </a:r>
            <a:endParaRPr kumimoji="1" lang="ja-JP" altLang="en-US" dirty="0"/>
          </a:p>
        </p:txBody>
      </p:sp>
      <p:sp>
        <p:nvSpPr>
          <p:cNvPr id="25" name="テキスト ボックス 24"/>
          <p:cNvSpPr txBox="1"/>
          <p:nvPr/>
        </p:nvSpPr>
        <p:spPr>
          <a:xfrm>
            <a:off x="1848712" y="4708903"/>
            <a:ext cx="19613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a:t>
            </a:r>
            <a:endParaRPr kumimoji="1" lang="ja-JP" altLang="en-US" dirty="0"/>
          </a:p>
        </p:txBody>
      </p:sp>
      <p:sp>
        <p:nvSpPr>
          <p:cNvPr id="26" name="テキスト ボックス 25"/>
          <p:cNvSpPr txBox="1"/>
          <p:nvPr/>
        </p:nvSpPr>
        <p:spPr>
          <a:xfrm>
            <a:off x="2136744" y="4708903"/>
            <a:ext cx="221783"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a:t>N</a:t>
            </a:r>
            <a:endParaRPr kumimoji="1" lang="ja-JP" altLang="en-US" dirty="0"/>
          </a:p>
        </p:txBody>
      </p:sp>
      <p:sp>
        <p:nvSpPr>
          <p:cNvPr id="27" name="テキスト ボックス 26"/>
          <p:cNvSpPr txBox="1"/>
          <p:nvPr/>
        </p:nvSpPr>
        <p:spPr>
          <a:xfrm>
            <a:off x="4342845" y="4704586"/>
            <a:ext cx="25865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Al</a:t>
            </a:r>
            <a:endParaRPr kumimoji="1" lang="ja-JP" altLang="en-US" dirty="0"/>
          </a:p>
        </p:txBody>
      </p:sp>
      <p:sp>
        <p:nvSpPr>
          <p:cNvPr id="28" name="テキスト ボックス 27"/>
          <p:cNvSpPr txBox="1"/>
          <p:nvPr/>
        </p:nvSpPr>
        <p:spPr>
          <a:xfrm>
            <a:off x="2771813" y="4704586"/>
            <a:ext cx="17850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F</a:t>
            </a:r>
            <a:endParaRPr kumimoji="1" lang="ja-JP" altLang="en-US" dirty="0"/>
          </a:p>
        </p:txBody>
      </p:sp>
      <p:sp>
        <p:nvSpPr>
          <p:cNvPr id="29" name="テキスト ボックス 28"/>
          <p:cNvSpPr txBox="1"/>
          <p:nvPr/>
        </p:nvSpPr>
        <p:spPr>
          <a:xfrm>
            <a:off x="3017320" y="4704586"/>
            <a:ext cx="33719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Ne</a:t>
            </a:r>
            <a:endParaRPr kumimoji="1" lang="ja-JP" altLang="en-US" dirty="0"/>
          </a:p>
        </p:txBody>
      </p:sp>
      <p:sp>
        <p:nvSpPr>
          <p:cNvPr id="30" name="テキスト ボックス 29"/>
          <p:cNvSpPr txBox="1"/>
          <p:nvPr/>
        </p:nvSpPr>
        <p:spPr>
          <a:xfrm>
            <a:off x="3475286" y="4704586"/>
            <a:ext cx="332390"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Na</a:t>
            </a:r>
            <a:endParaRPr kumimoji="1" lang="ja-JP" altLang="en-US" dirty="0"/>
          </a:p>
        </p:txBody>
      </p:sp>
      <p:sp>
        <p:nvSpPr>
          <p:cNvPr id="31" name="テキスト ボックス 30"/>
          <p:cNvSpPr txBox="1"/>
          <p:nvPr/>
        </p:nvSpPr>
        <p:spPr>
          <a:xfrm>
            <a:off x="3879570" y="4704586"/>
            <a:ext cx="378877"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Mg</a:t>
            </a:r>
            <a:endParaRPr kumimoji="1" lang="ja-JP" altLang="en-US" dirty="0"/>
          </a:p>
        </p:txBody>
      </p:sp>
      <p:sp>
        <p:nvSpPr>
          <p:cNvPr id="32" name="テキスト ボックス 31"/>
          <p:cNvSpPr txBox="1"/>
          <p:nvPr/>
        </p:nvSpPr>
        <p:spPr>
          <a:xfrm>
            <a:off x="8226334" y="4697848"/>
            <a:ext cx="306742"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Ca</a:t>
            </a:r>
            <a:endParaRPr kumimoji="1" lang="ja-JP" altLang="en-US" dirty="0"/>
          </a:p>
        </p:txBody>
      </p:sp>
      <p:sp>
        <p:nvSpPr>
          <p:cNvPr id="33" name="テキスト ボックス 32"/>
          <p:cNvSpPr txBox="1"/>
          <p:nvPr/>
        </p:nvSpPr>
        <p:spPr>
          <a:xfrm>
            <a:off x="4983293" y="4697848"/>
            <a:ext cx="231401"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smtClean="0"/>
              <a:t>Si</a:t>
            </a:r>
            <a:endParaRPr kumimoji="1" lang="ja-JP" altLang="en-US" dirty="0"/>
          </a:p>
        </p:txBody>
      </p:sp>
      <p:sp>
        <p:nvSpPr>
          <p:cNvPr id="34" name="テキスト ボックス 33"/>
          <p:cNvSpPr txBox="1"/>
          <p:nvPr/>
        </p:nvSpPr>
        <p:spPr>
          <a:xfrm>
            <a:off x="5415661" y="4697848"/>
            <a:ext cx="19132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P</a:t>
            </a:r>
            <a:endParaRPr kumimoji="1" lang="ja-JP" altLang="en-US" dirty="0"/>
          </a:p>
        </p:txBody>
      </p:sp>
      <p:sp>
        <p:nvSpPr>
          <p:cNvPr id="35" name="テキスト ボックス 34"/>
          <p:cNvSpPr txBox="1"/>
          <p:nvPr/>
        </p:nvSpPr>
        <p:spPr>
          <a:xfrm>
            <a:off x="5887785" y="4697848"/>
            <a:ext cx="17850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S</a:t>
            </a:r>
            <a:endParaRPr kumimoji="1" lang="ja-JP" altLang="en-US" dirty="0"/>
          </a:p>
        </p:txBody>
      </p:sp>
      <p:sp>
        <p:nvSpPr>
          <p:cNvPr id="36" name="テキスト ボックス 35"/>
          <p:cNvSpPr txBox="1"/>
          <p:nvPr/>
        </p:nvSpPr>
        <p:spPr>
          <a:xfrm>
            <a:off x="6476673" y="4697848"/>
            <a:ext cx="24903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Cl</a:t>
            </a:r>
            <a:endParaRPr kumimoji="1" lang="ja-JP" altLang="en-US" dirty="0"/>
          </a:p>
        </p:txBody>
      </p:sp>
      <p:sp>
        <p:nvSpPr>
          <p:cNvPr id="38" name="テキスト ボックス 37"/>
          <p:cNvSpPr txBox="1"/>
          <p:nvPr/>
        </p:nvSpPr>
        <p:spPr>
          <a:xfrm>
            <a:off x="7054213" y="4697848"/>
            <a:ext cx="28590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err="1" smtClean="0"/>
              <a:t>Ar</a:t>
            </a:r>
            <a:endParaRPr kumimoji="1" lang="ja-JP" altLang="en-US" dirty="0"/>
          </a:p>
        </p:txBody>
      </p:sp>
      <p:sp>
        <p:nvSpPr>
          <p:cNvPr id="39" name="テキスト ボックス 38"/>
          <p:cNvSpPr txBox="1"/>
          <p:nvPr/>
        </p:nvSpPr>
        <p:spPr>
          <a:xfrm>
            <a:off x="7809431" y="4697848"/>
            <a:ext cx="19292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K</a:t>
            </a:r>
            <a:endParaRPr kumimoji="1" lang="ja-JP" altLang="en-US" dirty="0"/>
          </a:p>
        </p:txBody>
      </p:sp>
      <p:sp>
        <p:nvSpPr>
          <p:cNvPr id="13" name="テキスト ボックス 12"/>
          <p:cNvSpPr txBox="1"/>
          <p:nvPr/>
        </p:nvSpPr>
        <p:spPr>
          <a:xfrm>
            <a:off x="4854974" y="4963979"/>
            <a:ext cx="4023858" cy="215444"/>
          </a:xfrm>
          <a:prstGeom prst="rect">
            <a:avLst/>
          </a:prstGeom>
          <a:noFill/>
        </p:spPr>
        <p:txBody>
          <a:bodyPr wrap="none" rtlCol="0">
            <a:spAutoFit/>
          </a:bodyPr>
          <a:lstStyle/>
          <a:p>
            <a:r>
              <a:rPr kumimoji="1" lang="ja-JP" altLang="en-US" sz="800" dirty="0" smtClean="0"/>
              <a:t>ケイ素</a:t>
            </a:r>
            <a:r>
              <a:rPr lang="ja-JP" altLang="en-US" sz="800" dirty="0"/>
              <a:t>　</a:t>
            </a:r>
            <a:r>
              <a:rPr lang="ja-JP" altLang="en-US" sz="800" dirty="0" smtClean="0"/>
              <a:t>　　</a:t>
            </a:r>
            <a:r>
              <a:rPr kumimoji="1" lang="ja-JP" altLang="en-US" sz="800" dirty="0" smtClean="0"/>
              <a:t>リン</a:t>
            </a:r>
            <a:r>
              <a:rPr kumimoji="1" lang="en-US" altLang="ja-JP" sz="800" dirty="0" smtClean="0"/>
              <a:t> </a:t>
            </a:r>
            <a:r>
              <a:rPr kumimoji="1" lang="ja-JP" altLang="en-US" sz="800" dirty="0" smtClean="0"/>
              <a:t>　　　　硫黄　　　　　　塩素</a:t>
            </a:r>
            <a:r>
              <a:rPr kumimoji="1" lang="en-US" altLang="ja-JP" sz="800" dirty="0" smtClean="0"/>
              <a:t> </a:t>
            </a:r>
            <a:r>
              <a:rPr kumimoji="1" lang="ja-JP" altLang="en-US" sz="800" dirty="0" smtClean="0"/>
              <a:t>　　　　アルゴン　　　　　カリウム　　カルシウム</a:t>
            </a:r>
            <a:endParaRPr kumimoji="1" lang="ja-JP" altLang="en-US" sz="800" dirty="0"/>
          </a:p>
        </p:txBody>
      </p:sp>
      <p:sp>
        <p:nvSpPr>
          <p:cNvPr id="40" name="テキスト ボックス 39"/>
          <p:cNvSpPr txBox="1"/>
          <p:nvPr/>
        </p:nvSpPr>
        <p:spPr>
          <a:xfrm>
            <a:off x="-36512" y="4965685"/>
            <a:ext cx="4903907" cy="215444"/>
          </a:xfrm>
          <a:prstGeom prst="rect">
            <a:avLst/>
          </a:prstGeom>
          <a:noFill/>
        </p:spPr>
        <p:txBody>
          <a:bodyPr wrap="none" rtlCol="0">
            <a:spAutoFit/>
          </a:bodyPr>
          <a:lstStyle/>
          <a:p>
            <a:r>
              <a:rPr kumimoji="1" lang="ja-JP" altLang="en-US" sz="800" dirty="0" smtClean="0"/>
              <a:t>水素</a:t>
            </a:r>
            <a:r>
              <a:rPr kumimoji="1" lang="en-US" altLang="ja-JP" sz="800" dirty="0" smtClean="0"/>
              <a:t>,</a:t>
            </a:r>
            <a:r>
              <a:rPr kumimoji="1" lang="ja-JP" altLang="en-US" sz="800" dirty="0" smtClean="0"/>
              <a:t>ヘリウム</a:t>
            </a:r>
            <a:r>
              <a:rPr kumimoji="1" lang="en-US" altLang="ja-JP" sz="800" dirty="0" smtClean="0"/>
              <a:t>,</a:t>
            </a:r>
            <a:r>
              <a:rPr kumimoji="1" lang="ja-JP" altLang="en-US" sz="800" dirty="0" smtClean="0"/>
              <a:t>リチウム</a:t>
            </a:r>
            <a:r>
              <a:rPr kumimoji="1" lang="en-US" altLang="ja-JP" sz="800" dirty="0" smtClean="0"/>
              <a:t>,</a:t>
            </a:r>
            <a:r>
              <a:rPr kumimoji="1" lang="ja-JP" altLang="en-US" sz="800" dirty="0" smtClean="0"/>
              <a:t>ベリリウム</a:t>
            </a:r>
            <a:r>
              <a:rPr kumimoji="1" lang="en-US" altLang="ja-JP" sz="800" dirty="0" smtClean="0"/>
              <a:t>,</a:t>
            </a:r>
            <a:r>
              <a:rPr kumimoji="1" lang="ja-JP" altLang="en-US" sz="800" dirty="0" smtClean="0"/>
              <a:t>ホウ素</a:t>
            </a:r>
            <a:r>
              <a:rPr kumimoji="1" lang="en-US" altLang="ja-JP" sz="800" dirty="0" smtClean="0"/>
              <a:t>,</a:t>
            </a:r>
            <a:r>
              <a:rPr kumimoji="1" lang="ja-JP" altLang="en-US" sz="800" dirty="0" smtClean="0"/>
              <a:t>炭素</a:t>
            </a:r>
            <a:r>
              <a:rPr kumimoji="1" lang="en-US" altLang="ja-JP" sz="800" dirty="0" smtClean="0"/>
              <a:t>,</a:t>
            </a:r>
            <a:r>
              <a:rPr kumimoji="1" lang="ja-JP" altLang="en-US" sz="800" dirty="0" smtClean="0"/>
              <a:t>窒素</a:t>
            </a:r>
            <a:r>
              <a:rPr kumimoji="1" lang="en-US" altLang="ja-JP" sz="800" dirty="0" smtClean="0"/>
              <a:t>,</a:t>
            </a:r>
            <a:r>
              <a:rPr kumimoji="1" lang="ja-JP" altLang="en-US" sz="800" dirty="0" smtClean="0"/>
              <a:t>酸素</a:t>
            </a:r>
            <a:r>
              <a:rPr kumimoji="1" lang="en-US" altLang="ja-JP" sz="800" dirty="0" smtClean="0"/>
              <a:t>,</a:t>
            </a:r>
            <a:r>
              <a:rPr kumimoji="1" lang="ja-JP" altLang="en-US" sz="800" dirty="0" smtClean="0"/>
              <a:t>フッ素</a:t>
            </a:r>
            <a:r>
              <a:rPr kumimoji="1" lang="en-US" altLang="ja-JP" sz="800" dirty="0" smtClean="0"/>
              <a:t>,</a:t>
            </a:r>
            <a:r>
              <a:rPr kumimoji="1" lang="ja-JP" altLang="en-US" sz="800" dirty="0" smtClean="0"/>
              <a:t>ネオン</a:t>
            </a:r>
            <a:r>
              <a:rPr kumimoji="1" lang="en-US" altLang="ja-JP" sz="800" dirty="0" smtClean="0"/>
              <a:t>,</a:t>
            </a:r>
            <a:r>
              <a:rPr kumimoji="1" lang="ja-JP" altLang="en-US" sz="800" dirty="0" smtClean="0"/>
              <a:t>ナトリウム</a:t>
            </a:r>
            <a:r>
              <a:rPr kumimoji="1" lang="en-US" altLang="ja-JP" sz="800" dirty="0" smtClean="0"/>
              <a:t>,</a:t>
            </a:r>
            <a:r>
              <a:rPr kumimoji="1" lang="ja-JP" altLang="en-US" sz="800" dirty="0" smtClean="0"/>
              <a:t>マグネシウム</a:t>
            </a:r>
            <a:r>
              <a:rPr kumimoji="1" lang="en-US" altLang="ja-JP" sz="800" dirty="0" smtClean="0"/>
              <a:t>,</a:t>
            </a:r>
            <a:r>
              <a:rPr kumimoji="1" lang="ja-JP" altLang="en-US" sz="800" dirty="0" smtClean="0"/>
              <a:t>アルミニウム</a:t>
            </a:r>
            <a:endParaRPr kumimoji="1" lang="ja-JP" altLang="en-US" sz="800" dirty="0"/>
          </a:p>
        </p:txBody>
      </p:sp>
      <p:sp>
        <p:nvSpPr>
          <p:cNvPr id="42" name="テキスト ボックス 41"/>
          <p:cNvSpPr txBox="1"/>
          <p:nvPr/>
        </p:nvSpPr>
        <p:spPr>
          <a:xfrm>
            <a:off x="35495" y="116632"/>
            <a:ext cx="7056785" cy="369332"/>
          </a:xfrm>
          <a:prstGeom prst="rect">
            <a:avLst/>
          </a:prstGeom>
          <a:noFill/>
        </p:spPr>
        <p:txBody>
          <a:bodyPr wrap="square" rtlCol="0">
            <a:spAutoFit/>
          </a:bodyPr>
          <a:lstStyle/>
          <a:p>
            <a:r>
              <a:rPr lang="ja-JP" altLang="en-US" dirty="0" smtClean="0"/>
              <a:t>問２．洗剤の主成分である有機化合物の名称を漢字５文字で答えよ。</a:t>
            </a:r>
            <a:endParaRPr lang="en-US" altLang="ja-JP" dirty="0"/>
          </a:p>
        </p:txBody>
      </p:sp>
      <p:sp>
        <p:nvSpPr>
          <p:cNvPr id="43" name="テキスト ボックス 42"/>
          <p:cNvSpPr txBox="1"/>
          <p:nvPr/>
        </p:nvSpPr>
        <p:spPr>
          <a:xfrm>
            <a:off x="35495" y="1206044"/>
            <a:ext cx="8928993" cy="369332"/>
          </a:xfrm>
          <a:prstGeom prst="rect">
            <a:avLst/>
          </a:prstGeom>
          <a:noFill/>
        </p:spPr>
        <p:txBody>
          <a:bodyPr wrap="square" rtlCol="0">
            <a:spAutoFit/>
          </a:bodyPr>
          <a:lstStyle/>
          <a:p>
            <a:r>
              <a:rPr lang="ja-JP" altLang="en-US" dirty="0" smtClean="0"/>
              <a:t>問３．界面活性剤の水になじみやすい部分と油になじみやすい部分をそれぞれ何というか。</a:t>
            </a:r>
            <a:endParaRPr kumimoji="1" lang="en-US" altLang="ja-JP" dirty="0" smtClean="0"/>
          </a:p>
        </p:txBody>
      </p:sp>
      <p:graphicFrame>
        <p:nvGraphicFramePr>
          <p:cNvPr id="44" name="表 43"/>
          <p:cNvGraphicFramePr>
            <a:graphicFrameLocks noGrp="1"/>
          </p:cNvGraphicFramePr>
          <p:nvPr>
            <p:extLst>
              <p:ext uri="{D42A27DB-BD31-4B8C-83A1-F6EECF244321}">
                <p14:modId xmlns:p14="http://schemas.microsoft.com/office/powerpoint/2010/main" val="1026534508"/>
              </p:ext>
            </p:extLst>
          </p:nvPr>
        </p:nvGraphicFramePr>
        <p:xfrm>
          <a:off x="251521" y="502899"/>
          <a:ext cx="2952325" cy="487122"/>
        </p:xfrm>
        <a:graphic>
          <a:graphicData uri="http://schemas.openxmlformats.org/drawingml/2006/table">
            <a:tbl>
              <a:tblPr firstRow="1" bandRow="1">
                <a:tableStyleId>{5C22544A-7EE6-4342-B048-85BDC9FD1C3A}</a:tableStyleId>
              </a:tblPr>
              <a:tblGrid>
                <a:gridCol w="590465">
                  <a:extLst>
                    <a:ext uri="{9D8B030D-6E8A-4147-A177-3AD203B41FA5}">
                      <a16:colId xmlns:a16="http://schemas.microsoft.com/office/drawing/2014/main" xmlns="" val="20000"/>
                    </a:ext>
                  </a:extLst>
                </a:gridCol>
                <a:gridCol w="590465">
                  <a:extLst>
                    <a:ext uri="{9D8B030D-6E8A-4147-A177-3AD203B41FA5}">
                      <a16:colId xmlns:a16="http://schemas.microsoft.com/office/drawing/2014/main" xmlns="" val="20001"/>
                    </a:ext>
                  </a:extLst>
                </a:gridCol>
                <a:gridCol w="590465">
                  <a:extLst>
                    <a:ext uri="{9D8B030D-6E8A-4147-A177-3AD203B41FA5}">
                      <a16:colId xmlns:a16="http://schemas.microsoft.com/office/drawing/2014/main" xmlns="" val="20002"/>
                    </a:ext>
                  </a:extLst>
                </a:gridCol>
                <a:gridCol w="590465">
                  <a:extLst>
                    <a:ext uri="{9D8B030D-6E8A-4147-A177-3AD203B41FA5}">
                      <a16:colId xmlns:a16="http://schemas.microsoft.com/office/drawing/2014/main" xmlns="" val="20003"/>
                    </a:ext>
                  </a:extLst>
                </a:gridCol>
                <a:gridCol w="590465">
                  <a:extLst>
                    <a:ext uri="{9D8B030D-6E8A-4147-A177-3AD203B41FA5}">
                      <a16:colId xmlns:a16="http://schemas.microsoft.com/office/drawing/2014/main" xmlns="" val="20004"/>
                    </a:ext>
                  </a:extLst>
                </a:gridCol>
              </a:tblGrid>
              <a:tr h="48712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bl>
          </a:graphicData>
        </a:graphic>
      </p:graphicFrame>
      <p:sp>
        <p:nvSpPr>
          <p:cNvPr id="45" name="テキスト ボックス 44"/>
          <p:cNvSpPr txBox="1"/>
          <p:nvPr/>
        </p:nvSpPr>
        <p:spPr>
          <a:xfrm>
            <a:off x="246255" y="1671965"/>
            <a:ext cx="4600129" cy="1118255"/>
          </a:xfrm>
          <a:prstGeom prst="rect">
            <a:avLst/>
          </a:prstGeom>
          <a:noFill/>
        </p:spPr>
        <p:txBody>
          <a:bodyPr wrap="square" rtlCol="0">
            <a:spAutoFit/>
          </a:bodyPr>
          <a:lstStyle/>
          <a:p>
            <a:pPr>
              <a:lnSpc>
                <a:spcPct val="200000"/>
              </a:lnSpc>
            </a:pPr>
            <a:r>
              <a:rPr lang="ja-JP" altLang="en-US" u="sng" dirty="0" smtClean="0"/>
              <a:t>水になじみやすい部分　⇒　（　　　　　　　　　）</a:t>
            </a:r>
            <a:endParaRPr lang="en-US" altLang="ja-JP" u="sng" dirty="0" smtClean="0"/>
          </a:p>
          <a:p>
            <a:pPr>
              <a:lnSpc>
                <a:spcPct val="200000"/>
              </a:lnSpc>
            </a:pPr>
            <a:r>
              <a:rPr lang="ja-JP" altLang="en-US" u="sng" dirty="0" smtClean="0"/>
              <a:t>油になじみやすい部分　⇒　（　　　　　　　　　）　</a:t>
            </a:r>
            <a:endParaRPr kumimoji="1" lang="en-US" altLang="ja-JP" u="sng" dirty="0" smtClean="0"/>
          </a:p>
        </p:txBody>
      </p:sp>
    </p:spTree>
    <p:extLst>
      <p:ext uri="{BB962C8B-B14F-4D97-AF65-F5344CB8AC3E}">
        <p14:creationId xmlns:p14="http://schemas.microsoft.com/office/powerpoint/2010/main" val="2638154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15059</TotalTime>
  <Words>390</Words>
  <Application>Microsoft Office PowerPoint</Application>
  <PresentationFormat>画面に合わせる (4:3)</PresentationFormat>
  <Paragraphs>103</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FURUNO MASANORI</cp:lastModifiedBy>
  <cp:revision>793</cp:revision>
  <cp:lastPrinted>2017-05-31T23:17:05Z</cp:lastPrinted>
  <dcterms:created xsi:type="dcterms:W3CDTF">2013-07-17T08:32:15Z</dcterms:created>
  <dcterms:modified xsi:type="dcterms:W3CDTF">2018-07-10T01:28:24Z</dcterms:modified>
</cp:coreProperties>
</file>