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8" r:id="rId2"/>
    <p:sldId id="323" r:id="rId3"/>
    <p:sldId id="311" r:id="rId4"/>
    <p:sldId id="322" r:id="rId5"/>
  </p:sldIdLst>
  <p:sldSz cx="9144000" cy="6858000" type="screen4x3"/>
  <p:notesSz cx="5727700" cy="84280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FF"/>
    <a:srgbClr val="E1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94694" autoAdjust="0"/>
  </p:normalViewPr>
  <p:slideViewPr>
    <p:cSldViewPr>
      <p:cViewPr>
        <p:scale>
          <a:sx n="70" d="100"/>
          <a:sy n="70" d="100"/>
        </p:scale>
        <p:origin x="-82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2482175" cy="420944"/>
          </a:xfrm>
          <a:prstGeom prst="rect">
            <a:avLst/>
          </a:prstGeom>
        </p:spPr>
        <p:txBody>
          <a:bodyPr vert="horz" lIns="72108" tIns="36054" rIns="72108" bIns="36054" rtlCol="0"/>
          <a:lstStyle>
            <a:lvl1pPr algn="l">
              <a:defRPr sz="9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244247" y="5"/>
            <a:ext cx="2482175" cy="420944"/>
          </a:xfrm>
          <a:prstGeom prst="rect">
            <a:avLst/>
          </a:prstGeom>
        </p:spPr>
        <p:txBody>
          <a:bodyPr vert="horz" lIns="72108" tIns="36054" rIns="72108" bIns="36054" rtlCol="0"/>
          <a:lstStyle>
            <a:lvl1pPr algn="r">
              <a:defRPr sz="900"/>
            </a:lvl1pPr>
          </a:lstStyle>
          <a:p>
            <a:fld id="{799C1CCE-4943-47EA-A67E-4CD72011E9C2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58825" y="633413"/>
            <a:ext cx="4210050" cy="3159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2108" tIns="36054" rIns="72108" bIns="3605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72518" y="4002895"/>
            <a:ext cx="4582672" cy="3792421"/>
          </a:xfrm>
          <a:prstGeom prst="rect">
            <a:avLst/>
          </a:prstGeom>
        </p:spPr>
        <p:txBody>
          <a:bodyPr vert="horz" lIns="72108" tIns="36054" rIns="72108" bIns="3605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8005789"/>
            <a:ext cx="2482175" cy="420944"/>
          </a:xfrm>
          <a:prstGeom prst="rect">
            <a:avLst/>
          </a:prstGeom>
        </p:spPr>
        <p:txBody>
          <a:bodyPr vert="horz" lIns="72108" tIns="36054" rIns="72108" bIns="36054" rtlCol="0" anchor="b"/>
          <a:lstStyle>
            <a:lvl1pPr algn="l"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244247" y="8005789"/>
            <a:ext cx="2482175" cy="420944"/>
          </a:xfrm>
          <a:prstGeom prst="rect">
            <a:avLst/>
          </a:prstGeom>
        </p:spPr>
        <p:txBody>
          <a:bodyPr vert="horz" lIns="72108" tIns="36054" rIns="72108" bIns="36054" rtlCol="0" anchor="b"/>
          <a:lstStyle>
            <a:lvl1pPr algn="r">
              <a:defRPr sz="900"/>
            </a:lvl1pPr>
          </a:lstStyle>
          <a:p>
            <a:fld id="{4CB8D7CC-ABC0-48F2-A2A1-060EC994B0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8D7CC-ABC0-48F2-A2A1-060EC994B01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040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0131" y="69112"/>
            <a:ext cx="6962162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２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学年 化学基礎 </a:t>
            </a:r>
            <a:r>
              <a:rPr kumimoji="1" lang="en-US" altLang="ja-JP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授業資料 </a:t>
            </a:r>
            <a:r>
              <a:rPr kumimoji="1" lang="en-US" altLang="ja-JP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No.13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≪ 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物質の成分（元素と元素記号）≫</a:t>
            </a:r>
            <a:endParaRPr kumimoji="1" lang="ja-JP" altLang="en-US" dirty="0">
              <a:effectLst/>
              <a:latin typeface="Times New Roman" pitchFamily="18" charset="0"/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412123"/>
            <a:ext cx="4176143" cy="348813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教科書 </a:t>
            </a:r>
            <a:r>
              <a:rPr kumimoji="1" lang="en-US" altLang="ja-JP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P32 </a:t>
            </a:r>
            <a:r>
              <a:rPr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元素と元素記号、</a:t>
            </a:r>
            <a:r>
              <a:rPr lang="en-US" altLang="ja-JP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単体と化合物）</a:t>
            </a:r>
            <a:endParaRPr kumimoji="1" lang="ja-JP" altLang="en-US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11759" y="799579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２年（　）組（　　）席　名前（　　　　　　　　　　　　）</a:t>
            </a:r>
            <a:endParaRPr lang="ja-JP" altLang="en-US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65941" y="40417"/>
            <a:ext cx="7078143" cy="1114773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3527" y="1657675"/>
            <a:ext cx="4163009" cy="923330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①</a:t>
            </a:r>
            <a:r>
              <a:rPr lang="ja-JP" altLang="en-US" dirty="0" smtClean="0"/>
              <a:t>：「元素」について理解する。</a:t>
            </a:r>
            <a:endParaRPr lang="en-US" altLang="ja-JP" dirty="0"/>
          </a:p>
          <a:p>
            <a:r>
              <a:rPr kumimoji="1" lang="ja-JP" altLang="en-US" dirty="0"/>
              <a:t>②</a:t>
            </a:r>
            <a:r>
              <a:rPr kumimoji="1" lang="ja-JP" altLang="en-US" dirty="0" smtClean="0"/>
              <a:t>：「</a:t>
            </a:r>
            <a:r>
              <a:rPr lang="ja-JP" altLang="en-US" dirty="0"/>
              <a:t>単体</a:t>
            </a:r>
            <a:r>
              <a:rPr lang="ja-JP" altLang="en-US" dirty="0" smtClean="0"/>
              <a:t>と化合物</a:t>
            </a:r>
            <a:r>
              <a:rPr kumimoji="1" lang="ja-JP" altLang="en-US" dirty="0" smtClean="0"/>
              <a:t>」について理解する。</a:t>
            </a:r>
            <a:endParaRPr kumimoji="1" lang="en-US" altLang="ja-JP" dirty="0"/>
          </a:p>
          <a:p>
            <a:r>
              <a:rPr lang="ja-JP" altLang="en-US" dirty="0"/>
              <a:t>③</a:t>
            </a:r>
            <a:r>
              <a:rPr lang="ja-JP" altLang="en-US" dirty="0" smtClean="0"/>
              <a:t>：元素記号を２０個覚える。</a:t>
            </a:r>
            <a:endParaRPr lang="en-US" altLang="ja-JP" dirty="0"/>
          </a:p>
        </p:txBody>
      </p:sp>
      <p:sp>
        <p:nvSpPr>
          <p:cNvPr id="26" name="正方形/長方形 25"/>
          <p:cNvSpPr/>
          <p:nvPr/>
        </p:nvSpPr>
        <p:spPr>
          <a:xfrm>
            <a:off x="50012" y="1268760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/>
              <a:t>■今日の流れ</a:t>
            </a:r>
            <a:endParaRPr lang="en-US" altLang="ja-JP" i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40078" y="2878305"/>
            <a:ext cx="603402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 smtClean="0"/>
              <a:t>（</a:t>
            </a:r>
            <a:r>
              <a:rPr kumimoji="1" lang="ja-JP" altLang="en-US" sz="1400" dirty="0" smtClean="0"/>
              <a:t>１．</a:t>
            </a:r>
            <a:r>
              <a:rPr kumimoji="1" lang="ja-JP" altLang="en-US" dirty="0" smtClean="0"/>
              <a:t>　　　　　　）　：　物質を構成している基本的な成分のこと</a:t>
            </a:r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465" y="2665488"/>
            <a:ext cx="6871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【NOTE】</a:t>
            </a:r>
            <a:endParaRPr kumimoji="1" lang="ja-JP" altLang="en-US" sz="1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2478" y="3312694"/>
            <a:ext cx="762580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 smtClean="0"/>
              <a:t>約（　　　　　　）種類が知られている。　天然では、約（　　　　　）種類存在する。</a:t>
            </a:r>
            <a:endParaRPr lang="en-US" altLang="ja-JP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78501" y="3776861"/>
            <a:ext cx="4164923" cy="460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u="sng" dirty="0" smtClean="0"/>
              <a:t>※</a:t>
            </a:r>
            <a:r>
              <a:rPr lang="ja-JP" altLang="en-US" u="sng" dirty="0" smtClean="0"/>
              <a:t>元素は、（</a:t>
            </a:r>
            <a:r>
              <a:rPr lang="ja-JP" altLang="en-US" sz="1400" u="sng" dirty="0" smtClean="0"/>
              <a:t>２．</a:t>
            </a:r>
            <a:r>
              <a:rPr lang="ja-JP" altLang="en-US" u="sng" dirty="0" smtClean="0"/>
              <a:t>　　　　　　　　）で表される。</a:t>
            </a:r>
            <a:endParaRPr lang="en-US" altLang="ja-JP" u="sng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51520" y="4249664"/>
            <a:ext cx="7186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600" dirty="0" smtClean="0"/>
              <a:t>【</a:t>
            </a:r>
            <a:r>
              <a:rPr lang="ja-JP" altLang="en-US" sz="1600" dirty="0" smtClean="0"/>
              <a:t>確認</a:t>
            </a:r>
            <a:r>
              <a:rPr lang="en-US" altLang="ja-JP" sz="1600" dirty="0" smtClean="0"/>
              <a:t>】</a:t>
            </a:r>
            <a:r>
              <a:rPr lang="ja-JP" altLang="en-US" sz="1600" dirty="0" smtClean="0"/>
              <a:t>　教科書Ｐ</a:t>
            </a:r>
            <a:r>
              <a:rPr lang="ja-JP" altLang="en-US" sz="1600" dirty="0" smtClean="0"/>
              <a:t>３２表</a:t>
            </a:r>
            <a:r>
              <a:rPr lang="ja-JP" altLang="en-US" sz="1600" dirty="0" smtClean="0"/>
              <a:t>２　元素記号とその由来を参考に、次の表を完成させよう。</a:t>
            </a:r>
            <a:endParaRPr lang="en-US" altLang="ja-JP" sz="16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830192"/>
              </p:ext>
            </p:extLst>
          </p:nvPr>
        </p:nvGraphicFramePr>
        <p:xfrm>
          <a:off x="402792" y="4664920"/>
          <a:ext cx="8633704" cy="2164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984"/>
                <a:gridCol w="1145666"/>
                <a:gridCol w="901698"/>
                <a:gridCol w="2345124"/>
                <a:gridCol w="1186524"/>
                <a:gridCol w="901708"/>
              </a:tblGrid>
              <a:tr h="360751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由来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日本語名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元素記号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由来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日本語名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元素記号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751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水をつくるもの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マグネシア（地名）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751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炭のもと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黄緑色のもの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751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硝石をつくるもの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鉱物の産地キプロス島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751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酸をつくるもの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輝いた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751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天然の炭酸ソーダ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暁の女神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4" name="直線コネクタ 23"/>
          <p:cNvCxnSpPr/>
          <p:nvPr/>
        </p:nvCxnSpPr>
        <p:spPr>
          <a:xfrm>
            <a:off x="383444" y="6843819"/>
            <a:ext cx="8676000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383444" y="5013176"/>
            <a:ext cx="8676000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383444" y="4654850"/>
            <a:ext cx="8676000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5639628" y="1346120"/>
            <a:ext cx="1863264" cy="256480"/>
          </a:xfrm>
          <a:prstGeom prst="rect">
            <a:avLst/>
          </a:prstGeom>
          <a:solidFill>
            <a:schemeClr val="bg1"/>
          </a:solidFill>
          <a:effectLst>
            <a:softEdge rad="317500"/>
          </a:effectLst>
        </p:spPr>
        <p:txBody>
          <a:bodyPr wrap="square" tIns="0" bIns="0">
            <a:spAutoFit/>
          </a:bodyPr>
          <a:lstStyle/>
          <a:p>
            <a:pPr algn="r">
              <a:lnSpc>
                <a:spcPts val="2000"/>
              </a:lnSpc>
            </a:pPr>
            <a:r>
              <a:rPr lang="en-US" altLang="ja-JP" sz="1400" b="1" dirty="0"/>
              <a:t>Augustin </a:t>
            </a:r>
            <a:r>
              <a:rPr lang="en-US" altLang="ja-JP" sz="1400" b="1" dirty="0" smtClean="0"/>
              <a:t>Jean Fresnel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5680104" y="1289878"/>
            <a:ext cx="1273105" cy="138499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tIns="0" bIns="0">
            <a:spAutoFit/>
          </a:bodyPr>
          <a:lstStyle/>
          <a:p>
            <a:r>
              <a:rPr lang="ja-JP" altLang="en-US" sz="900" dirty="0" smtClean="0"/>
              <a:t>オーギュスタン　ジャン</a:t>
            </a:r>
            <a:endParaRPr lang="ja-JP" altLang="ja-JP" sz="900" dirty="0"/>
          </a:p>
        </p:txBody>
      </p:sp>
      <p:sp>
        <p:nvSpPr>
          <p:cNvPr id="22" name="正方形/長方形 21"/>
          <p:cNvSpPr/>
          <p:nvPr/>
        </p:nvSpPr>
        <p:spPr>
          <a:xfrm>
            <a:off x="6882713" y="1289878"/>
            <a:ext cx="598241" cy="138499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tIns="0" bIns="0">
            <a:spAutoFit/>
          </a:bodyPr>
          <a:lstStyle/>
          <a:p>
            <a:r>
              <a:rPr lang="ja-JP" altLang="en-US" sz="900" dirty="0" smtClean="0"/>
              <a:t>フレネル</a:t>
            </a:r>
            <a:endParaRPr lang="ja-JP" altLang="ja-JP" sz="900" dirty="0"/>
          </a:p>
        </p:txBody>
      </p:sp>
      <p:sp>
        <p:nvSpPr>
          <p:cNvPr id="23" name="正方形/長方形 22"/>
          <p:cNvSpPr/>
          <p:nvPr/>
        </p:nvSpPr>
        <p:spPr>
          <a:xfrm>
            <a:off x="5220072" y="1537434"/>
            <a:ext cx="2235976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400"/>
              </a:lnSpc>
            </a:pPr>
            <a:r>
              <a:rPr lang="ja-JP" altLang="en-US" sz="1200" b="1" i="1" dirty="0" smtClean="0">
                <a:effectLst>
                  <a:outerShdw blurRad="60007" dist="200025" dir="15000000" sy="30000" kx="-1800000" algn="bl" rotWithShape="0">
                    <a:schemeClr val="bg1">
                      <a:lumMod val="85000"/>
                      <a:alpha val="32000"/>
                    </a:schemeClr>
                  </a:outerShdw>
                </a:effectLst>
              </a:rPr>
              <a:t>フランスの物理学者</a:t>
            </a:r>
            <a:endParaRPr lang="en-US" altLang="ja-JP" sz="1200" b="1" i="1" dirty="0" smtClean="0">
              <a:effectLst>
                <a:outerShdw blurRad="60007" dist="200025" dir="15000000" sy="30000" kx="-1800000" algn="bl" rotWithShape="0">
                  <a:schemeClr val="bg1">
                    <a:lumMod val="85000"/>
                    <a:alpha val="32000"/>
                  </a:schemeClr>
                </a:outerShdw>
              </a:effectLst>
            </a:endParaRPr>
          </a:p>
          <a:p>
            <a:pPr algn="r">
              <a:lnSpc>
                <a:spcPts val="1400"/>
              </a:lnSpc>
            </a:pPr>
            <a:r>
              <a:rPr lang="ja-JP" altLang="en-US" sz="1200" b="1" i="1" dirty="0" smtClean="0">
                <a:effectLst>
                  <a:outerShdw blurRad="60007" dist="200025" dir="15000000" sy="30000" kx="-1800000" algn="bl" rotWithShape="0">
                    <a:schemeClr val="bg1">
                      <a:lumMod val="85000"/>
                      <a:alpha val="32000"/>
                    </a:schemeClr>
                  </a:outerShdw>
                </a:effectLst>
              </a:rPr>
              <a:t>土木</a:t>
            </a:r>
            <a:r>
              <a:rPr lang="ja-JP" altLang="en-US" sz="1200" b="1" i="1" dirty="0">
                <a:effectLst>
                  <a:outerShdw blurRad="60007" dist="200025" dir="15000000" sy="30000" kx="-1800000" algn="bl" rotWithShape="0">
                    <a:schemeClr val="bg1">
                      <a:lumMod val="85000"/>
                      <a:alpha val="32000"/>
                    </a:schemeClr>
                  </a:outerShdw>
                </a:effectLst>
              </a:rPr>
              <a:t>技術者</a:t>
            </a:r>
          </a:p>
        </p:txBody>
      </p:sp>
      <p:pic>
        <p:nvPicPr>
          <p:cNvPr id="29" name="Picture 2" descr="http://upload.wikimedia.org/wikipedia/commons/thumb/0/02/Augustin_Fresnel.jpg/220px-Augustin_Fresn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551" y="44624"/>
            <a:ext cx="1844290" cy="226344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74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線コネクタ 25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50012" y="44624"/>
            <a:ext cx="5246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</a:t>
            </a:r>
            <a:r>
              <a:rPr lang="ja-JP" altLang="en-US" i="1" u="sng" dirty="0"/>
              <a:t>物質</a:t>
            </a:r>
            <a:r>
              <a:rPr lang="ja-JP" altLang="en-US" i="1" u="sng" dirty="0" smtClean="0"/>
              <a:t>の分類　と　純物質の　分類　（単体・化合物）</a:t>
            </a:r>
            <a:endParaRPr lang="en-US" altLang="ja-JP" i="1" u="sng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678146" y="946047"/>
            <a:ext cx="41761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 smtClean="0"/>
              <a:t>（</a:t>
            </a:r>
            <a:r>
              <a:rPr kumimoji="1" lang="ja-JP" altLang="en-US" sz="1400" dirty="0" smtClean="0"/>
              <a:t>１．</a:t>
            </a:r>
            <a:r>
              <a:rPr kumimoji="1" lang="ja-JP" altLang="en-US" dirty="0" smtClean="0"/>
              <a:t>　　　　　　　）　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kumimoji="1" lang="ja-JP" altLang="en-US" dirty="0" smtClean="0"/>
              <a:t>→２種類以上の物質が混じり合ったもの</a:t>
            </a:r>
            <a:endParaRPr lang="en-US" altLang="ja-JP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677825" y="2182957"/>
            <a:ext cx="2945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 smtClean="0"/>
              <a:t>（</a:t>
            </a:r>
            <a:r>
              <a:rPr kumimoji="1" lang="ja-JP" altLang="en-US" sz="1400" dirty="0" smtClean="0"/>
              <a:t>２．</a:t>
            </a:r>
            <a:r>
              <a:rPr kumimoji="1" lang="ja-JP" altLang="en-US" dirty="0" smtClean="0"/>
              <a:t>　　　　　　　）　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kumimoji="1" lang="ja-JP" altLang="en-US" dirty="0" smtClean="0"/>
              <a:t>→１種類の物質からなるもの</a:t>
            </a:r>
            <a:endParaRPr lang="en-US" altLang="ja-JP" dirty="0"/>
          </a:p>
        </p:txBody>
      </p:sp>
      <p:sp>
        <p:nvSpPr>
          <p:cNvPr id="11" name="正方形/長方形 10"/>
          <p:cNvSpPr/>
          <p:nvPr/>
        </p:nvSpPr>
        <p:spPr>
          <a:xfrm>
            <a:off x="6228184" y="1018055"/>
            <a:ext cx="2520280" cy="82344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41757" y="887894"/>
            <a:ext cx="692497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dirty="0" smtClean="0"/>
              <a:t>（塩酸）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587238" y="1292232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＋</a:t>
            </a:r>
            <a:endParaRPr kumimoji="1" lang="ja-JP" altLang="en-US" sz="2000" dirty="0"/>
          </a:p>
        </p:txBody>
      </p:sp>
      <p:cxnSp>
        <p:nvCxnSpPr>
          <p:cNvPr id="16" name="直線コネクタ 15"/>
          <p:cNvCxnSpPr/>
          <p:nvPr/>
        </p:nvCxnSpPr>
        <p:spPr>
          <a:xfrm>
            <a:off x="6386055" y="1706197"/>
            <a:ext cx="1224000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8100392" y="1696570"/>
            <a:ext cx="432000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正方形/長方形 42"/>
          <p:cNvSpPr/>
          <p:nvPr/>
        </p:nvSpPr>
        <p:spPr>
          <a:xfrm>
            <a:off x="7883236" y="3721840"/>
            <a:ext cx="1225267" cy="720080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6386054" y="3721840"/>
            <a:ext cx="1254579" cy="720080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矢印コネクタ 18"/>
          <p:cNvCxnSpPr/>
          <p:nvPr/>
        </p:nvCxnSpPr>
        <p:spPr>
          <a:xfrm flipH="1">
            <a:off x="6688005" y="1706197"/>
            <a:ext cx="343617" cy="1943635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8344126" y="1700808"/>
            <a:ext cx="179454" cy="1943635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6926038" y="2862888"/>
            <a:ext cx="1534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元素記号で書くと・・・</a:t>
            </a:r>
            <a:endParaRPr kumimoji="1" lang="ja-JP" altLang="en-US" sz="12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53615" y="1549821"/>
            <a:ext cx="906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/>
              <a:t>物質</a:t>
            </a:r>
            <a:endParaRPr kumimoji="1" lang="ja-JP" altLang="en-US" sz="2800" b="1" dirty="0"/>
          </a:p>
        </p:txBody>
      </p:sp>
      <p:sp>
        <p:nvSpPr>
          <p:cNvPr id="46" name="左中かっこ 45"/>
          <p:cNvSpPr/>
          <p:nvPr/>
        </p:nvSpPr>
        <p:spPr>
          <a:xfrm>
            <a:off x="1428649" y="3840968"/>
            <a:ext cx="335039" cy="1293322"/>
          </a:xfrm>
          <a:prstGeom prst="leftBrace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705535" y="4886742"/>
            <a:ext cx="42402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/>
              <a:t>（</a:t>
            </a:r>
            <a:r>
              <a:rPr lang="ja-JP" altLang="en-US" sz="1400" dirty="0"/>
              <a:t>４</a:t>
            </a:r>
            <a:r>
              <a:rPr lang="ja-JP" altLang="en-US" sz="1400" dirty="0" smtClean="0"/>
              <a:t>．</a:t>
            </a:r>
            <a:r>
              <a:rPr lang="ja-JP" altLang="en-US" dirty="0" smtClean="0"/>
              <a:t>　　　　　　　）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→</a:t>
            </a:r>
            <a:r>
              <a:rPr lang="en-US" altLang="ja-JP" dirty="0" smtClean="0"/>
              <a:t>『</a:t>
            </a:r>
            <a:r>
              <a:rPr lang="ja-JP" altLang="en-US" dirty="0"/>
              <a:t> １</a:t>
            </a:r>
            <a:r>
              <a:rPr lang="ja-JP" altLang="en-US" dirty="0" smtClean="0"/>
              <a:t>種類</a:t>
            </a:r>
            <a:r>
              <a:rPr lang="ja-JP" altLang="en-US" dirty="0"/>
              <a:t>の</a:t>
            </a:r>
            <a:r>
              <a:rPr lang="ja-JP" altLang="en-US" b="1" dirty="0" smtClean="0"/>
              <a:t>元素 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から出来ている純物質</a:t>
            </a:r>
            <a:endParaRPr lang="en-US" altLang="ja-JP" dirty="0"/>
          </a:p>
        </p:txBody>
      </p:sp>
      <p:sp>
        <p:nvSpPr>
          <p:cNvPr id="53" name="左中かっこ 52"/>
          <p:cNvSpPr/>
          <p:nvPr/>
        </p:nvSpPr>
        <p:spPr>
          <a:xfrm>
            <a:off x="1384351" y="1164893"/>
            <a:ext cx="335039" cy="1293322"/>
          </a:xfrm>
          <a:prstGeom prst="leftBrace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65657" y="4225896"/>
            <a:ext cx="1266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/>
              <a:t>純物質</a:t>
            </a:r>
            <a:endParaRPr kumimoji="1" lang="ja-JP" altLang="en-US" sz="2800" b="1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705535" y="3571935"/>
            <a:ext cx="47019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/>
              <a:t>（</a:t>
            </a:r>
            <a:r>
              <a:rPr lang="ja-JP" altLang="en-US" sz="1400" dirty="0" smtClean="0"/>
              <a:t>３．</a:t>
            </a:r>
            <a:r>
              <a:rPr lang="ja-JP" altLang="en-US" dirty="0" smtClean="0"/>
              <a:t>　　　　　　　）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→</a:t>
            </a:r>
            <a:r>
              <a:rPr lang="en-US" altLang="ja-JP" dirty="0" smtClean="0"/>
              <a:t>『</a:t>
            </a:r>
            <a:r>
              <a:rPr lang="ja-JP" altLang="en-US" dirty="0"/>
              <a:t> ２種類以上の</a:t>
            </a:r>
            <a:r>
              <a:rPr lang="ja-JP" altLang="en-US" b="1" dirty="0" smtClean="0"/>
              <a:t>元素 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から出来ている純物質</a:t>
            </a:r>
            <a:endParaRPr lang="en-US" altLang="ja-JP" dirty="0"/>
          </a:p>
        </p:txBody>
      </p:sp>
      <p:sp>
        <p:nvSpPr>
          <p:cNvPr id="58" name="正方形/長方形 57"/>
          <p:cNvSpPr/>
          <p:nvPr/>
        </p:nvSpPr>
        <p:spPr>
          <a:xfrm>
            <a:off x="7228079" y="5051584"/>
            <a:ext cx="728297" cy="720080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8316416" y="5051584"/>
            <a:ext cx="728297" cy="720080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/>
          <p:cNvSpPr/>
          <p:nvPr/>
        </p:nvSpPr>
        <p:spPr>
          <a:xfrm>
            <a:off x="6125733" y="5051584"/>
            <a:ext cx="728297" cy="720080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796136" y="5857527"/>
            <a:ext cx="3403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※</a:t>
            </a:r>
            <a:r>
              <a:rPr lang="ja-JP" altLang="en-US" sz="1400" dirty="0" smtClean="0"/>
              <a:t>自然界</a:t>
            </a:r>
            <a:r>
              <a:rPr lang="ja-JP" altLang="en-US" sz="1400" dirty="0"/>
              <a:t>で</a:t>
            </a:r>
            <a:r>
              <a:rPr lang="ja-JP" altLang="en-US" sz="1400" dirty="0" smtClean="0"/>
              <a:t>は２個くっついて</a:t>
            </a:r>
            <a:r>
              <a:rPr kumimoji="1" lang="ja-JP" altLang="en-US" sz="1400" dirty="0" smtClean="0"/>
              <a:t>存在している。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コネクタ 13"/>
          <p:cNvCxnSpPr/>
          <p:nvPr/>
        </p:nvCxnSpPr>
        <p:spPr>
          <a:xfrm>
            <a:off x="-13343" y="7389440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-13343" y="22143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-9985" y="73768"/>
            <a:ext cx="5243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練習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問題　次の物質を 単体 と 化合物 に分類せよ。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9512" y="476672"/>
            <a:ext cx="73468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/>
              <a:t>（１）アルミニウム</a:t>
            </a:r>
            <a:r>
              <a:rPr lang="en-US" altLang="ja-JP" dirty="0" smtClean="0"/>
              <a:t>	</a:t>
            </a:r>
            <a:r>
              <a:rPr lang="ja-JP" altLang="en-US" dirty="0" smtClean="0"/>
              <a:t>（２）ダイヤモンド</a:t>
            </a:r>
            <a:r>
              <a:rPr lang="en-US" altLang="ja-JP" dirty="0" smtClean="0"/>
              <a:t>	</a:t>
            </a:r>
            <a:r>
              <a:rPr lang="ja-JP" altLang="en-US" dirty="0" smtClean="0"/>
              <a:t>（３）水酸化ナトリウム　　（４）硫黄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（５）アンモニア</a:t>
            </a:r>
            <a:r>
              <a:rPr lang="en-US" altLang="ja-JP" dirty="0" smtClean="0"/>
              <a:t>	</a:t>
            </a:r>
            <a:r>
              <a:rPr lang="ja-JP" altLang="en-US" dirty="0" smtClean="0"/>
              <a:t>（６）銅　</a:t>
            </a:r>
            <a:r>
              <a:rPr lang="en-US" altLang="ja-JP" dirty="0" smtClean="0"/>
              <a:t>	</a:t>
            </a:r>
            <a:r>
              <a:rPr lang="ja-JP" altLang="en-US" dirty="0" smtClean="0"/>
              <a:t>（７）塩化水素</a:t>
            </a:r>
            <a:r>
              <a:rPr lang="en-US" altLang="ja-JP" dirty="0" smtClean="0"/>
              <a:t>	</a:t>
            </a:r>
            <a:r>
              <a:rPr lang="ja-JP" altLang="en-US" dirty="0" smtClean="0"/>
              <a:t>（８）二酸化炭素　（９）水銀</a:t>
            </a:r>
            <a:endParaRPr lang="en-US" altLang="ja-JP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7222" y="1425550"/>
            <a:ext cx="2220480" cy="3786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 smtClean="0"/>
              <a:t>まずは化学式の確認から、</a:t>
            </a:r>
            <a:endParaRPr lang="en-US" altLang="ja-JP" sz="14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19106"/>
              </p:ext>
            </p:extLst>
          </p:nvPr>
        </p:nvGraphicFramePr>
        <p:xfrm>
          <a:off x="218046" y="1845922"/>
          <a:ext cx="8602425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1666"/>
                <a:gridCol w="1080120"/>
                <a:gridCol w="1872208"/>
                <a:gridCol w="1008112"/>
                <a:gridCol w="1872208"/>
                <a:gridCol w="1008111"/>
              </a:tblGrid>
              <a:tr h="2869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物質名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化学式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物質名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化学式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物質名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化学式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（１）　アルミニウム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（２）　ダイヤモンド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（３）水酸化ナトリウム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（４）　　硫黄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（５）　アンモニア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（６）　　　銅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（７）　塩化水素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（８）　二酸化炭素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（９）　　水銀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2" name="直線コネクタ 11"/>
          <p:cNvCxnSpPr/>
          <p:nvPr/>
        </p:nvCxnSpPr>
        <p:spPr>
          <a:xfrm>
            <a:off x="193366" y="2130123"/>
            <a:ext cx="8640000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193366" y="3284984"/>
            <a:ext cx="8640000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193366" y="1814381"/>
            <a:ext cx="8640000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683568" y="3441774"/>
            <a:ext cx="13388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dirty="0" smtClean="0"/>
              <a:t>　単体</a:t>
            </a:r>
            <a:r>
              <a:rPr lang="en-US" altLang="ja-JP" dirty="0"/>
              <a:t>	</a:t>
            </a:r>
            <a:r>
              <a:rPr lang="ja-JP" altLang="en-US" dirty="0" smtClean="0"/>
              <a:t>⇒</a:t>
            </a:r>
            <a:endParaRPr lang="en-US" altLang="ja-JP" dirty="0" smtClean="0"/>
          </a:p>
          <a:p>
            <a:pPr>
              <a:lnSpc>
                <a:spcPct val="200000"/>
              </a:lnSpc>
            </a:pPr>
            <a:r>
              <a:rPr lang="ja-JP" altLang="en-US" dirty="0" smtClean="0"/>
              <a:t>化合物</a:t>
            </a:r>
            <a:r>
              <a:rPr lang="en-US" altLang="ja-JP" dirty="0" smtClean="0"/>
              <a:t>	</a:t>
            </a:r>
            <a:r>
              <a:rPr lang="ja-JP" altLang="en-US" dirty="0" smtClean="0"/>
              <a:t>⇒</a:t>
            </a:r>
            <a:endParaRPr lang="en-US" altLang="ja-JP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757643" y="4539563"/>
            <a:ext cx="6048672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757643" y="3988476"/>
            <a:ext cx="6048672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07504" y="364502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（答）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-7083" y="4653136"/>
            <a:ext cx="5631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演習問題　教科書Ｐ１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、１６を見て、次の問題に答えよ。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5495" y="5075892"/>
            <a:ext cx="6770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問１．植物の栄養に必要な要素（成分元素）を３つ元素記号で答えよ。</a:t>
            </a:r>
            <a:endParaRPr kumimoji="1" lang="en-US" altLang="ja-JP" dirty="0" smtClean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5495" y="5939988"/>
            <a:ext cx="6770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問２．合成殺虫剤を大量に使用した時に発生する問題点を答えよ。</a:t>
            </a:r>
            <a:endParaRPr kumimoji="1" lang="en-US" altLang="ja-JP" dirty="0" smtClean="0"/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530408"/>
              </p:ext>
            </p:extLst>
          </p:nvPr>
        </p:nvGraphicFramePr>
        <p:xfrm>
          <a:off x="323528" y="6304757"/>
          <a:ext cx="7992888" cy="494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2888"/>
              </a:tblGrid>
              <a:tr h="49476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505668"/>
              </p:ext>
            </p:extLst>
          </p:nvPr>
        </p:nvGraphicFramePr>
        <p:xfrm>
          <a:off x="315178" y="5434424"/>
          <a:ext cx="2542485" cy="514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495"/>
                <a:gridCol w="847495"/>
                <a:gridCol w="847495"/>
              </a:tblGrid>
              <a:tr h="51485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87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線コネクタ 36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177771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617931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7504" y="51479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印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19672" y="51479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評価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5495" y="44624"/>
            <a:ext cx="6770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問３．次の文章中の（）に当てはまる語句を答えよ。</a:t>
            </a:r>
            <a:endParaRPr kumimoji="1" lang="en-US" altLang="ja-JP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7504" y="404664"/>
            <a:ext cx="8712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現代において、私たちが購入する食品の多くには、（１）と呼ばれる防腐剤が添加されている。保存料を加えることによって、食品の（２）を延ばし、（３）の危険を避けることができる。さらに、味を調えるための（４）、肉の色を鮮やかに見せる（５）、色を整えるための（６）、香りをつけるための（７）、脂質の参加を防止する（８）など、目的に応じてさまざまな物質が添加される。このような物質をまとめて（９）という。食品添加物以外にも、さまざまな工夫が施されている。例えば、酸素の影響をさけるために、容器の中を真空にしたり（１０）、空気を窒素ガスに置き換えたり（１１）する。</a:t>
            </a:r>
            <a:endParaRPr kumimoji="1" lang="ja-JP" alt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07653"/>
              </p:ext>
            </p:extLst>
          </p:nvPr>
        </p:nvGraphicFramePr>
        <p:xfrm>
          <a:off x="237004" y="2507996"/>
          <a:ext cx="842494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5"/>
                <a:gridCol w="2106235"/>
                <a:gridCol w="2106235"/>
                <a:gridCol w="2106235"/>
              </a:tblGrid>
              <a:tr h="432048"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</a:rPr>
                        <a:t>（１）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</a:rPr>
                        <a:t>（２）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</a:rPr>
                        <a:t>（３）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</a:rPr>
                        <a:t>（４）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</a:rPr>
                        <a:t>（５）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</a:rPr>
                        <a:t>（６）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</a:rPr>
                        <a:t>（７）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</a:rPr>
                        <a:t>（８）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</a:rPr>
                        <a:t>（９）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</a:rPr>
                        <a:t>（１０）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</a:rPr>
                        <a:t>（１１）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" name="テキスト ボックス 21"/>
          <p:cNvSpPr txBox="1"/>
          <p:nvPr/>
        </p:nvSpPr>
        <p:spPr>
          <a:xfrm>
            <a:off x="-7083" y="3889624"/>
            <a:ext cx="8149988" cy="714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課題　元素の周期表を見て、原子番号１番（Ｈ）～２０番（Ｃａ）の元素記号を覚えよ。</a:t>
            </a:r>
            <a:endParaRPr kumimoji="1"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lang="en-US" altLang="ja-JP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授業の最後に小テストを行います！！</a:t>
            </a:r>
            <a:endParaRPr kumimoji="1" lang="ja-JP" altLang="en-US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63688" y="4660974"/>
            <a:ext cx="986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u="sng" dirty="0"/>
              <a:t>□</a:t>
            </a:r>
            <a:r>
              <a:rPr kumimoji="1" lang="ja-JP" altLang="en-US" sz="1600" u="sng" dirty="0" smtClean="0"/>
              <a:t>覚え方</a:t>
            </a:r>
            <a:endParaRPr kumimoji="1" lang="ja-JP" altLang="en-US" sz="1600" u="sng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374060" y="4394600"/>
            <a:ext cx="4911292" cy="216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40000"/>
              </a:lnSpc>
            </a:pPr>
            <a:r>
              <a:rPr lang="ja-JP" altLang="en-US" sz="2800" dirty="0" smtClean="0"/>
              <a:t>水兵</a:t>
            </a:r>
            <a:r>
              <a:rPr lang="ja-JP" altLang="en-US" sz="2400" b="1" dirty="0" smtClean="0"/>
              <a:t>リーベ</a:t>
            </a:r>
            <a:r>
              <a:rPr lang="ja-JP" altLang="en-US" sz="2800" dirty="0" smtClean="0"/>
              <a:t>    僕 の 船   </a:t>
            </a:r>
            <a:r>
              <a:rPr lang="ja-JP" altLang="en-US" sz="2400" b="1" dirty="0" smtClean="0"/>
              <a:t>ななまがり</a:t>
            </a:r>
            <a:r>
              <a:rPr lang="ja-JP" altLang="en-US" sz="2800" dirty="0" smtClean="0"/>
              <a:t>　シップス　クラーク　閣下　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960426" y="467902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ふね</a:t>
            </a:r>
            <a:endParaRPr kumimoji="1" lang="ja-JP" altLang="en-US" sz="1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71965" y="4679025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すい へい</a:t>
            </a:r>
            <a:endParaRPr kumimoji="1" lang="ja-JP" altLang="en-US" sz="1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281111" y="4679025"/>
            <a:ext cx="429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ぼく</a:t>
            </a:r>
            <a:endParaRPr kumimoji="1"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339043" y="5685297"/>
            <a:ext cx="718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かっ　か</a:t>
            </a:r>
            <a:endParaRPr kumimoji="1"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11960" y="5269751"/>
            <a:ext cx="223385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Li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480186" y="5269751"/>
            <a:ext cx="21697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H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845894" y="5269751"/>
            <a:ext cx="224989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O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781694" y="5269751"/>
            <a:ext cx="332390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He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499992" y="5269751"/>
            <a:ext cx="313154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Be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932040" y="5269751"/>
            <a:ext cx="197737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233088" y="5269751"/>
            <a:ext cx="196135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521120" y="5269751"/>
            <a:ext cx="22178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en-US" altLang="ja-JP" dirty="0"/>
              <a:t>N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727221" y="5265434"/>
            <a:ext cx="25865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Al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156189" y="5265434"/>
            <a:ext cx="17850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F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401696" y="5265434"/>
            <a:ext cx="337199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Ne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859662" y="5265434"/>
            <a:ext cx="332390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Na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263946" y="5265434"/>
            <a:ext cx="378877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Mg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719224" y="6290857"/>
            <a:ext cx="306742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Ca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476183" y="6290857"/>
            <a:ext cx="23140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en-US" altLang="ja-JP" dirty="0" smtClean="0"/>
              <a:t>Si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908551" y="6290857"/>
            <a:ext cx="191325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P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380675" y="6290857"/>
            <a:ext cx="17850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S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969563" y="6290857"/>
            <a:ext cx="24903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Cl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547103" y="6290857"/>
            <a:ext cx="28590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err="1" smtClean="0"/>
              <a:t>Ar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302321" y="6290857"/>
            <a:ext cx="192929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K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347864" y="6597932"/>
            <a:ext cx="40238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ケイ素</a:t>
            </a:r>
            <a:r>
              <a:rPr lang="ja-JP" altLang="en-US" sz="800" dirty="0"/>
              <a:t>　</a:t>
            </a:r>
            <a:r>
              <a:rPr lang="ja-JP" altLang="en-US" sz="800" dirty="0" smtClean="0"/>
              <a:t>　　</a:t>
            </a:r>
            <a:r>
              <a:rPr kumimoji="1" lang="ja-JP" altLang="en-US" sz="800" dirty="0" smtClean="0"/>
              <a:t>リン</a:t>
            </a:r>
            <a:r>
              <a:rPr kumimoji="1" lang="en-US" altLang="ja-JP" sz="800" dirty="0" smtClean="0"/>
              <a:t> </a:t>
            </a:r>
            <a:r>
              <a:rPr kumimoji="1" lang="ja-JP" altLang="en-US" sz="800" dirty="0" smtClean="0"/>
              <a:t>　　　　硫黄　　　　　　塩素</a:t>
            </a:r>
            <a:r>
              <a:rPr kumimoji="1" lang="en-US" altLang="ja-JP" sz="800" dirty="0" smtClean="0"/>
              <a:t> </a:t>
            </a:r>
            <a:r>
              <a:rPr kumimoji="1" lang="ja-JP" altLang="en-US" sz="800" dirty="0" smtClean="0"/>
              <a:t>　　　　アルゴン　　　　　カリウム　　カルシウム</a:t>
            </a:r>
            <a:endParaRPr kumimoji="1" lang="ja-JP" altLang="en-US" sz="8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347864" y="5526533"/>
            <a:ext cx="49039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水素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ヘリウム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リチウム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ベリリウム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ホウ素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炭素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窒素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酸素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フッ素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ネオン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ナトリウム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マグネシウム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アルミニウム</a:t>
            </a:r>
            <a:endParaRPr kumimoji="1" lang="ja-JP" altLang="en-US" sz="800" dirty="0"/>
          </a:p>
        </p:txBody>
      </p:sp>
      <p:cxnSp>
        <p:nvCxnSpPr>
          <p:cNvPr id="41" name="直線矢印コネクタ 40"/>
          <p:cNvCxnSpPr/>
          <p:nvPr/>
        </p:nvCxnSpPr>
        <p:spPr>
          <a:xfrm>
            <a:off x="1829162" y="5013176"/>
            <a:ext cx="1158662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15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14176</TotalTime>
  <Words>387</Words>
  <Application>Microsoft Office PowerPoint</Application>
  <PresentationFormat>画面に合わせる (4:3)</PresentationFormat>
  <Paragraphs>119</Paragraphs>
  <Slides>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m124371</dc:creator>
  <cp:lastModifiedBy>三重県教育委員会事務局</cp:lastModifiedBy>
  <cp:revision>775</cp:revision>
  <cp:lastPrinted>2017-05-29T05:50:36Z</cp:lastPrinted>
  <dcterms:created xsi:type="dcterms:W3CDTF">2013-07-17T08:32:15Z</dcterms:created>
  <dcterms:modified xsi:type="dcterms:W3CDTF">2017-05-29T05:51:07Z</dcterms:modified>
</cp:coreProperties>
</file>