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23" r:id="rId3"/>
    <p:sldId id="311" r:id="rId4"/>
    <p:sldId id="322" r:id="rId5"/>
  </p:sldIdLst>
  <p:sldSz cx="9144000" cy="6858000" type="screen4x3"/>
  <p:notesSz cx="5727700" cy="84280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94" autoAdjust="0"/>
  </p:normalViewPr>
  <p:slideViewPr>
    <p:cSldViewPr>
      <p:cViewPr varScale="1">
        <p:scale>
          <a:sx n="68" d="100"/>
          <a:sy n="68" d="100"/>
        </p:scale>
        <p:origin x="-8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2482175" cy="420944"/>
          </a:xfrm>
          <a:prstGeom prst="rect">
            <a:avLst/>
          </a:prstGeom>
        </p:spPr>
        <p:txBody>
          <a:bodyPr vert="horz" lIns="72108" tIns="36054" rIns="72108" bIns="36054" rtlCol="0"/>
          <a:lstStyle>
            <a:lvl1pPr algn="l">
              <a:defRPr sz="9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244247" y="5"/>
            <a:ext cx="2482175" cy="420944"/>
          </a:xfrm>
          <a:prstGeom prst="rect">
            <a:avLst/>
          </a:prstGeom>
        </p:spPr>
        <p:txBody>
          <a:bodyPr vert="horz" lIns="72108" tIns="36054" rIns="72108" bIns="36054" rtlCol="0"/>
          <a:lstStyle>
            <a:lvl1pPr algn="r">
              <a:defRPr sz="900"/>
            </a:lvl1pPr>
          </a:lstStyle>
          <a:p>
            <a:fld id="{799C1CCE-4943-47EA-A67E-4CD72011E9C2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58825" y="633413"/>
            <a:ext cx="4210050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2108" tIns="36054" rIns="72108" bIns="360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72518" y="4002895"/>
            <a:ext cx="4582672" cy="3792421"/>
          </a:xfrm>
          <a:prstGeom prst="rect">
            <a:avLst/>
          </a:prstGeom>
        </p:spPr>
        <p:txBody>
          <a:bodyPr vert="horz" lIns="72108" tIns="36054" rIns="72108" bIns="3605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8005789"/>
            <a:ext cx="2482175" cy="420944"/>
          </a:xfrm>
          <a:prstGeom prst="rect">
            <a:avLst/>
          </a:prstGeom>
        </p:spPr>
        <p:txBody>
          <a:bodyPr vert="horz" lIns="72108" tIns="36054" rIns="72108" bIns="36054" rtlCol="0" anchor="b"/>
          <a:lstStyle>
            <a:lvl1pPr algn="l"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244247" y="8005789"/>
            <a:ext cx="2482175" cy="420944"/>
          </a:xfrm>
          <a:prstGeom prst="rect">
            <a:avLst/>
          </a:prstGeom>
        </p:spPr>
        <p:txBody>
          <a:bodyPr vert="horz" lIns="72108" tIns="36054" rIns="72108" bIns="36054" rtlCol="0" anchor="b"/>
          <a:lstStyle>
            <a:lvl1pPr algn="r">
              <a:defRPr sz="900"/>
            </a:lvl1pPr>
          </a:lstStyle>
          <a:p>
            <a:fld id="{4CB8D7CC-ABC0-48F2-A2A1-060EC994B0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8D7CC-ABC0-48F2-A2A1-060EC994B01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040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131" y="69112"/>
            <a:ext cx="6269665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No.12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≪ 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温度の正体と絶対温度≫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2123"/>
            <a:ext cx="2037737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教科書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P38</a:t>
            </a:r>
            <a:r>
              <a:rPr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絶対温度）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799579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1" y="40417"/>
            <a:ext cx="7078143" cy="1114773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3527" y="1657675"/>
            <a:ext cx="5400601" cy="923330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①</a:t>
            </a:r>
            <a:r>
              <a:rPr lang="ja-JP" altLang="en-US" dirty="0" smtClean="0"/>
              <a:t>：「セルシウス温度」について理解する。</a:t>
            </a:r>
            <a:endParaRPr lang="en-US" altLang="ja-JP" dirty="0"/>
          </a:p>
          <a:p>
            <a:r>
              <a:rPr kumimoji="1" lang="ja-JP" altLang="en-US" dirty="0"/>
              <a:t>②</a:t>
            </a:r>
            <a:r>
              <a:rPr kumimoji="1" lang="ja-JP" altLang="en-US" dirty="0" smtClean="0"/>
              <a:t>：「絶対温度」について理解する。</a:t>
            </a:r>
            <a:endParaRPr kumimoji="1" lang="en-US" altLang="ja-JP" dirty="0"/>
          </a:p>
          <a:p>
            <a:r>
              <a:rPr lang="ja-JP" altLang="en-US" dirty="0"/>
              <a:t>③</a:t>
            </a:r>
            <a:r>
              <a:rPr lang="ja-JP" altLang="en-US" dirty="0" smtClean="0"/>
              <a:t>：セルシウス温度と絶対温度の変換方法を確認する。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50012" y="126876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■今日の流れ</a:t>
            </a:r>
            <a:endParaRPr lang="en-US" altLang="ja-JP" i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0078" y="3140968"/>
            <a:ext cx="43893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/>
              <a:t>（</a:t>
            </a:r>
            <a:r>
              <a:rPr kumimoji="1" lang="ja-JP" altLang="en-US" sz="1400" dirty="0" smtClean="0"/>
              <a:t>１．</a:t>
            </a:r>
            <a:r>
              <a:rPr kumimoji="1" lang="ja-JP" altLang="en-US" dirty="0" smtClean="0"/>
              <a:t>　　　　　　　　　　　　）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u="sng" dirty="0" smtClean="0"/>
              <a:t>→　日常生活で使っている温度基準のこと。</a:t>
            </a:r>
            <a:endParaRPr kumimoji="1" lang="ja-JP" altLang="en-US" u="sng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465" y="2852936"/>
            <a:ext cx="687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【NOTE】</a:t>
            </a:r>
            <a:endParaRPr kumimoji="1" lang="ja-JP" altLang="en-US" sz="1200" dirty="0"/>
          </a:p>
        </p:txBody>
      </p:sp>
      <p:pic>
        <p:nvPicPr>
          <p:cNvPr id="31" name="Picture 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4531"/>
            <a:ext cx="1619672" cy="2578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211" y="1300140"/>
            <a:ext cx="543525" cy="616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テキスト ボックス 32"/>
          <p:cNvSpPr txBox="1"/>
          <p:nvPr/>
        </p:nvSpPr>
        <p:spPr>
          <a:xfrm>
            <a:off x="355817" y="5402540"/>
            <a:ext cx="5269391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/>
              <a:t>（</a:t>
            </a:r>
            <a:r>
              <a:rPr kumimoji="1" lang="ja-JP" altLang="en-US" sz="1400" dirty="0" smtClean="0"/>
              <a:t>３．</a:t>
            </a:r>
            <a:r>
              <a:rPr kumimoji="1" lang="ja-JP" altLang="en-US" dirty="0" smtClean="0"/>
              <a:t>　　　　　　　　　　　　）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u="sng" dirty="0" smtClean="0"/>
              <a:t>→　絶対零度を温度の基準にした温度目盛りのこと。</a:t>
            </a:r>
            <a:endParaRPr kumimoji="1" lang="en-US" altLang="ja-JP" u="sng" dirty="0" smtClean="0"/>
          </a:p>
          <a:p>
            <a:pPr>
              <a:lnSpc>
                <a:spcPct val="1500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　単位 Ｋ （　　　　　　　　）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11560" y="4048738"/>
            <a:ext cx="1399742" cy="460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温度とは・・・</a:t>
            </a:r>
            <a:endParaRPr kumimoji="1" lang="ja-JP" altLang="en-US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2078632" y="4509120"/>
            <a:ext cx="4005536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354153" y="4581128"/>
            <a:ext cx="223490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/>
              <a:t>（</a:t>
            </a:r>
            <a:r>
              <a:rPr lang="ja-JP" altLang="en-US" sz="1400" dirty="0"/>
              <a:t>２．</a:t>
            </a:r>
            <a:r>
              <a:rPr kumimoji="1" lang="ja-JP" altLang="en-US" dirty="0" smtClean="0"/>
              <a:t>　　　　　　　　）・・・</a:t>
            </a:r>
            <a:endParaRPr lang="en-US" altLang="ja-JP" dirty="0"/>
          </a:p>
        </p:txBody>
      </p:sp>
      <p:cxnSp>
        <p:nvCxnSpPr>
          <p:cNvPr id="36" name="直線コネクタ 35"/>
          <p:cNvCxnSpPr/>
          <p:nvPr/>
        </p:nvCxnSpPr>
        <p:spPr>
          <a:xfrm>
            <a:off x="2483768" y="5027464"/>
            <a:ext cx="4005536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355817" y="4048738"/>
            <a:ext cx="6304415" cy="1180462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線コネクタ 25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387" y="382065"/>
            <a:ext cx="1403201" cy="6416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2355491" y="1556792"/>
            <a:ext cx="467097" cy="38884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1447963" y="1556792"/>
            <a:ext cx="323081" cy="38884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46524" y="233633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246524" y="1369344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100</a:t>
            </a:r>
            <a:endParaRPr kumimoji="1" lang="ja-JP" altLang="en-US" sz="36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699792" y="404664"/>
            <a:ext cx="1265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セルシウス</a:t>
            </a:r>
            <a:endParaRPr kumimoji="1" lang="en-US" altLang="ja-JP" b="1" dirty="0" smtClean="0"/>
          </a:p>
          <a:p>
            <a:r>
              <a:rPr lang="ja-JP" altLang="en-US" b="1" dirty="0"/>
              <a:t>温度</a:t>
            </a:r>
            <a:endParaRPr kumimoji="1" lang="ja-JP" altLang="en-US" b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55576" y="433240"/>
            <a:ext cx="6495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/>
              <a:t>絶対</a:t>
            </a:r>
            <a:endParaRPr lang="en-US" altLang="ja-JP" b="1" dirty="0" smtClean="0"/>
          </a:p>
          <a:p>
            <a:r>
              <a:rPr lang="ja-JP" altLang="en-US" b="1" dirty="0" smtClean="0"/>
              <a:t>温度</a:t>
            </a:r>
            <a:endParaRPr kumimoji="1" lang="ja-JP" altLang="en-US" b="1" dirty="0"/>
          </a:p>
        </p:txBody>
      </p:sp>
      <p:sp>
        <p:nvSpPr>
          <p:cNvPr id="30" name="正方形/長方形 29"/>
          <p:cNvSpPr/>
          <p:nvPr/>
        </p:nvSpPr>
        <p:spPr>
          <a:xfrm>
            <a:off x="50012" y="-26816"/>
            <a:ext cx="3744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■絶対温度とセルシウス温度の関係</a:t>
            </a:r>
            <a:endParaRPr lang="en-US" altLang="ja-JP" i="1" u="sng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74577" y="30904"/>
            <a:ext cx="3845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教科書</a:t>
            </a:r>
            <a:r>
              <a:rPr kumimoji="1" lang="ja-JP" altLang="en-US" dirty="0" smtClean="0"/>
              <a:t>Ｐ３８を</a:t>
            </a:r>
            <a:r>
              <a:rPr kumimoji="1" lang="ja-JP" altLang="en-US" dirty="0" smtClean="0"/>
              <a:t>見て、</a:t>
            </a:r>
            <a:r>
              <a:rPr lang="ja-JP" altLang="en-US" dirty="0" smtClean="0"/>
              <a:t>セルシウス温度と</a:t>
            </a:r>
            <a:endParaRPr lang="en-US" altLang="ja-JP" dirty="0" smtClean="0"/>
          </a:p>
          <a:p>
            <a:r>
              <a:rPr lang="ja-JP" altLang="en-US" dirty="0" smtClean="0"/>
              <a:t>絶対温度の</a:t>
            </a:r>
            <a:r>
              <a:rPr kumimoji="1" lang="ja-JP" altLang="en-US" dirty="0" smtClean="0"/>
              <a:t>対応</a:t>
            </a:r>
            <a:r>
              <a:rPr kumimoji="1" lang="ja-JP" altLang="en-US" dirty="0"/>
              <a:t>関係</a:t>
            </a:r>
            <a:r>
              <a:rPr kumimoji="1" lang="ja-JP" altLang="en-US" dirty="0" smtClean="0"/>
              <a:t>を調べよう！！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283968" y="1002003"/>
            <a:ext cx="4032448" cy="1764637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85120" y="805831"/>
            <a:ext cx="1745991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＜公式＞覚える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85121" y="1144493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i="1" dirty="0" smtClean="0"/>
              <a:t>セルシウス温度と絶対温度の関係式</a:t>
            </a:r>
            <a:endParaRPr kumimoji="1" lang="ja-JP" altLang="en-US" sz="1600" b="1" i="1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4601144" y="1957959"/>
            <a:ext cx="3312369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470521" y="2075140"/>
            <a:ext cx="3659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：絶対温度　単位：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[K]  </a:t>
            </a:r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（ケルビン）</a:t>
            </a:r>
            <a:endParaRPr lang="en-US" altLang="ja-JP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：セルシウス温度　単位：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1"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℃</a:t>
            </a:r>
            <a:r>
              <a:rPr kumimoji="1"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760468" y="2867224"/>
            <a:ext cx="5492052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/>
              <a:t>■教科書Ｐ３５　</a:t>
            </a:r>
            <a:endParaRPr lang="en-US" altLang="ja-JP" b="1" dirty="0" smtClean="0"/>
          </a:p>
          <a:p>
            <a:r>
              <a:rPr lang="ja-JP" altLang="en-US" b="1" dirty="0" smtClean="0"/>
              <a:t>　</a:t>
            </a:r>
            <a:r>
              <a:rPr lang="ja-JP" altLang="ja-JP" b="1" dirty="0" smtClean="0"/>
              <a:t>問</a:t>
            </a:r>
            <a:r>
              <a:rPr lang="en-US" altLang="ja-JP" b="1" dirty="0" smtClean="0"/>
              <a:t>3</a:t>
            </a:r>
            <a:r>
              <a:rPr lang="ja-JP" altLang="en-US" b="1" dirty="0" smtClean="0"/>
              <a:t>　</a:t>
            </a:r>
            <a:r>
              <a:rPr lang="ja-JP" altLang="ja-JP" dirty="0" smtClean="0"/>
              <a:t>０</a:t>
            </a:r>
            <a:r>
              <a:rPr lang="ja-JP" altLang="ja-JP" dirty="0"/>
              <a:t>℃，</a:t>
            </a:r>
            <a:r>
              <a:rPr lang="en-US" altLang="ja-JP" dirty="0"/>
              <a:t>50 </a:t>
            </a:r>
            <a:r>
              <a:rPr lang="ja-JP" altLang="ja-JP" dirty="0"/>
              <a:t>℃を絶対温度で示せ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endParaRPr lang="en-US" altLang="ja-JP" sz="900" dirty="0" smtClean="0"/>
          </a:p>
          <a:p>
            <a:r>
              <a:rPr lang="ja-JP" altLang="en-US" dirty="0" smtClean="0"/>
              <a:t>　　０℃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			</a:t>
            </a:r>
            <a:r>
              <a:rPr lang="ja-JP" altLang="en-US" dirty="0" smtClean="0"/>
              <a:t>（答）　　　　　　　　</a:t>
            </a:r>
            <a:r>
              <a:rPr lang="ja-JP" altLang="en-US" u="sng" dirty="0" smtClean="0"/>
              <a:t>　　　　</a:t>
            </a:r>
            <a:endParaRPr lang="en-US" altLang="ja-JP" u="sng" dirty="0"/>
          </a:p>
          <a:p>
            <a:r>
              <a:rPr lang="ja-JP" altLang="en-US" dirty="0" smtClean="0"/>
              <a:t>　５０℃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			</a:t>
            </a:r>
            <a:r>
              <a:rPr lang="ja-JP" altLang="en-US" dirty="0" smtClean="0"/>
              <a:t>（</a:t>
            </a:r>
            <a:r>
              <a:rPr lang="ja-JP" altLang="en-US" dirty="0"/>
              <a:t>答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endParaRPr lang="ja-JP" altLang="ja-JP" sz="1000" dirty="0"/>
          </a:p>
          <a:p>
            <a:r>
              <a:rPr lang="ja-JP" altLang="en-US" b="1" dirty="0" smtClean="0"/>
              <a:t>　</a:t>
            </a:r>
            <a:r>
              <a:rPr lang="ja-JP" altLang="ja-JP" b="1" dirty="0" smtClean="0"/>
              <a:t>問</a:t>
            </a:r>
            <a:r>
              <a:rPr lang="en-US" altLang="ja-JP" b="1" dirty="0" smtClean="0"/>
              <a:t>4</a:t>
            </a:r>
            <a:r>
              <a:rPr lang="ja-JP" altLang="en-US" b="1" dirty="0" smtClean="0"/>
              <a:t>　</a:t>
            </a:r>
            <a:r>
              <a:rPr lang="en-US" altLang="ja-JP" dirty="0" smtClean="0"/>
              <a:t>300 </a:t>
            </a:r>
            <a:r>
              <a:rPr lang="en-US" altLang="ja-JP" dirty="0"/>
              <a:t>K</a:t>
            </a:r>
            <a:r>
              <a:rPr lang="ja-JP" altLang="ja-JP" dirty="0"/>
              <a:t>は，セルシウス温度では何度か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			</a:t>
            </a:r>
            <a:r>
              <a:rPr lang="ja-JP" altLang="en-US" dirty="0" smtClean="0"/>
              <a:t>（答）</a:t>
            </a:r>
            <a:endParaRPr lang="ja-JP" altLang="ja-JP" dirty="0"/>
          </a:p>
        </p:txBody>
      </p:sp>
      <p:sp>
        <p:nvSpPr>
          <p:cNvPr id="28" name="正方形/長方形 27"/>
          <p:cNvSpPr/>
          <p:nvPr/>
        </p:nvSpPr>
        <p:spPr>
          <a:xfrm>
            <a:off x="2355491" y="4293096"/>
            <a:ext cx="976846" cy="444599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2355491" y="3356992"/>
            <a:ext cx="976846" cy="444599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757041" y="2422625"/>
            <a:ext cx="976846" cy="444599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2355491" y="4986336"/>
            <a:ext cx="976846" cy="444599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757041" y="5000625"/>
            <a:ext cx="976846" cy="444599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757041" y="3373585"/>
            <a:ext cx="976846" cy="444599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757041" y="4309689"/>
            <a:ext cx="976846" cy="444599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757041" y="1499072"/>
            <a:ext cx="976846" cy="444599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>
            <a:off x="7056784" y="6755656"/>
            <a:ext cx="177893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7056784" y="4443387"/>
            <a:ext cx="177893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7056784" y="5546376"/>
            <a:ext cx="1778932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3635328" y="805831"/>
            <a:ext cx="0" cy="594982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/>
          <p:nvPr/>
        </p:nvCxnSpPr>
        <p:spPr>
          <a:xfrm>
            <a:off x="-13343" y="7389440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-13343" y="22143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465997" y="620688"/>
            <a:ext cx="6245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/>
              <a:t>①</a:t>
            </a:r>
            <a:r>
              <a:rPr kumimoji="1" lang="ja-JP" altLang="en-US" dirty="0"/>
              <a:t>エタノールやガスバーナーの炎の温度は、約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A.</a:t>
            </a:r>
            <a:r>
              <a:rPr kumimoji="1" lang="ja-JP" altLang="en-US" dirty="0"/>
              <a:t>　　　　　　）℃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dirty="0"/>
              <a:t>⇒直接加熱する</a:t>
            </a:r>
            <a:r>
              <a:rPr kumimoji="1" lang="ja-JP" altLang="en-US" dirty="0" smtClean="0"/>
              <a:t>と、とうもろこしは</a:t>
            </a:r>
            <a:r>
              <a:rPr kumimoji="1" lang="ja-JP" altLang="en-US" dirty="0"/>
              <a:t>　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B.</a:t>
            </a:r>
            <a:r>
              <a:rPr kumimoji="1" lang="ja-JP" altLang="en-US" dirty="0"/>
              <a:t>　　　　　　　　　）。　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0012" y="260648"/>
            <a:ext cx="2845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■ポップコーンを加熱する。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465" y="74428"/>
            <a:ext cx="687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【NOTE】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6396" y="2350174"/>
            <a:ext cx="7144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/>
              <a:t>※</a:t>
            </a:r>
            <a:r>
              <a:rPr kumimoji="1" lang="ja-JP" altLang="en-US" u="sng" dirty="0"/>
              <a:t>サラダ油が蒸発した後も加熱を続けると、とうもろこしは</a:t>
            </a:r>
            <a:r>
              <a:rPr kumimoji="1" lang="ja-JP" altLang="en-US" u="sng" dirty="0" smtClean="0"/>
              <a:t>（</a:t>
            </a:r>
            <a:r>
              <a:rPr kumimoji="1" lang="en-US" altLang="ja-JP" u="sng" dirty="0" smtClean="0"/>
              <a:t>E.</a:t>
            </a:r>
            <a:r>
              <a:rPr kumimoji="1" lang="ja-JP" altLang="en-US" u="sng" dirty="0"/>
              <a:t>　　　　　　）。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5496" y="2780928"/>
            <a:ext cx="46249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■とうもろこしからポップコーンに進化するまで</a:t>
            </a:r>
            <a:endParaRPr lang="en-US" altLang="ja-JP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9447" y="1426844"/>
            <a:ext cx="81467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/>
              <a:t>②沸騰したサラダ油の温度は、約</a:t>
            </a:r>
            <a:r>
              <a:rPr lang="ja-JP" altLang="en-US" dirty="0" smtClean="0"/>
              <a:t>（</a:t>
            </a:r>
            <a:r>
              <a:rPr lang="en-US" altLang="ja-JP" dirty="0" smtClean="0"/>
              <a:t>C.</a:t>
            </a:r>
            <a:r>
              <a:rPr lang="ja-JP" altLang="en-US" dirty="0"/>
              <a:t>　　　　　　）℃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dirty="0"/>
              <a:t>⇒サラダ油が蒸発して完全になくなるまでは、温度は、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D.</a:t>
            </a:r>
            <a:r>
              <a:rPr kumimoji="1" lang="ja-JP" altLang="en-US" dirty="0"/>
              <a:t>　　　　　　</a:t>
            </a:r>
            <a:r>
              <a:rPr kumimoji="1" lang="ja-JP" altLang="en-US" dirty="0" smtClean="0"/>
              <a:t>）のままで</a:t>
            </a:r>
            <a:r>
              <a:rPr kumimoji="1" lang="ja-JP" altLang="en-US" dirty="0"/>
              <a:t>ある。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23528" y="3140968"/>
            <a:ext cx="3960440" cy="3672408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27984" y="3275692"/>
            <a:ext cx="4480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中</a:t>
            </a:r>
            <a:r>
              <a:rPr kumimoji="1" lang="ja-JP" altLang="en-US" dirty="0" smtClean="0"/>
              <a:t>に、</a:t>
            </a:r>
            <a:r>
              <a:rPr kumimoji="1" lang="ja-JP" altLang="en-US" u="sng" dirty="0" smtClean="0"/>
              <a:t>　　　　　　　　　　　　　　　　　　　　　　　　</a:t>
            </a:r>
            <a:endParaRPr kumimoji="1" lang="ja-JP" altLang="en-US" u="sng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50642" y="3658879"/>
            <a:ext cx="4628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加熱すると</a:t>
            </a:r>
            <a:r>
              <a:rPr kumimoji="1" lang="ja-JP" altLang="en-US" dirty="0" smtClean="0"/>
              <a:t>、</a:t>
            </a:r>
            <a:r>
              <a:rPr kumimoji="1" lang="ja-JP" altLang="en-US" u="sng" dirty="0" smtClean="0"/>
              <a:t>　　　　　　　　　　　　　　　　　　　　</a:t>
            </a:r>
            <a:endParaRPr kumimoji="1" lang="ja-JP" altLang="en-US" u="sng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450642" y="4293096"/>
            <a:ext cx="4668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やがて</a:t>
            </a:r>
            <a:r>
              <a:rPr lang="ja-JP" altLang="en-US" dirty="0" smtClean="0"/>
              <a:t>、水は、</a:t>
            </a:r>
            <a:r>
              <a:rPr lang="ja-JP" altLang="en-US" dirty="0" smtClean="0"/>
              <a:t>（　</a:t>
            </a:r>
            <a:r>
              <a:rPr lang="ja-JP" altLang="en-US" dirty="0" smtClean="0"/>
              <a:t>　　　　　　　）</a:t>
            </a:r>
            <a:r>
              <a:rPr lang="en-US" altLang="ja-JP" dirty="0" smtClean="0"/>
              <a:t>[</a:t>
            </a:r>
            <a:r>
              <a:rPr lang="ja-JP" altLang="en-US" dirty="0" smtClean="0"/>
              <a:t>気体</a:t>
            </a:r>
            <a:r>
              <a:rPr lang="en-US" altLang="ja-JP" dirty="0" smtClean="0"/>
              <a:t>]</a:t>
            </a:r>
            <a:r>
              <a:rPr lang="ja-JP" altLang="en-US" dirty="0" smtClean="0"/>
              <a:t>となる。</a:t>
            </a:r>
            <a:endParaRPr lang="en-US" altLang="ja-JP" dirty="0" smtClean="0"/>
          </a:p>
          <a:p>
            <a:r>
              <a:rPr kumimoji="1" lang="ja-JP" altLang="en-US" dirty="0" smtClean="0"/>
              <a:t>そして、とうもろこし</a:t>
            </a:r>
            <a:r>
              <a:rPr kumimoji="1" lang="ja-JP" altLang="en-US" dirty="0" smtClean="0"/>
              <a:t>の殻を破って飛び出す！！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523402" y="5302949"/>
            <a:ext cx="4471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/>
              <a:t>※</a:t>
            </a:r>
            <a:r>
              <a:rPr kumimoji="1" lang="ja-JP" altLang="en-US" u="sng" dirty="0" smtClean="0"/>
              <a:t>加熱に</a:t>
            </a:r>
            <a:r>
              <a:rPr kumimoji="1" lang="ja-JP" altLang="en-US" u="sng" dirty="0" smtClean="0"/>
              <a:t>よる（　　　　　　　　　　　　）が、</a:t>
            </a:r>
            <a:endParaRPr kumimoji="1" lang="en-US" altLang="ja-JP" u="sng" dirty="0" smtClean="0"/>
          </a:p>
          <a:p>
            <a:r>
              <a:rPr kumimoji="1" lang="ja-JP" altLang="en-US" u="sng" dirty="0" smtClean="0"/>
              <a:t>水の（　　　　　　　　　　　　　　）に</a:t>
            </a:r>
            <a:r>
              <a:rPr kumimoji="1" lang="ja-JP" altLang="en-US" u="sng" dirty="0" smtClean="0"/>
              <a:t>変換される。</a:t>
            </a:r>
            <a:endParaRPr kumimoji="1" lang="ja-JP" altLang="en-US" u="sng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58878" y="3178396"/>
            <a:ext cx="1566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ここに図を書く</a:t>
            </a:r>
            <a:endParaRPr kumimoji="1"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87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249779" y="5445224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689939" y="5445224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512" y="507589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91680" y="507589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1767376"/>
            <a:ext cx="2448271" cy="2379363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50012" y="-27384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/>
              <a:t>■実際に作ってみる。</a:t>
            </a:r>
            <a:endParaRPr lang="en-US" altLang="ja-JP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1520" y="40466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□手順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3920" y="764704"/>
            <a:ext cx="7951216" cy="2537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/>
              <a:t>①１００ｍｌビーカーにエタノールと飽和酢酸カルシウム水溶液を加えかき混ぜる。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/>
              <a:t>②出来た固形燃料をアルミホイルの上にのせる。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dirty="0"/>
              <a:t>③耐熱グラスにとうもろこしを入れる。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/>
              <a:t>④とうもろこし全体がつかるようにサラダ油を耐熱グラスに入れる。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dirty="0"/>
              <a:t>⑤アルミホイルでグラスの口をふさぐ。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/>
              <a:t>⑥固形燃料に火をつけて、グラスを加熱する。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3529" y="3510300"/>
            <a:ext cx="4536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※</a:t>
            </a:r>
            <a:r>
              <a:rPr kumimoji="1" lang="ja-JP" altLang="en-US" u="sng" dirty="0"/>
              <a:t>固形燃料の炎は見えにくいので</a:t>
            </a:r>
            <a:r>
              <a:rPr lang="ja-JP" altLang="en-US" u="sng" dirty="0"/>
              <a:t>注意する。</a:t>
            </a:r>
            <a:endParaRPr kumimoji="1" lang="ja-JP" altLang="en-US" u="sng" dirty="0"/>
          </a:p>
        </p:txBody>
      </p:sp>
    </p:spTree>
    <p:extLst>
      <p:ext uri="{BB962C8B-B14F-4D97-AF65-F5344CB8AC3E}">
        <p14:creationId xmlns:p14="http://schemas.microsoft.com/office/powerpoint/2010/main" val="26381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13912</TotalTime>
  <Words>307</Words>
  <Application>Microsoft Office PowerPoint</Application>
  <PresentationFormat>画面に合わせる (4:3)</PresentationFormat>
  <Paragraphs>70</Paragraphs>
  <Slides>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三重県教育委員会事務局</cp:lastModifiedBy>
  <cp:revision>760</cp:revision>
  <cp:lastPrinted>2017-05-25T01:01:10Z</cp:lastPrinted>
  <dcterms:created xsi:type="dcterms:W3CDTF">2013-07-17T08:32:15Z</dcterms:created>
  <dcterms:modified xsi:type="dcterms:W3CDTF">2017-05-25T01:56:35Z</dcterms:modified>
</cp:coreProperties>
</file>