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11" r:id="rId4"/>
    <p:sldId id="322" r:id="rId5"/>
  </p:sldIdLst>
  <p:sldSz cx="9144000" cy="6858000" type="screen4x3"/>
  <p:notesSz cx="5727700" cy="84280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482175" cy="420944"/>
          </a:xfrm>
          <a:prstGeom prst="rect">
            <a:avLst/>
          </a:prstGeom>
        </p:spPr>
        <p:txBody>
          <a:bodyPr vert="horz" lIns="72120" tIns="36059" rIns="72120" bIns="36059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4247" y="4"/>
            <a:ext cx="2482175" cy="420944"/>
          </a:xfrm>
          <a:prstGeom prst="rect">
            <a:avLst/>
          </a:prstGeom>
        </p:spPr>
        <p:txBody>
          <a:bodyPr vert="horz" lIns="72120" tIns="36059" rIns="72120" bIns="36059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633413"/>
            <a:ext cx="4210050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120" tIns="36059" rIns="72120" bIns="360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17" y="4002895"/>
            <a:ext cx="4582672" cy="3792421"/>
          </a:xfrm>
          <a:prstGeom prst="rect">
            <a:avLst/>
          </a:prstGeom>
        </p:spPr>
        <p:txBody>
          <a:bodyPr vert="horz" lIns="72120" tIns="36059" rIns="72120" bIns="360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005789"/>
            <a:ext cx="2482175" cy="420944"/>
          </a:xfrm>
          <a:prstGeom prst="rect">
            <a:avLst/>
          </a:prstGeom>
        </p:spPr>
        <p:txBody>
          <a:bodyPr vert="horz" lIns="72120" tIns="36059" rIns="72120" bIns="36059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4247" y="8005789"/>
            <a:ext cx="2482175" cy="420944"/>
          </a:xfrm>
          <a:prstGeom prst="rect">
            <a:avLst/>
          </a:prstGeom>
        </p:spPr>
        <p:txBody>
          <a:bodyPr vert="horz" lIns="72120" tIns="36059" rIns="72120" bIns="36059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5399235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No.11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 </a:t>
            </a:r>
            <a:r>
              <a:rPr lang="ja-JP" altLang="en-US" dirty="0"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粒子の熱運動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≫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2396810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P37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（粒子の熱運動）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5400601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①：粒子の熱運動について確認する。</a:t>
            </a:r>
            <a:endParaRPr lang="en-US" altLang="ja-JP" dirty="0"/>
          </a:p>
          <a:p>
            <a:r>
              <a:rPr kumimoji="1" lang="ja-JP" altLang="en-US" dirty="0"/>
              <a:t>②：</a:t>
            </a:r>
            <a:r>
              <a:rPr lang="ja-JP" altLang="en-US" dirty="0"/>
              <a:t>固体・液体・気体の時の熱運動の特徴を確認する。</a:t>
            </a:r>
            <a:endParaRPr kumimoji="1" lang="en-US" altLang="ja-JP" dirty="0"/>
          </a:p>
          <a:p>
            <a:r>
              <a:rPr lang="ja-JP" altLang="en-US" dirty="0"/>
              <a:t>③：実際の現象を見て熱運動を理解する。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0078" y="34917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⇒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0012" y="312238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■粒子の熱運動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465" y="2852936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sp>
        <p:nvSpPr>
          <p:cNvPr id="18" name="正方形/長方形 17"/>
          <p:cNvSpPr/>
          <p:nvPr/>
        </p:nvSpPr>
        <p:spPr>
          <a:xfrm>
            <a:off x="35496" y="406778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※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107" y="5190745"/>
            <a:ext cx="18383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238" y="5190744"/>
            <a:ext cx="169545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56" y="5201064"/>
            <a:ext cx="175260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434" y="5536037"/>
            <a:ext cx="529822" cy="109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536037"/>
            <a:ext cx="529822" cy="109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7380312" y="2220630"/>
            <a:ext cx="1544919" cy="45140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イギリスの</a:t>
            </a:r>
            <a:endParaRPr lang="en-US" altLang="ja-JP" sz="1200" b="1" i="1" dirty="0" smtClean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理論物理学者</a:t>
            </a:r>
            <a:endParaRPr lang="ja-JP" altLang="en-US" sz="1200" b="1" i="1" dirty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</p:txBody>
      </p:sp>
      <p:pic>
        <p:nvPicPr>
          <p:cNvPr id="22" name="Picture 4" descr="ファイル:James Clerk Maxwel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791" y="18275"/>
            <a:ext cx="1838443" cy="221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5985989" y="1518500"/>
            <a:ext cx="1466331" cy="557204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en-US" altLang="ja-JP" sz="1400" b="1" dirty="0"/>
              <a:t>James Clerk Maxwell</a:t>
            </a:r>
            <a:endParaRPr lang="nl-NL" altLang="ja-JP" sz="1400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7894065" y="2019899"/>
            <a:ext cx="1104331" cy="20518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tIns="0" bIns="0">
            <a:spAutoFit/>
          </a:bodyPr>
          <a:lstStyle/>
          <a:p>
            <a:pPr algn="r">
              <a:lnSpc>
                <a:spcPts val="1600"/>
              </a:lnSpc>
            </a:pPr>
            <a:r>
              <a:rPr lang="en-US" altLang="ja-JP" sz="1400" dirty="0" smtClean="0"/>
              <a:t>(1831-1879)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314497" y="1493790"/>
            <a:ext cx="1122423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ジェームズ クラーク</a:t>
            </a:r>
            <a:endParaRPr lang="ja-JP" altLang="ja-JP" sz="900" dirty="0"/>
          </a:p>
        </p:txBody>
      </p:sp>
      <p:sp>
        <p:nvSpPr>
          <p:cNvPr id="28" name="正方形/長方形 27"/>
          <p:cNvSpPr/>
          <p:nvPr/>
        </p:nvSpPr>
        <p:spPr>
          <a:xfrm>
            <a:off x="6629467" y="1734637"/>
            <a:ext cx="795411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マクスウェル</a:t>
            </a:r>
            <a:endParaRPr lang="ja-JP" altLang="ja-JP" sz="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21040" y="-27384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りゅうし</a:t>
            </a:r>
            <a:endParaRPr kumimoji="1" lang="ja-JP" altLang="en-US" sz="105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697856" y="3846760"/>
            <a:ext cx="416920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02794" y="4840584"/>
            <a:ext cx="416920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02794" y="4408536"/>
            <a:ext cx="416920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ec.yagami-inc.co.jp/img/goodsgroup%5C0566100-R02%5Cw/1/0566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904" y="4321672"/>
            <a:ext cx="7607919" cy="2419696"/>
          </a:xfrm>
          <a:prstGeom prst="rect">
            <a:avLst/>
          </a:prstGeom>
          <a:noFill/>
          <a:ln w="571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214836"/>
              </p:ext>
            </p:extLst>
          </p:nvPr>
        </p:nvGraphicFramePr>
        <p:xfrm>
          <a:off x="395536" y="44625"/>
          <a:ext cx="8496944" cy="2847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6985151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64996338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26583951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70941166"/>
                    </a:ext>
                  </a:extLst>
                </a:gridCol>
              </a:tblGrid>
              <a:tr h="500062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固体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液体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気体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4483857"/>
                  </a:ext>
                </a:extLst>
              </a:tr>
              <a:tr h="7960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熱運動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のようす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・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・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・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083970"/>
                  </a:ext>
                </a:extLst>
              </a:tr>
              <a:tr h="5035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体積（大きさ）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193104"/>
                  </a:ext>
                </a:extLst>
              </a:tr>
              <a:tr h="5052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粒子間の距離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261346"/>
                  </a:ext>
                </a:extLst>
              </a:tr>
            </a:tbl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4427984" y="1124744"/>
            <a:ext cx="208823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724357" y="1124744"/>
            <a:ext cx="208823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115845" y="1123683"/>
            <a:ext cx="208823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0012" y="299695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■観察</a:t>
            </a:r>
            <a:r>
              <a:rPr lang="ja-JP" altLang="en-US" i="1" u="sng" dirty="0" smtClean="0"/>
              <a:t>実験</a:t>
            </a:r>
            <a:endParaRPr lang="en-US" altLang="ja-JP" dirty="0"/>
          </a:p>
        </p:txBody>
      </p:sp>
      <p:sp>
        <p:nvSpPr>
          <p:cNvPr id="8" name="正方形/長方形 7"/>
          <p:cNvSpPr/>
          <p:nvPr/>
        </p:nvSpPr>
        <p:spPr>
          <a:xfrm>
            <a:off x="1504980" y="2996952"/>
            <a:ext cx="3921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気体の温度と熱運動の関係を調べよう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8070" y="3437251"/>
            <a:ext cx="6163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u="sng" dirty="0" smtClean="0"/>
              <a:t>１．最初の状態を確認して、次に起きる現象を想像してみる。</a:t>
            </a:r>
            <a:endParaRPr kumimoji="1" lang="ja-JP" altLang="en-US" b="1" i="1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544" y="3807284"/>
            <a:ext cx="5232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試験管の中には空気の粒が閉じ込められている。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94478" y="3662567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つぶ</a:t>
            </a:r>
            <a:endParaRPr kumimoji="1" lang="ja-JP" altLang="en-US" sz="1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31880" y="3662567"/>
            <a:ext cx="282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と</a:t>
            </a:r>
            <a:endParaRPr kumimoji="1" lang="ja-JP" altLang="en-US" sz="1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93652" y="3662567"/>
            <a:ext cx="2872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こ</a:t>
            </a:r>
            <a:endParaRPr kumimoji="1" lang="ja-JP" altLang="en-US" sz="1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34427" y="4451860"/>
            <a:ext cx="3877985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dirty="0" smtClean="0"/>
              <a:t>Ａ．試験管をお湯につけて温めると、</a:t>
            </a:r>
            <a:endParaRPr kumimoji="1" lang="en-US" altLang="ja-JP" dirty="0" smtClean="0"/>
          </a:p>
          <a:p>
            <a:pPr>
              <a:lnSpc>
                <a:spcPts val="2700"/>
              </a:lnSpc>
            </a:pPr>
            <a:r>
              <a:rPr lang="ja-JP" altLang="en-US" dirty="0" smtClean="0"/>
              <a:t>　→　熱運動は、</a:t>
            </a:r>
            <a:r>
              <a:rPr lang="ja-JP" altLang="en-US" u="sng" dirty="0" smtClean="0"/>
              <a:t>　　　　</a:t>
            </a:r>
            <a:r>
              <a:rPr lang="en-US" altLang="ja-JP" u="sng" dirty="0"/>
              <a:t>	</a:t>
            </a:r>
            <a:r>
              <a:rPr lang="en-US" altLang="ja-JP" u="sng" dirty="0" smtClean="0"/>
              <a:t>	</a:t>
            </a:r>
          </a:p>
          <a:p>
            <a:pPr>
              <a:lnSpc>
                <a:spcPts val="2700"/>
              </a:lnSpc>
            </a:pPr>
            <a:r>
              <a:rPr kumimoji="1" lang="ja-JP" altLang="en-US" dirty="0" smtClean="0"/>
              <a:t>　→　水の位置は、</a:t>
            </a:r>
            <a:r>
              <a:rPr kumimoji="1" lang="ja-JP" altLang="en-US" u="sng" dirty="0" smtClean="0"/>
              <a:t>　　　　　　　　</a:t>
            </a:r>
            <a:r>
              <a:rPr kumimoji="1" lang="en-US" altLang="ja-JP" u="sng" dirty="0" smtClean="0"/>
              <a:t>	</a:t>
            </a:r>
            <a:endParaRPr kumimoji="1" lang="ja-JP" altLang="en-US" u="sng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54055" y="5661248"/>
            <a:ext cx="3877985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dirty="0" smtClean="0"/>
              <a:t>Ｂ．試験管を氷水につけて冷やすと、</a:t>
            </a:r>
            <a:endParaRPr kumimoji="1" lang="en-US" altLang="ja-JP" dirty="0" smtClean="0"/>
          </a:p>
          <a:p>
            <a:pPr>
              <a:lnSpc>
                <a:spcPts val="2700"/>
              </a:lnSpc>
            </a:pPr>
            <a:r>
              <a:rPr lang="ja-JP" altLang="en-US" dirty="0" smtClean="0"/>
              <a:t>　→　熱運動は、</a:t>
            </a:r>
            <a:r>
              <a:rPr lang="ja-JP" altLang="en-US" u="sng" dirty="0" smtClean="0"/>
              <a:t>　</a:t>
            </a:r>
            <a:r>
              <a:rPr lang="en-US" altLang="ja-JP" u="sng" dirty="0" smtClean="0"/>
              <a:t>			</a:t>
            </a:r>
          </a:p>
          <a:p>
            <a:pPr>
              <a:lnSpc>
                <a:spcPts val="2700"/>
              </a:lnSpc>
            </a:pPr>
            <a:r>
              <a:rPr kumimoji="1" lang="ja-JP" altLang="en-US" dirty="0" smtClean="0"/>
              <a:t>　→　水の位置は、</a:t>
            </a:r>
            <a:r>
              <a:rPr kumimoji="1" lang="en-US" altLang="ja-JP" u="sng" dirty="0" smtClean="0"/>
              <a:t>			</a:t>
            </a:r>
            <a:endParaRPr kumimoji="1" lang="ja-JP" altLang="en-US" dirty="0"/>
          </a:p>
        </p:txBody>
      </p:sp>
      <p:sp>
        <p:nvSpPr>
          <p:cNvPr id="5" name="大かっこ 4"/>
          <p:cNvSpPr/>
          <p:nvPr/>
        </p:nvSpPr>
        <p:spPr>
          <a:xfrm>
            <a:off x="840600" y="5760778"/>
            <a:ext cx="4233724" cy="951094"/>
          </a:xfrm>
          <a:prstGeom prst="bracketPair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大かっこ 23"/>
          <p:cNvSpPr/>
          <p:nvPr/>
        </p:nvSpPr>
        <p:spPr>
          <a:xfrm>
            <a:off x="840600" y="4522136"/>
            <a:ext cx="4233724" cy="965140"/>
          </a:xfrm>
          <a:prstGeom prst="bracketPair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左中かっこ 2"/>
          <p:cNvSpPr/>
          <p:nvPr/>
        </p:nvSpPr>
        <p:spPr>
          <a:xfrm>
            <a:off x="6232623" y="4582860"/>
            <a:ext cx="340853" cy="1944216"/>
          </a:xfrm>
          <a:prstGeom prst="leftBrac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2382264" y="4121316"/>
            <a:ext cx="938243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フリーフォーム 10"/>
          <p:cNvSpPr/>
          <p:nvPr/>
        </p:nvSpPr>
        <p:spPr>
          <a:xfrm>
            <a:off x="2486922" y="4159045"/>
            <a:ext cx="3707401" cy="1401097"/>
          </a:xfrm>
          <a:custGeom>
            <a:avLst/>
            <a:gdLst>
              <a:gd name="connsiteX0" fmla="*/ 344768 w 3707401"/>
              <a:gd name="connsiteY0" fmla="*/ 0 h 1401097"/>
              <a:gd name="connsiteX1" fmla="*/ 226781 w 3707401"/>
              <a:gd name="connsiteY1" fmla="*/ 162232 h 1401097"/>
              <a:gd name="connsiteX2" fmla="*/ 2955233 w 3707401"/>
              <a:gd name="connsiteY2" fmla="*/ 191729 h 1401097"/>
              <a:gd name="connsiteX3" fmla="*/ 3176459 w 3707401"/>
              <a:gd name="connsiteY3" fmla="*/ 1106129 h 1401097"/>
              <a:gd name="connsiteX4" fmla="*/ 3707401 w 3707401"/>
              <a:gd name="connsiteY4" fmla="*/ 1401097 h 140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7401" h="1401097">
                <a:moveTo>
                  <a:pt x="344768" y="0"/>
                </a:moveTo>
                <a:cubicBezTo>
                  <a:pt x="68236" y="65138"/>
                  <a:pt x="-208296" y="130277"/>
                  <a:pt x="226781" y="162232"/>
                </a:cubicBezTo>
                <a:cubicBezTo>
                  <a:pt x="661858" y="194187"/>
                  <a:pt x="2463620" y="34413"/>
                  <a:pt x="2955233" y="191729"/>
                </a:cubicBezTo>
                <a:cubicBezTo>
                  <a:pt x="3446846" y="349045"/>
                  <a:pt x="3051098" y="904568"/>
                  <a:pt x="3176459" y="1106129"/>
                </a:cubicBezTo>
                <a:cubicBezTo>
                  <a:pt x="3301820" y="1307690"/>
                  <a:pt x="3504610" y="1354393"/>
                  <a:pt x="3707401" y="1401097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912"/>
            <a:ext cx="31432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79512" y="251356"/>
            <a:ext cx="26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i="1" u="sng" dirty="0" smtClean="0"/>
              <a:t>２．実際に確認してみる。</a:t>
            </a:r>
            <a:endParaRPr kumimoji="1" lang="ja-JP" altLang="en-US" b="1" i="1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4294" y="75541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□実験手順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2852" y="1187460"/>
            <a:ext cx="4496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①ゴム栓つきのガラス管の先に水をつけて、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目印の水を少量入れ、試験管に取り付ける。</a:t>
            </a:r>
            <a:endParaRPr kumimoji="1"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9000" y="2550048"/>
            <a:ext cx="4411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③試験管をお湯に入れて、</a:t>
            </a:r>
            <a:r>
              <a:rPr lang="ja-JP" altLang="en-US" dirty="0"/>
              <a:t>目印の水の位置</a:t>
            </a:r>
            <a:endParaRPr lang="en-US" altLang="ja-JP" dirty="0"/>
          </a:p>
          <a:p>
            <a:r>
              <a:rPr lang="ja-JP" altLang="en-US" dirty="0"/>
              <a:t>の変化をみる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9000" y="1846565"/>
            <a:ext cx="4596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②試験管を手で握って温め、目印の水の位置</a:t>
            </a:r>
            <a:endParaRPr kumimoji="1" lang="en-US" altLang="ja-JP" dirty="0" smtClean="0"/>
          </a:p>
          <a:p>
            <a:r>
              <a:rPr lang="ja-JP" altLang="en-US" dirty="0" smtClean="0"/>
              <a:t>の変化をみる。</a:t>
            </a:r>
            <a:endParaRPr kumimoji="1"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6960" y="3258149"/>
            <a:ext cx="4424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④</a:t>
            </a:r>
            <a:r>
              <a:rPr lang="ja-JP" altLang="en-US" dirty="0" smtClean="0"/>
              <a:t>試験管を氷水に入れて、</a:t>
            </a:r>
            <a:r>
              <a:rPr lang="ja-JP" altLang="en-US" dirty="0"/>
              <a:t>目印の水の位置</a:t>
            </a:r>
            <a:endParaRPr lang="en-US" altLang="ja-JP" dirty="0"/>
          </a:p>
          <a:p>
            <a:r>
              <a:rPr lang="ja-JP" altLang="en-US" dirty="0"/>
              <a:t>の変化をみる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46446" y="444707"/>
            <a:ext cx="929742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ja-JP" altLang="en-US" b="1" dirty="0" smtClean="0"/>
              <a:t>目印の水</a:t>
            </a:r>
            <a:endParaRPr lang="en-US" altLang="ja-JP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800" y="4077072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i="1" u="sng" dirty="0"/>
              <a:t>３</a:t>
            </a:r>
            <a:r>
              <a:rPr lang="ja-JP" altLang="en-US" b="1" i="1" u="sng" dirty="0" smtClean="0"/>
              <a:t>．結果をまとめる。</a:t>
            </a:r>
            <a:endParaRPr kumimoji="1" lang="ja-JP" altLang="en-US" b="1" i="1" u="sng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0664" y="4581128"/>
            <a:ext cx="841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手順②～④をおこなったとき、目印の水の位置はどうなったか下の表に記録しよう。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15118"/>
              </p:ext>
            </p:extLst>
          </p:nvPr>
        </p:nvGraphicFramePr>
        <p:xfrm>
          <a:off x="387473" y="4950460"/>
          <a:ext cx="8433000" cy="1708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8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748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目印の水の位置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727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②気体の温度を手で温めて上げたとき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727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③気体の温度をお湯で温めて上げたとき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727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④気体の温度を氷水で冷やして下げたとき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465803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05963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7704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3800" y="44624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i="1" u="sng" dirty="0" smtClean="0"/>
              <a:t>４．考えてみよう。</a:t>
            </a:r>
            <a:endParaRPr kumimoji="1" lang="ja-JP" altLang="en-US" b="1" i="1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449837"/>
            <a:ext cx="834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今回の実験で、試験管を温めたり冷やしたときに、なぜ目印の水の位置が上がったり</a:t>
            </a:r>
            <a:endParaRPr kumimoji="1" lang="en-US" altLang="ja-JP" dirty="0" smtClean="0"/>
          </a:p>
          <a:p>
            <a:r>
              <a:rPr lang="ja-JP" altLang="en-US" dirty="0" smtClean="0"/>
              <a:t>下がったりしたのか、空気（気体）の運動に着目して説明してみよう。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678518"/>
              </p:ext>
            </p:extLst>
          </p:nvPr>
        </p:nvGraphicFramePr>
        <p:xfrm>
          <a:off x="366392" y="1203960"/>
          <a:ext cx="8453512" cy="272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3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4849"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849"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849"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849"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849"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849"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13229</TotalTime>
  <Words>383</Words>
  <Application>Microsoft Office PowerPoint</Application>
  <PresentationFormat>画面に合わせる (4:3)</PresentationFormat>
  <Paragraphs>67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HGPｺﾞｼｯｸE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744</cp:revision>
  <cp:lastPrinted>2017-05-23T04:38:15Z</cp:lastPrinted>
  <dcterms:created xsi:type="dcterms:W3CDTF">2013-07-17T08:32:15Z</dcterms:created>
  <dcterms:modified xsi:type="dcterms:W3CDTF">2018-03-14T00:55:47Z</dcterms:modified>
</cp:coreProperties>
</file>