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482175" cy="420943"/>
          </a:xfrm>
          <a:prstGeom prst="rect">
            <a:avLst/>
          </a:prstGeom>
        </p:spPr>
        <p:txBody>
          <a:bodyPr vert="horz" lIns="72117" tIns="36059" rIns="72117" bIns="36059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5"/>
            <a:ext cx="2482175" cy="420943"/>
          </a:xfrm>
          <a:prstGeom prst="rect">
            <a:avLst/>
          </a:prstGeom>
        </p:spPr>
        <p:txBody>
          <a:bodyPr vert="horz" lIns="72117" tIns="36059" rIns="72117" bIns="36059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17" tIns="36059" rIns="72117" bIns="360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7" y="4002894"/>
            <a:ext cx="4582672" cy="3792422"/>
          </a:xfrm>
          <a:prstGeom prst="rect">
            <a:avLst/>
          </a:prstGeom>
        </p:spPr>
        <p:txBody>
          <a:bodyPr vert="horz" lIns="72117" tIns="36059" rIns="72117" bIns="360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90"/>
            <a:ext cx="2482175" cy="420943"/>
          </a:xfrm>
          <a:prstGeom prst="rect">
            <a:avLst/>
          </a:prstGeom>
        </p:spPr>
        <p:txBody>
          <a:bodyPr vert="horz" lIns="72117" tIns="36059" rIns="72117" bIns="36059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90"/>
            <a:ext cx="2482175" cy="420943"/>
          </a:xfrm>
          <a:prstGeom prst="rect">
            <a:avLst/>
          </a:prstGeom>
        </p:spPr>
        <p:txBody>
          <a:bodyPr vert="horz" lIns="72117" tIns="36059" rIns="72117" bIns="36059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04524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No.10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</a:t>
            </a:r>
            <a:r>
              <a:rPr lang="ja-JP" altLang="en-US" dirty="0" smtClean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物理変化と化学変化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217274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P36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物質の三態）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4680521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</a:t>
            </a:r>
            <a:r>
              <a:rPr lang="ja-JP" altLang="en-US" dirty="0"/>
              <a:t>物質</a:t>
            </a:r>
            <a:r>
              <a:rPr lang="ja-JP" altLang="en-US" dirty="0" smtClean="0"/>
              <a:t>の状態変化を確認する。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kumimoji="1" lang="ja-JP" altLang="en-US" dirty="0" smtClean="0"/>
              <a:t>：</a:t>
            </a:r>
            <a:r>
              <a:rPr lang="ja-JP" altLang="en-US" dirty="0"/>
              <a:t>物質</a:t>
            </a:r>
            <a:r>
              <a:rPr lang="ja-JP" altLang="en-US" dirty="0" smtClean="0"/>
              <a:t>の三態の特徴を確認する。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：物理変化と化学変化の違いを確認する。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50012" y="6237312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■温度の</a:t>
            </a:r>
            <a:r>
              <a:rPr lang="ja-JP" altLang="en-US" i="1" u="sng" dirty="0"/>
              <a:t>変化と状態変化</a:t>
            </a:r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078" y="30689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⇒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3570110"/>
            <a:ext cx="50032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i="1" dirty="0" smtClean="0"/>
              <a:t>融解</a:t>
            </a:r>
            <a:r>
              <a:rPr kumimoji="1" lang="ja-JP" altLang="en-US" dirty="0" smtClean="0"/>
              <a:t>　・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・ （　　　　）から（　　　　）に変化すること。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b="1" i="1" dirty="0" smtClean="0"/>
              <a:t>凝固</a:t>
            </a:r>
            <a:r>
              <a:rPr lang="ja-JP" altLang="en-US" dirty="0" smtClean="0"/>
              <a:t>　・</a:t>
            </a:r>
            <a:r>
              <a:rPr lang="ja-JP" altLang="en-US" dirty="0"/>
              <a:t>・・ </a:t>
            </a:r>
            <a:r>
              <a:rPr lang="ja-JP" altLang="en-US" dirty="0" smtClean="0"/>
              <a:t>（　　　　）から（　　　　）に変化すること。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b="1" i="1" dirty="0" smtClean="0"/>
              <a:t>蒸発</a:t>
            </a:r>
            <a:r>
              <a:rPr lang="ja-JP" altLang="en-US" dirty="0" smtClean="0"/>
              <a:t>　・</a:t>
            </a:r>
            <a:r>
              <a:rPr lang="ja-JP" altLang="en-US" dirty="0"/>
              <a:t>・</a:t>
            </a:r>
            <a:r>
              <a:rPr lang="ja-JP" altLang="en-US" dirty="0" smtClean="0"/>
              <a:t>・ （　　　　）から（　　　　）に変化すること。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b="1" i="1" dirty="0" smtClean="0"/>
              <a:t>凝縮</a:t>
            </a:r>
            <a:r>
              <a:rPr lang="ja-JP" altLang="en-US" dirty="0" smtClean="0"/>
              <a:t>　・</a:t>
            </a:r>
            <a:r>
              <a:rPr lang="ja-JP" altLang="en-US" dirty="0"/>
              <a:t>・</a:t>
            </a:r>
            <a:r>
              <a:rPr lang="ja-JP" altLang="en-US" dirty="0" smtClean="0"/>
              <a:t>・ （　　　　）から（　　　　）に変化すること。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b="1" i="1" dirty="0" smtClean="0"/>
              <a:t>昇華</a:t>
            </a:r>
            <a:r>
              <a:rPr lang="ja-JP" altLang="en-US" dirty="0" smtClean="0"/>
              <a:t>　・</a:t>
            </a:r>
            <a:r>
              <a:rPr lang="ja-JP" altLang="en-US" dirty="0"/>
              <a:t>・</a:t>
            </a:r>
            <a:r>
              <a:rPr lang="ja-JP" altLang="en-US" dirty="0" smtClean="0"/>
              <a:t>・ （　　　　）から（　　　　） </a:t>
            </a:r>
            <a:r>
              <a:rPr lang="ja-JP" altLang="en-US" dirty="0"/>
              <a:t>あるいは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気体から固体に変化すること。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376" y="1801392"/>
            <a:ext cx="3600400" cy="440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5476896" y="1701849"/>
            <a:ext cx="535264" cy="729951"/>
          </a:xfrm>
          <a:prstGeom prst="rect">
            <a:avLst/>
          </a:prstGeom>
          <a:solidFill>
            <a:schemeClr val="bg1"/>
          </a:solidFill>
          <a:ln w="571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0012" y="269962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■物質の状態変化</a:t>
            </a:r>
            <a:endParaRPr lang="en-US" altLang="ja-JP" dirty="0"/>
          </a:p>
        </p:txBody>
      </p:sp>
      <p:sp>
        <p:nvSpPr>
          <p:cNvPr id="20" name="正方形/長方形 19"/>
          <p:cNvSpPr/>
          <p:nvPr/>
        </p:nvSpPr>
        <p:spPr>
          <a:xfrm>
            <a:off x="202412" y="6548304"/>
            <a:ext cx="6229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水に同じ割合で熱を加え続けたときの状態変化を観察する。</a:t>
            </a:r>
            <a:endParaRPr lang="en-US" altLang="ja-JP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755576" y="3438292"/>
            <a:ext cx="554461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://upload.wikimedia.org/wikipedia/commons/thumb/c/c7/Max_Planck_1933.jpg/225px-Max_Planck_19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588" y="28574"/>
            <a:ext cx="1344268" cy="166689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7945150" y="1679471"/>
            <a:ext cx="1119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/>
              <a:t>Max Karl Ernst </a:t>
            </a:r>
            <a:endParaRPr lang="en-US" altLang="ja-JP" sz="1200" dirty="0" smtClean="0"/>
          </a:p>
          <a:p>
            <a:pPr>
              <a:lnSpc>
                <a:spcPct val="150000"/>
              </a:lnSpc>
            </a:pPr>
            <a:r>
              <a:rPr lang="en-US" altLang="ja-JP" sz="1200" dirty="0" smtClean="0"/>
              <a:t>Ludwig </a:t>
            </a:r>
            <a:r>
              <a:rPr lang="en-US" altLang="ja-JP" sz="1200" dirty="0"/>
              <a:t>Planck</a:t>
            </a:r>
            <a:endParaRPr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7896035" y="1571080"/>
            <a:ext cx="1241045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700" dirty="0" smtClean="0"/>
              <a:t>マックス　カール　エルンスト</a:t>
            </a:r>
            <a:endParaRPr lang="en-US" altLang="ja-JP" sz="700" dirty="0" smtClean="0"/>
          </a:p>
          <a:p>
            <a:pPr>
              <a:lnSpc>
                <a:spcPts val="2000"/>
              </a:lnSpc>
            </a:pPr>
            <a:r>
              <a:rPr lang="ja-JP" altLang="en-US" sz="700" dirty="0" smtClean="0"/>
              <a:t>　ルートヴィヒ　プランク</a:t>
            </a:r>
            <a:endParaRPr lang="ja-JP" altLang="en-US" sz="700" dirty="0"/>
          </a:p>
        </p:txBody>
      </p:sp>
      <p:sp>
        <p:nvSpPr>
          <p:cNvPr id="31" name="正方形/長方形 30"/>
          <p:cNvSpPr/>
          <p:nvPr/>
        </p:nvSpPr>
        <p:spPr>
          <a:xfrm>
            <a:off x="8038957" y="2194386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1858-1947)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228184" y="1240184"/>
            <a:ext cx="1516389" cy="461665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r"/>
            <a:r>
              <a:rPr lang="ja-JP" altLang="en-US" sz="1200" i="1" dirty="0" smtClean="0"/>
              <a:t>ドイツの物理学者</a:t>
            </a:r>
            <a:endParaRPr lang="en-US" altLang="ja-JP" sz="1200" i="1" dirty="0" smtClean="0"/>
          </a:p>
          <a:p>
            <a:pPr algn="r"/>
            <a:r>
              <a:rPr lang="ja-JP" altLang="en-US" sz="1200" i="1" dirty="0"/>
              <a:t>量子論</a:t>
            </a:r>
            <a:r>
              <a:rPr lang="ja-JP" altLang="en-US" sz="1200" i="1" dirty="0" smtClean="0"/>
              <a:t>の創始者</a:t>
            </a:r>
            <a:endParaRPr lang="ja-JP" altLang="en-US" sz="12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5744528" y="4002571"/>
            <a:ext cx="55566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300568" y="4362611"/>
            <a:ext cx="55566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058188" y="3990996"/>
            <a:ext cx="55566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924792" y="4866667"/>
            <a:ext cx="55566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940528" y="5586747"/>
            <a:ext cx="55566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578136" y="4362611"/>
            <a:ext cx="572084" cy="3625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54300" y="480457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A</a:t>
            </a:r>
            <a:endParaRPr kumimoji="1" lang="ja-JP" altLang="en-US" sz="16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74300" y="555278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B</a:t>
            </a:r>
            <a:endParaRPr kumimoji="1" lang="ja-JP" altLang="en-US" sz="16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94442" y="4077072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C</a:t>
            </a:r>
            <a:endParaRPr kumimoji="1" lang="ja-JP" altLang="en-US" sz="16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86530" y="370296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D</a:t>
            </a:r>
            <a:endParaRPr kumimoji="1" lang="ja-JP" altLang="en-US" sz="16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592204" y="4084490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E</a:t>
            </a:r>
            <a:endParaRPr kumimoji="1" lang="ja-JP" altLang="en-US" sz="16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681924" y="3702964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E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6" y="379901"/>
            <a:ext cx="8871984" cy="339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49225" y="2769417"/>
            <a:ext cx="5437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融解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00469" y="897209"/>
            <a:ext cx="120097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沸騰　</a:t>
            </a:r>
            <a:r>
              <a:rPr kumimoji="1" lang="ja-JP" altLang="en-US" sz="1400" dirty="0" smtClean="0"/>
              <a:t>（蒸発）</a:t>
            </a:r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1259632" y="2409377"/>
            <a:ext cx="792088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211960" y="835073"/>
            <a:ext cx="4032448" cy="795468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9632" y="3718773"/>
            <a:ext cx="651332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 smtClean="0"/>
              <a:t>この間は温度が変化しない。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kumimoji="1" lang="ja-JP" altLang="en-US" dirty="0" smtClean="0"/>
              <a:t>⇒（</a:t>
            </a:r>
            <a:r>
              <a:rPr kumimoji="1" lang="en-US" altLang="ja-JP" sz="1400" dirty="0" smtClean="0"/>
              <a:t>1.</a:t>
            </a:r>
            <a:r>
              <a:rPr kumimoji="1" lang="ja-JP" altLang="en-US" dirty="0" smtClean="0"/>
              <a:t>　加えた熱は、　　　　　　　　　　　　　　　　　　　　　　　　　　　　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44624"/>
            <a:ext cx="5713102" cy="61555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/>
              <a:t>この間は温度が変化しない。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dirty="0" smtClean="0"/>
              <a:t>⇒（</a:t>
            </a:r>
            <a:r>
              <a:rPr lang="en-US" altLang="ja-JP" sz="1400" dirty="0"/>
              <a:t>2</a:t>
            </a:r>
            <a:r>
              <a:rPr kumimoji="1" lang="en-US" altLang="ja-JP" sz="1400" dirty="0" smtClean="0"/>
              <a:t>.</a:t>
            </a:r>
            <a:r>
              <a:rPr kumimoji="1" lang="ja-JP" altLang="en-US" dirty="0" smtClean="0"/>
              <a:t>　加えた熱は、　　　　　　　　　　　　　　　　　　　　　　　　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4581128"/>
            <a:ext cx="524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sz="1400" dirty="0" smtClean="0"/>
              <a:t>3.</a:t>
            </a:r>
            <a:r>
              <a:rPr kumimoji="1" lang="ja-JP" altLang="en-US" dirty="0" smtClean="0"/>
              <a:t>　　　　　　）・・・</a:t>
            </a:r>
            <a:r>
              <a:rPr lang="ja-JP" altLang="en-US" dirty="0"/>
              <a:t>内部から</a:t>
            </a:r>
            <a:r>
              <a:rPr lang="ja-JP" altLang="en-US" dirty="0" smtClean="0"/>
              <a:t>も蒸発が起こる現象のこと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5210616"/>
            <a:ext cx="505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sz="1400" dirty="0" smtClean="0"/>
              <a:t>4.</a:t>
            </a:r>
            <a:r>
              <a:rPr kumimoji="1" lang="ja-JP" altLang="en-US" dirty="0" smtClean="0"/>
              <a:t>　　　　　　）・・・固体が融解するときの温度のこと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5651956"/>
            <a:ext cx="505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sz="1400" dirty="0" smtClean="0"/>
              <a:t>5.</a:t>
            </a:r>
            <a:r>
              <a:rPr kumimoji="1" lang="ja-JP" altLang="en-US" dirty="0" smtClean="0"/>
              <a:t>　　　　　　）・・・液体が凝固するときの温度のこと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6300028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純物質では、融点と凝固点は同じである。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4048" y="6309320"/>
            <a:ext cx="411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（例）　水の凝固点は、（　　　　　）である。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0012" y="179348"/>
            <a:ext cx="4285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　物理変化（＝状態変化）　と　化学変化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548680"/>
            <a:ext cx="8592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en-US" altLang="ja-JP" sz="1400" dirty="0" smtClean="0"/>
              <a:t>6.</a:t>
            </a:r>
            <a:r>
              <a:rPr kumimoji="1" lang="ja-JP" altLang="en-US" dirty="0" smtClean="0"/>
              <a:t>　　　　　　　　　）・・・</a:t>
            </a:r>
            <a:r>
              <a:rPr lang="ja-JP" altLang="en-US" dirty="0" smtClean="0"/>
              <a:t>物質そのものは変化せず、物質の状態だけが変わる変化のこと。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（例）氷が溶けて水になる。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412776"/>
            <a:ext cx="6545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en-US" altLang="ja-JP" sz="1400" dirty="0" smtClean="0"/>
              <a:t>7.</a:t>
            </a:r>
            <a:r>
              <a:rPr kumimoji="1" lang="ja-JP" altLang="en-US" dirty="0" smtClean="0"/>
              <a:t>　　　　　　　　　）・・・ある物質から別の物質が生じる変化のこと。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（例）水素と酸素が反応して水が生じる。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9985" y="244484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問題　次の問に答えよ。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23888"/>
            <a:ext cx="85689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問１．次の現象は、</a:t>
            </a:r>
            <a:r>
              <a:rPr lang="ja-JP" altLang="en-US" b="1" u="sng" dirty="0" smtClean="0"/>
              <a:t>融解</a:t>
            </a:r>
            <a:r>
              <a:rPr lang="ja-JP" altLang="en-US" b="1" u="sng" dirty="0"/>
              <a:t>、凝固、蒸発、凝縮、</a:t>
            </a:r>
            <a:r>
              <a:rPr lang="ja-JP" altLang="en-US" b="1" u="sng" dirty="0" smtClean="0"/>
              <a:t>昇華</a:t>
            </a:r>
            <a:r>
              <a:rPr lang="ja-JP" altLang="en-US" dirty="0" smtClean="0"/>
              <a:t>　の内、どの状態変化に関係するか。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2829" y="3327944"/>
            <a:ext cx="7165744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/>
              <a:t>（１）　真冬に湖の水が凍った。　　</a:t>
            </a:r>
            <a:r>
              <a:rPr lang="ja-JP" altLang="en-US" dirty="0" smtClean="0"/>
              <a:t>（２）　暖かい日に洗濯物がよく乾いた。</a:t>
            </a:r>
            <a:endParaRPr lang="en-US" altLang="ja-JP" dirty="0" smtClean="0"/>
          </a:p>
          <a:p>
            <a:pPr>
              <a:lnSpc>
                <a:spcPts val="2600"/>
              </a:lnSpc>
            </a:pPr>
            <a:r>
              <a:rPr kumimoji="1" lang="ja-JP" altLang="en-US" dirty="0"/>
              <a:t>（３</a:t>
            </a:r>
            <a:r>
              <a:rPr kumimoji="1" lang="ja-JP" altLang="en-US" dirty="0" smtClean="0"/>
              <a:t>）　冷水を入れたコップの表面に水滴</a:t>
            </a:r>
            <a:r>
              <a:rPr kumimoji="1" lang="ja-JP" altLang="en-US" sz="1400" dirty="0" smtClean="0"/>
              <a:t>（すいてき）</a:t>
            </a:r>
            <a:r>
              <a:rPr kumimoji="1" lang="ja-JP" altLang="en-US" dirty="0" smtClean="0"/>
              <a:t>がついた。</a:t>
            </a:r>
            <a:endParaRPr kumimoji="1" lang="en-US" altLang="ja-JP" dirty="0" smtClean="0"/>
          </a:p>
          <a:p>
            <a:pPr>
              <a:lnSpc>
                <a:spcPts val="2600"/>
              </a:lnSpc>
            </a:pPr>
            <a:r>
              <a:rPr lang="ja-JP" altLang="en-US" dirty="0"/>
              <a:t>（４</a:t>
            </a:r>
            <a:r>
              <a:rPr lang="ja-JP" altLang="en-US" dirty="0" smtClean="0"/>
              <a:t>）　タンスに入れておいた防虫剤</a:t>
            </a:r>
            <a:r>
              <a:rPr lang="ja-JP" altLang="en-US" sz="1400" dirty="0" smtClean="0"/>
              <a:t>（ぼうちゅうざい）</a:t>
            </a:r>
            <a:r>
              <a:rPr lang="ja-JP" altLang="en-US" dirty="0" smtClean="0"/>
              <a:t>がなくなった。</a:t>
            </a:r>
            <a:endParaRPr lang="en-US" altLang="ja-JP" dirty="0" smtClean="0"/>
          </a:p>
          <a:p>
            <a:pPr>
              <a:lnSpc>
                <a:spcPts val="2600"/>
              </a:lnSpc>
            </a:pPr>
            <a:r>
              <a:rPr kumimoji="1" lang="ja-JP" altLang="en-US" dirty="0" smtClean="0"/>
              <a:t>（５）　真夏にチョコレートが融</a:t>
            </a:r>
            <a:r>
              <a:rPr kumimoji="1" lang="ja-JP" altLang="en-US" sz="1400" dirty="0" smtClean="0"/>
              <a:t>（と）</a:t>
            </a:r>
            <a:r>
              <a:rPr kumimoji="1" lang="ja-JP" altLang="en-US" dirty="0" smtClean="0"/>
              <a:t>けた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82650"/>
              </p:ext>
            </p:extLst>
          </p:nvPr>
        </p:nvGraphicFramePr>
        <p:xfrm>
          <a:off x="395536" y="4821112"/>
          <a:ext cx="79536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864"/>
                <a:gridCol w="1454561"/>
                <a:gridCol w="1454562"/>
                <a:gridCol w="1454561"/>
                <a:gridCol w="1454562"/>
                <a:gridCol w="1454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（答）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（２）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（４）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64772" y="5323937"/>
            <a:ext cx="85689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問２．次の変化は、　物理変化　と　化学変化　のどちらであるか。</a:t>
            </a:r>
            <a:endParaRPr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544" y="5806029"/>
            <a:ext cx="856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/>
              <a:t>（１）　水が凝固して氷になった。</a:t>
            </a:r>
            <a:endParaRPr lang="en-US" altLang="ja-JP" dirty="0" smtClean="0"/>
          </a:p>
          <a:p>
            <a:pPr>
              <a:lnSpc>
                <a:spcPts val="2600"/>
              </a:lnSpc>
            </a:pPr>
            <a:r>
              <a:rPr lang="ja-JP" altLang="en-US" dirty="0" smtClean="0"/>
              <a:t>（２）　しょう油を灰になるまで加熱した（　しょう油　→　灰　）。</a:t>
            </a:r>
            <a:endParaRPr lang="en-US" altLang="ja-JP" dirty="0" smtClean="0"/>
          </a:p>
          <a:p>
            <a:pPr>
              <a:lnSpc>
                <a:spcPts val="2600"/>
              </a:lnSpc>
            </a:pPr>
            <a:r>
              <a:rPr lang="ja-JP" altLang="en-US" dirty="0" smtClean="0"/>
              <a:t>（３）　固体のヨウ素が昇華して紫色の蒸気が充満した。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32129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177771" y="1782108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17931" y="1782108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14127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14127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-13343" y="548680"/>
            <a:ext cx="9180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243578"/>
              </p:ext>
            </p:extLst>
          </p:nvPr>
        </p:nvGraphicFramePr>
        <p:xfrm>
          <a:off x="395536" y="3831"/>
          <a:ext cx="6229564" cy="46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800200"/>
                <a:gridCol w="1856382"/>
                <a:gridCol w="1924910"/>
              </a:tblGrid>
              <a:tr h="4676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（答）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（２）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-7083" y="548680"/>
            <a:ext cx="8087470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～１０番（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Ne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の元素記号を覚えよ。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94248" y="1392478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u="sng" dirty="0"/>
              <a:t>□</a:t>
            </a:r>
            <a:r>
              <a:rPr kumimoji="1" lang="ja-JP" altLang="en-US" sz="1600" u="sng" dirty="0" smtClean="0"/>
              <a:t>覚え方</a:t>
            </a:r>
            <a:endParaRPr kumimoji="1" lang="ja-JP" altLang="en-US" sz="1600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59733" y="133808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69316" y="133808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 へい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36402" y="1338081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68329" y="1928807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36555" y="1928807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02263" y="1928807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438063" y="1928807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56361" y="1928807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8409" y="1928807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889457" y="1928807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7489" y="1928807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12558" y="1924490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8065" y="1924490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004233" y="2185589"/>
            <a:ext cx="36054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  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　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　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　ネオン</a:t>
            </a:r>
            <a:r>
              <a:rPr kumimoji="1" lang="en-US" altLang="ja-JP" sz="800" dirty="0" smtClean="0"/>
              <a:t>,</a:t>
            </a:r>
            <a:endParaRPr kumimoji="1" lang="ja-JP" altLang="en-US" sz="800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7364576" y="1744680"/>
            <a:ext cx="1158662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111136" y="1052385"/>
            <a:ext cx="491129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</a:t>
            </a:r>
            <a:endParaRPr kumimoji="1"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86076" y="4050938"/>
            <a:ext cx="902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chemeClr val="bg1">
                    <a:lumMod val="75000"/>
                  </a:schemeClr>
                </a:solidFill>
              </a:rPr>
              <a:t>元素記号を覚えようパート</a:t>
            </a:r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</a:rPr>
              <a:t>１</a:t>
            </a:r>
            <a:endParaRPr lang="en-US" altLang="ja-JP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</a:rPr>
              <a:t>（</a:t>
            </a:r>
            <a:r>
              <a:rPr lang="ja-JP" altLang="en-US" sz="3600" dirty="0">
                <a:solidFill>
                  <a:schemeClr val="bg1">
                    <a:lumMod val="75000"/>
                  </a:schemeClr>
                </a:solidFill>
              </a:rPr>
              <a:t>元素記号が示す原子の名称を記入しよう！</a:t>
            </a:r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</a:rPr>
              <a:t>）</a:t>
            </a:r>
            <a:endParaRPr lang="en-US" altLang="ja-JP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ja-JP" altLang="en-US" sz="3600" dirty="0">
                <a:solidFill>
                  <a:schemeClr val="bg1">
                    <a:lumMod val="75000"/>
                  </a:schemeClr>
                </a:solidFill>
              </a:rPr>
              <a:t>は</a:t>
            </a:r>
            <a:r>
              <a:rPr lang="ja-JP" altLang="en-US" sz="3600" dirty="0" smtClean="0">
                <a:solidFill>
                  <a:schemeClr val="bg1">
                    <a:lumMod val="75000"/>
                  </a:schemeClr>
                </a:solidFill>
              </a:rPr>
              <a:t>、ここに貼り付ける。</a:t>
            </a:r>
            <a:endParaRPr lang="ja-JP" alt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13232</TotalTime>
  <Words>300</Words>
  <Application>Microsoft Office PowerPoint</Application>
  <PresentationFormat>画面に合わせる (4:3)</PresentationFormat>
  <Paragraphs>90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744</cp:revision>
  <cp:lastPrinted>2017-05-11T23:08:36Z</cp:lastPrinted>
  <dcterms:created xsi:type="dcterms:W3CDTF">2013-07-17T08:32:15Z</dcterms:created>
  <dcterms:modified xsi:type="dcterms:W3CDTF">2017-05-11T23:55:48Z</dcterms:modified>
</cp:coreProperties>
</file>