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302" r:id="rId3"/>
    <p:sldId id="274" r:id="rId4"/>
    <p:sldId id="303" r:id="rId5"/>
    <p:sldId id="275" r:id="rId6"/>
    <p:sldId id="304" r:id="rId7"/>
    <p:sldId id="276" r:id="rId8"/>
    <p:sldId id="305" r:id="rId9"/>
    <p:sldId id="277" r:id="rId10"/>
    <p:sldId id="306" r:id="rId11"/>
    <p:sldId id="307" r:id="rId12"/>
    <p:sldId id="278" r:id="rId13"/>
    <p:sldId id="281" r:id="rId14"/>
    <p:sldId id="308" r:id="rId15"/>
    <p:sldId id="282" r:id="rId16"/>
    <p:sldId id="30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3" d="100"/>
          <a:sy n="63" d="100"/>
        </p:scale>
        <p:origin x="1340" y="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1725669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345491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291384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3760282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2953509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307424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17508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82912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343987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373241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ECA5EB-6332-4ADE-A6E6-959F9309566D}" type="datetimeFigureOut">
              <a:rPr kumimoji="1" lang="ja-JP" altLang="en-US" smtClean="0"/>
              <a:t>2019/7/28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170132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CA5EB-6332-4ADE-A6E6-959F9309566D}" type="datetimeFigureOut">
              <a:rPr kumimoji="1" lang="ja-JP" altLang="en-US" smtClean="0"/>
              <a:t>2019/7/28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D3988-ACE2-4991-912E-651FE31FF412}" type="slidenum">
              <a:rPr kumimoji="1" lang="ja-JP" altLang="en-US" smtClean="0"/>
              <a:t>‹#›</a:t>
            </a:fld>
            <a:endParaRPr kumimoji="1" lang="ja-JP" altLang="en-US"/>
          </a:p>
        </p:txBody>
      </p:sp>
    </p:spTree>
    <p:extLst>
      <p:ext uri="{BB962C8B-B14F-4D97-AF65-F5344CB8AC3E}">
        <p14:creationId xmlns:p14="http://schemas.microsoft.com/office/powerpoint/2010/main" val="2125445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19556"/>
            <a:ext cx="8899035" cy="1384995"/>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問題１．法令上、指定数量の異なる危険物</a:t>
            </a:r>
            <a:r>
              <a:rPr kumimoji="1" lang="en-US" altLang="ja-JP" sz="2800" u="sng" dirty="0">
                <a:latin typeface="HGP創英角ｺﾞｼｯｸUB" panose="020B0900000000000000" pitchFamily="50" charset="-128"/>
                <a:ea typeface="HGP創英角ｺﾞｼｯｸUB" panose="020B0900000000000000" pitchFamily="50" charset="-128"/>
              </a:rPr>
              <a:t>A</a:t>
            </a:r>
            <a:r>
              <a:rPr kumimoji="1" lang="ja-JP" altLang="en-US" sz="2800" u="sng" dirty="0">
                <a:latin typeface="HGP創英角ｺﾞｼｯｸUB" panose="020B0900000000000000" pitchFamily="50" charset="-128"/>
                <a:ea typeface="HGP創英角ｺﾞｼｯｸUB" panose="020B0900000000000000" pitchFamily="50" charset="-128"/>
              </a:rPr>
              <a:t>、</a:t>
            </a:r>
            <a:r>
              <a:rPr kumimoji="1" lang="en-US" altLang="ja-JP" sz="2800" u="sng" dirty="0">
                <a:latin typeface="HGP創英角ｺﾞｼｯｸUB" panose="020B0900000000000000" pitchFamily="50" charset="-128"/>
                <a:ea typeface="HGP創英角ｺﾞｼｯｸUB" panose="020B0900000000000000" pitchFamily="50" charset="-128"/>
              </a:rPr>
              <a:t>B</a:t>
            </a:r>
            <a:r>
              <a:rPr kumimoji="1" lang="ja-JP" altLang="en-US" sz="2800" u="sng" dirty="0">
                <a:latin typeface="HGP創英角ｺﾞｼｯｸUB" panose="020B0900000000000000" pitchFamily="50" charset="-128"/>
                <a:ea typeface="HGP創英角ｺﾞｼｯｸUB" panose="020B0900000000000000" pitchFamily="50" charset="-128"/>
              </a:rPr>
              <a:t>及び</a:t>
            </a:r>
            <a:r>
              <a:rPr kumimoji="1" lang="en-US" altLang="ja-JP" sz="2800" u="sng" dirty="0">
                <a:latin typeface="HGP創英角ｺﾞｼｯｸUB" panose="020B0900000000000000" pitchFamily="50" charset="-128"/>
                <a:ea typeface="HGP創英角ｺﾞｼｯｸUB" panose="020B0900000000000000" pitchFamily="50" charset="-128"/>
              </a:rPr>
              <a:t>C</a:t>
            </a:r>
            <a:r>
              <a:rPr kumimoji="1" lang="ja-JP" altLang="en-US" sz="2800" u="sng" dirty="0">
                <a:latin typeface="HGP創英角ｺﾞｼｯｸUB" panose="020B0900000000000000" pitchFamily="50" charset="-128"/>
                <a:ea typeface="HGP創英角ｺﾞｼｯｸUB" panose="020B0900000000000000" pitchFamily="50" charset="-128"/>
              </a:rPr>
              <a:t>を同一の貯蔵所に貯蔵する場合の指定数量の倍数について、次のうち正しいものはどれか。</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FD30AF76-D572-4BFA-8A9D-4A0479AA1373}"/>
              </a:ext>
            </a:extLst>
          </p:cNvPr>
          <p:cNvGraphicFramePr>
            <a:graphicFrameLocks noGrp="1"/>
          </p:cNvGraphicFramePr>
          <p:nvPr>
            <p:extLst>
              <p:ext uri="{D42A27DB-BD31-4B8C-83A1-F6EECF244321}">
                <p14:modId xmlns:p14="http://schemas.microsoft.com/office/powerpoint/2010/main" val="468094233"/>
              </p:ext>
            </p:extLst>
          </p:nvPr>
        </p:nvGraphicFramePr>
        <p:xfrm>
          <a:off x="59150" y="1392103"/>
          <a:ext cx="9026172" cy="4984240"/>
        </p:xfrm>
        <a:graphic>
          <a:graphicData uri="http://schemas.openxmlformats.org/drawingml/2006/table">
            <a:tbl>
              <a:tblPr firstRow="1" bandRow="1">
                <a:tableStyleId>{5C22544A-7EE6-4342-B048-85BDC9FD1C3A}</a:tableStyleId>
              </a:tblPr>
              <a:tblGrid>
                <a:gridCol w="9026172">
                  <a:extLst>
                    <a:ext uri="{9D8B030D-6E8A-4147-A177-3AD203B41FA5}">
                      <a16:colId xmlns:a16="http://schemas.microsoft.com/office/drawing/2014/main" val="2684506843"/>
                    </a:ext>
                  </a:extLst>
                </a:gridCol>
              </a:tblGrid>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（１）</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A</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B</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及び</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C</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の貯蔵量の和を、</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A</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B</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及び</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C</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の指定数量の最も小さい数値で除した値。</a:t>
                      </a:r>
                      <a:endParaRPr kumimoji="1" lang="en-US" altLang="ja-JP" sz="2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7439"/>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（２）</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の貯蔵量の和を、</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の指定数量の平均値で除した値。</a:t>
                      </a:r>
                      <a:endParaRPr kumimoji="1" lang="en-US" altLang="ja-JP" sz="2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523528"/>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（３）</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の貯蔵量の和を、</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の指定数量の和で除した値。</a:t>
                      </a:r>
                      <a:endParaRPr kumimoji="1" lang="en-US" altLang="ja-JP" sz="2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3865093"/>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（４）</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それぞれの貯蔵量を、それぞれの指定数量で除した値の和。</a:t>
                      </a:r>
                      <a:endParaRPr kumimoji="1" lang="en-US" altLang="ja-JP" sz="2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532380"/>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（５）</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それぞれの貯蔵量を、</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及び</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の指定数量の平均値で除した値の和。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7972933"/>
                  </a:ext>
                </a:extLst>
              </a:tr>
            </a:tbl>
          </a:graphicData>
        </a:graphic>
      </p:graphicFrame>
      <p:sp>
        <p:nvSpPr>
          <p:cNvPr id="2" name="テキスト ボックス 1">
            <a:extLst>
              <a:ext uri="{FF2B5EF4-FFF2-40B4-BE49-F238E27FC236}">
                <a16:creationId xmlns:a16="http://schemas.microsoft.com/office/drawing/2014/main" id="{59D67966-149F-4A4D-B0C9-E2C90F1DF0CD}"/>
              </a:ext>
            </a:extLst>
          </p:cNvPr>
          <p:cNvSpPr txBox="1"/>
          <p:nvPr/>
        </p:nvSpPr>
        <p:spPr>
          <a:xfrm>
            <a:off x="68454" y="6464365"/>
            <a:ext cx="4801314" cy="369332"/>
          </a:xfrm>
          <a:prstGeom prst="rect">
            <a:avLst/>
          </a:prstGeom>
          <a:noFill/>
        </p:spPr>
        <p:txBody>
          <a:bodyPr wrap="none" rtlCol="0">
            <a:spAutoFit/>
          </a:bodyPr>
          <a:lstStyle/>
          <a:p>
            <a:r>
              <a:rPr kumimoji="1" lang="en-US" altLang="ja-JP" dirty="0"/>
              <a:t>※</a:t>
            </a:r>
            <a:r>
              <a:rPr kumimoji="1" lang="ja-JP" altLang="en-US" dirty="0"/>
              <a:t>除する：割るということ（割り算する）。</a:t>
            </a:r>
          </a:p>
        </p:txBody>
      </p:sp>
    </p:spTree>
    <p:extLst>
      <p:ext uri="{BB962C8B-B14F-4D97-AF65-F5344CB8AC3E}">
        <p14:creationId xmlns:p14="http://schemas.microsoft.com/office/powerpoint/2010/main" val="2282455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D1FBCCF-F4EF-44DA-A289-61949552E6DC}"/>
              </a:ext>
            </a:extLst>
          </p:cNvPr>
          <p:cNvSpPr txBox="1"/>
          <p:nvPr/>
        </p:nvSpPr>
        <p:spPr>
          <a:xfrm>
            <a:off x="59151" y="-3"/>
            <a:ext cx="3280178" cy="584775"/>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問題５．答え（４）　</a:t>
            </a:r>
            <a:endParaRPr kumimoji="1" lang="ja-JP" altLang="en-US" sz="3600" dirty="0">
              <a:solidFill>
                <a:srgbClr val="0000FF"/>
              </a:solidFill>
              <a:latin typeface="HG丸ｺﾞｼｯｸM-PRO" panose="020F0600000000000000" pitchFamily="50" charset="-128"/>
              <a:ea typeface="HG丸ｺﾞｼｯｸM-PRO" panose="020F0600000000000000" pitchFamily="50" charset="-128"/>
            </a:endParaRPr>
          </a:p>
        </p:txBody>
      </p:sp>
      <p:cxnSp>
        <p:nvCxnSpPr>
          <p:cNvPr id="23" name="直線コネクタ 22">
            <a:extLst>
              <a:ext uri="{FF2B5EF4-FFF2-40B4-BE49-F238E27FC236}">
                <a16:creationId xmlns:a16="http://schemas.microsoft.com/office/drawing/2014/main" id="{E7A13434-505C-4D43-805A-CD9E633B24AA}"/>
              </a:ext>
            </a:extLst>
          </p:cNvPr>
          <p:cNvCxnSpPr/>
          <p:nvPr/>
        </p:nvCxnSpPr>
        <p:spPr>
          <a:xfrm>
            <a:off x="553782" y="2902763"/>
            <a:ext cx="114322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AEDB9585-F499-4305-BBC5-AD68CCD4D35A}"/>
              </a:ext>
            </a:extLst>
          </p:cNvPr>
          <p:cNvSpPr txBox="1"/>
          <p:nvPr/>
        </p:nvSpPr>
        <p:spPr>
          <a:xfrm>
            <a:off x="521340" y="2191173"/>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２７５</a:t>
            </a:r>
          </a:p>
        </p:txBody>
      </p:sp>
      <p:sp>
        <p:nvSpPr>
          <p:cNvPr id="25" name="テキスト ボックス 24">
            <a:extLst>
              <a:ext uri="{FF2B5EF4-FFF2-40B4-BE49-F238E27FC236}">
                <a16:creationId xmlns:a16="http://schemas.microsoft.com/office/drawing/2014/main" id="{CBE46B43-E40A-43D8-882A-609EF6881CCD}"/>
              </a:ext>
            </a:extLst>
          </p:cNvPr>
          <p:cNvSpPr txBox="1"/>
          <p:nvPr/>
        </p:nvSpPr>
        <p:spPr>
          <a:xfrm>
            <a:off x="703212" y="2791997"/>
            <a:ext cx="912429"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５０</a:t>
            </a:r>
          </a:p>
        </p:txBody>
      </p:sp>
      <p:cxnSp>
        <p:nvCxnSpPr>
          <p:cNvPr id="26" name="直線コネクタ 25">
            <a:extLst>
              <a:ext uri="{FF2B5EF4-FFF2-40B4-BE49-F238E27FC236}">
                <a16:creationId xmlns:a16="http://schemas.microsoft.com/office/drawing/2014/main" id="{B27DBC88-73F0-4F9C-81E4-01269451DE8C}"/>
              </a:ext>
            </a:extLst>
          </p:cNvPr>
          <p:cNvCxnSpPr/>
          <p:nvPr/>
        </p:nvCxnSpPr>
        <p:spPr>
          <a:xfrm>
            <a:off x="2475363" y="2903574"/>
            <a:ext cx="148308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785902B-6AB5-490E-B56E-68F7D50DD352}"/>
              </a:ext>
            </a:extLst>
          </p:cNvPr>
          <p:cNvSpPr txBox="1"/>
          <p:nvPr/>
        </p:nvSpPr>
        <p:spPr>
          <a:xfrm>
            <a:off x="2385511" y="2191984"/>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１４００</a:t>
            </a:r>
          </a:p>
        </p:txBody>
      </p:sp>
      <p:sp>
        <p:nvSpPr>
          <p:cNvPr id="28" name="テキスト ボックス 27">
            <a:extLst>
              <a:ext uri="{FF2B5EF4-FFF2-40B4-BE49-F238E27FC236}">
                <a16:creationId xmlns:a16="http://schemas.microsoft.com/office/drawing/2014/main" id="{09D4F609-9391-45A4-81D6-AAA186E4FDDE}"/>
              </a:ext>
            </a:extLst>
          </p:cNvPr>
          <p:cNvSpPr txBox="1"/>
          <p:nvPr/>
        </p:nvSpPr>
        <p:spPr>
          <a:xfrm>
            <a:off x="2602747" y="2792808"/>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a:t>
            </a:r>
          </a:p>
        </p:txBody>
      </p:sp>
      <p:cxnSp>
        <p:nvCxnSpPr>
          <p:cNvPr id="29" name="直線コネクタ 28">
            <a:extLst>
              <a:ext uri="{FF2B5EF4-FFF2-40B4-BE49-F238E27FC236}">
                <a16:creationId xmlns:a16="http://schemas.microsoft.com/office/drawing/2014/main" id="{19334DB2-CE80-484C-B3C4-6BF74345C966}"/>
              </a:ext>
            </a:extLst>
          </p:cNvPr>
          <p:cNvCxnSpPr/>
          <p:nvPr/>
        </p:nvCxnSpPr>
        <p:spPr>
          <a:xfrm>
            <a:off x="4559526" y="2904389"/>
            <a:ext cx="148308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0836D768-62C8-4859-800B-A6EDE5149F2C}"/>
              </a:ext>
            </a:extLst>
          </p:cNvPr>
          <p:cNvSpPr txBox="1"/>
          <p:nvPr/>
        </p:nvSpPr>
        <p:spPr>
          <a:xfrm>
            <a:off x="4464622" y="219279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８５００</a:t>
            </a:r>
          </a:p>
        </p:txBody>
      </p:sp>
      <p:sp>
        <p:nvSpPr>
          <p:cNvPr id="31" name="テキスト ボックス 30">
            <a:extLst>
              <a:ext uri="{FF2B5EF4-FFF2-40B4-BE49-F238E27FC236}">
                <a16:creationId xmlns:a16="http://schemas.microsoft.com/office/drawing/2014/main" id="{7F4ADEDC-E669-437C-9CD0-69A55F2259A0}"/>
              </a:ext>
            </a:extLst>
          </p:cNvPr>
          <p:cNvSpPr txBox="1"/>
          <p:nvPr/>
        </p:nvSpPr>
        <p:spPr>
          <a:xfrm>
            <a:off x="4484836" y="2793623"/>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１０００</a:t>
            </a:r>
          </a:p>
        </p:txBody>
      </p:sp>
      <p:sp>
        <p:nvSpPr>
          <p:cNvPr id="35" name="テキスト ボックス 34">
            <a:extLst>
              <a:ext uri="{FF2B5EF4-FFF2-40B4-BE49-F238E27FC236}">
                <a16:creationId xmlns:a16="http://schemas.microsoft.com/office/drawing/2014/main" id="{1CED68E2-CDD1-4FB1-A836-39B913018158}"/>
              </a:ext>
            </a:extLst>
          </p:cNvPr>
          <p:cNvSpPr txBox="1"/>
          <p:nvPr/>
        </p:nvSpPr>
        <p:spPr>
          <a:xfrm>
            <a:off x="6077872" y="2495045"/>
            <a:ext cx="74892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a:t>
            </a:r>
          </a:p>
        </p:txBody>
      </p:sp>
      <p:sp>
        <p:nvSpPr>
          <p:cNvPr id="36" name="テキスト ボックス 35">
            <a:extLst>
              <a:ext uri="{FF2B5EF4-FFF2-40B4-BE49-F238E27FC236}">
                <a16:creationId xmlns:a16="http://schemas.microsoft.com/office/drawing/2014/main" id="{678C6FC6-90DC-48C1-90D4-EE374A678953}"/>
              </a:ext>
            </a:extLst>
          </p:cNvPr>
          <p:cNvSpPr txBox="1"/>
          <p:nvPr/>
        </p:nvSpPr>
        <p:spPr>
          <a:xfrm>
            <a:off x="1781922" y="2558338"/>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39" name="テキスト ボックス 38">
            <a:extLst>
              <a:ext uri="{FF2B5EF4-FFF2-40B4-BE49-F238E27FC236}">
                <a16:creationId xmlns:a16="http://schemas.microsoft.com/office/drawing/2014/main" id="{A5B59803-CC76-4D4A-A5BC-F186FB744371}"/>
              </a:ext>
            </a:extLst>
          </p:cNvPr>
          <p:cNvSpPr txBox="1"/>
          <p:nvPr/>
        </p:nvSpPr>
        <p:spPr>
          <a:xfrm>
            <a:off x="571858" y="3504691"/>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（５．５）</a:t>
            </a:r>
          </a:p>
        </p:txBody>
      </p:sp>
      <p:sp>
        <p:nvSpPr>
          <p:cNvPr id="40" name="テキスト ボックス 39">
            <a:extLst>
              <a:ext uri="{FF2B5EF4-FFF2-40B4-BE49-F238E27FC236}">
                <a16:creationId xmlns:a16="http://schemas.microsoft.com/office/drawing/2014/main" id="{A05FC236-3F19-4045-BAFA-88F9D0EB01BE}"/>
              </a:ext>
            </a:extLst>
          </p:cNvPr>
          <p:cNvSpPr txBox="1"/>
          <p:nvPr/>
        </p:nvSpPr>
        <p:spPr>
          <a:xfrm>
            <a:off x="2605209" y="3504592"/>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（７．０）</a:t>
            </a:r>
          </a:p>
        </p:txBody>
      </p:sp>
      <p:sp>
        <p:nvSpPr>
          <p:cNvPr id="41" name="テキスト ボックス 40">
            <a:extLst>
              <a:ext uri="{FF2B5EF4-FFF2-40B4-BE49-F238E27FC236}">
                <a16:creationId xmlns:a16="http://schemas.microsoft.com/office/drawing/2014/main" id="{3161C2B1-4023-4FCE-8793-425316FF8B2F}"/>
              </a:ext>
            </a:extLst>
          </p:cNvPr>
          <p:cNvSpPr txBox="1"/>
          <p:nvPr/>
        </p:nvSpPr>
        <p:spPr>
          <a:xfrm>
            <a:off x="6864597" y="2517922"/>
            <a:ext cx="1651414" cy="769441"/>
          </a:xfrm>
          <a:prstGeom prst="rect">
            <a:avLst/>
          </a:prstGeom>
          <a:noFill/>
        </p:spPr>
        <p:txBody>
          <a:bodyPr wrap="none" rtlCol="0">
            <a:spAutoFit/>
          </a:bodyPr>
          <a:lstStyle/>
          <a:p>
            <a:r>
              <a:rPr kumimoji="1" lang="ja-JP" altLang="en-US" sz="4400" dirty="0">
                <a:solidFill>
                  <a:srgbClr val="FF0000"/>
                </a:solidFill>
                <a:latin typeface="HGPｺﾞｼｯｸE" panose="020B0900000000000000" pitchFamily="50" charset="-128"/>
                <a:ea typeface="HGPｺﾞｼｯｸE" panose="020B0900000000000000" pitchFamily="50" charset="-128"/>
              </a:rPr>
              <a:t>２１．０</a:t>
            </a:r>
          </a:p>
        </p:txBody>
      </p:sp>
      <p:sp>
        <p:nvSpPr>
          <p:cNvPr id="42" name="テキスト ボックス 41">
            <a:extLst>
              <a:ext uri="{FF2B5EF4-FFF2-40B4-BE49-F238E27FC236}">
                <a16:creationId xmlns:a16="http://schemas.microsoft.com/office/drawing/2014/main" id="{EDD4267A-982C-40C0-B02C-52A9819A5243}"/>
              </a:ext>
            </a:extLst>
          </p:cNvPr>
          <p:cNvSpPr txBox="1"/>
          <p:nvPr/>
        </p:nvSpPr>
        <p:spPr>
          <a:xfrm>
            <a:off x="175109" y="1216018"/>
            <a:ext cx="6955750" cy="461665"/>
          </a:xfrm>
          <a:prstGeom prst="rect">
            <a:avLst/>
          </a:prstGeom>
          <a:noFill/>
        </p:spPr>
        <p:txBody>
          <a:bodyPr wrap="none" rtlCol="0">
            <a:spAutoFit/>
          </a:bodyPr>
          <a:lstStyle/>
          <a:p>
            <a:r>
              <a:rPr kumimoji="1" lang="en-US" altLang="ja-JP" sz="2400" u="sng" dirty="0">
                <a:latin typeface="HG丸ｺﾞｼｯｸM-PRO" panose="020F0600000000000000" pitchFamily="50" charset="-128"/>
                <a:ea typeface="HG丸ｺﾞｼｯｸM-PRO" panose="020F0600000000000000" pitchFamily="50" charset="-128"/>
              </a:rPr>
              <a:t>※</a:t>
            </a:r>
            <a:r>
              <a:rPr kumimoji="1" lang="ja-JP" altLang="en-US" sz="2400" u="sng" dirty="0">
                <a:latin typeface="HG丸ｺﾞｼｯｸM-PRO" panose="020F0600000000000000" pitchFamily="50" charset="-128"/>
                <a:ea typeface="HG丸ｺﾞｼｯｸM-PRO" panose="020F0600000000000000" pitchFamily="50" charset="-128"/>
              </a:rPr>
              <a:t>指定数量の倍数は以下のように計算できます。</a:t>
            </a:r>
          </a:p>
        </p:txBody>
      </p:sp>
      <p:sp>
        <p:nvSpPr>
          <p:cNvPr id="46" name="テキスト ボックス 45">
            <a:extLst>
              <a:ext uri="{FF2B5EF4-FFF2-40B4-BE49-F238E27FC236}">
                <a16:creationId xmlns:a16="http://schemas.microsoft.com/office/drawing/2014/main" id="{B746BA60-619E-4F97-B3C0-C91EB8ED25CF}"/>
              </a:ext>
            </a:extLst>
          </p:cNvPr>
          <p:cNvSpPr txBox="1"/>
          <p:nvPr/>
        </p:nvSpPr>
        <p:spPr>
          <a:xfrm>
            <a:off x="3934533" y="2558338"/>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54" name="テキスト ボックス 53">
            <a:extLst>
              <a:ext uri="{FF2B5EF4-FFF2-40B4-BE49-F238E27FC236}">
                <a16:creationId xmlns:a16="http://schemas.microsoft.com/office/drawing/2014/main" id="{4F71D934-CE7E-436A-9228-4C3F7D0987F5}"/>
              </a:ext>
            </a:extLst>
          </p:cNvPr>
          <p:cNvSpPr txBox="1"/>
          <p:nvPr/>
        </p:nvSpPr>
        <p:spPr>
          <a:xfrm>
            <a:off x="4756493" y="3504592"/>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（８．５）</a:t>
            </a:r>
          </a:p>
        </p:txBody>
      </p:sp>
    </p:spTree>
    <p:extLst>
      <p:ext uri="{BB962C8B-B14F-4D97-AF65-F5344CB8AC3E}">
        <p14:creationId xmlns:p14="http://schemas.microsoft.com/office/powerpoint/2010/main" val="420957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1815882"/>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問題６．法令上、同一の場所において、同じ類の危険物</a:t>
            </a:r>
            <a:r>
              <a:rPr kumimoji="1" lang="en-US" altLang="ja-JP" sz="2800" u="sng" dirty="0">
                <a:latin typeface="HGP創英角ｺﾞｼｯｸUB" panose="020B0900000000000000" pitchFamily="50" charset="-128"/>
                <a:ea typeface="HGP創英角ｺﾞｼｯｸUB" panose="020B0900000000000000" pitchFamily="50" charset="-128"/>
              </a:rPr>
              <a:t>A</a:t>
            </a:r>
            <a:r>
              <a:rPr kumimoji="1" lang="ja-JP" altLang="en-US" sz="2800" u="sng" dirty="0">
                <a:latin typeface="HGP創英角ｺﾞｼｯｸUB" panose="020B0900000000000000" pitchFamily="50" charset="-128"/>
                <a:ea typeface="HGP創英角ｺﾞｼｯｸUB" panose="020B0900000000000000" pitchFamily="50" charset="-128"/>
              </a:rPr>
              <a:t>～</a:t>
            </a:r>
            <a:r>
              <a:rPr kumimoji="1" lang="en-US" altLang="ja-JP" sz="2800" u="sng" dirty="0">
                <a:latin typeface="HGP創英角ｺﾞｼｯｸUB" panose="020B0900000000000000" pitchFamily="50" charset="-128"/>
                <a:ea typeface="HGP創英角ｺﾞｼｯｸUB" panose="020B0900000000000000" pitchFamily="50" charset="-128"/>
              </a:rPr>
              <a:t>C</a:t>
            </a:r>
            <a:r>
              <a:rPr kumimoji="1" lang="ja-JP" altLang="en-US" sz="2800" u="sng" dirty="0">
                <a:latin typeface="HGP創英角ｺﾞｼｯｸUB" panose="020B0900000000000000" pitchFamily="50" charset="-128"/>
                <a:ea typeface="HGP創英角ｺﾞｼｯｸUB" panose="020B0900000000000000" pitchFamily="50" charset="-128"/>
              </a:rPr>
              <a:t>を貯蔵する場合、次のうち指定数量の倍数の合計が最も大きい組合せはどれか。ただし（　）内は、それぞれの指定数量を示す。</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7" name="表 6">
            <a:extLst>
              <a:ext uri="{FF2B5EF4-FFF2-40B4-BE49-F238E27FC236}">
                <a16:creationId xmlns:a16="http://schemas.microsoft.com/office/drawing/2014/main" id="{44CA6568-5793-4831-953F-CD97F2BF32C7}"/>
              </a:ext>
            </a:extLst>
          </p:cNvPr>
          <p:cNvGraphicFramePr>
            <a:graphicFrameLocks noGrp="1"/>
          </p:cNvGraphicFramePr>
          <p:nvPr/>
        </p:nvGraphicFramePr>
        <p:xfrm>
          <a:off x="399340" y="2233169"/>
          <a:ext cx="8177442" cy="3610194"/>
        </p:xfrm>
        <a:graphic>
          <a:graphicData uri="http://schemas.openxmlformats.org/drawingml/2006/table">
            <a:tbl>
              <a:tblPr firstRow="1" bandRow="1">
                <a:tableStyleId>{5C22544A-7EE6-4342-B048-85BDC9FD1C3A}</a:tableStyleId>
              </a:tblPr>
              <a:tblGrid>
                <a:gridCol w="815557">
                  <a:extLst>
                    <a:ext uri="{9D8B030D-6E8A-4147-A177-3AD203B41FA5}">
                      <a16:colId xmlns:a16="http://schemas.microsoft.com/office/drawing/2014/main" val="3385881256"/>
                    </a:ext>
                  </a:extLst>
                </a:gridCol>
                <a:gridCol w="2604517">
                  <a:extLst>
                    <a:ext uri="{9D8B030D-6E8A-4147-A177-3AD203B41FA5}">
                      <a16:colId xmlns:a16="http://schemas.microsoft.com/office/drawing/2014/main" val="3432948097"/>
                    </a:ext>
                  </a:extLst>
                </a:gridCol>
                <a:gridCol w="2878944">
                  <a:extLst>
                    <a:ext uri="{9D8B030D-6E8A-4147-A177-3AD203B41FA5}">
                      <a16:colId xmlns:a16="http://schemas.microsoft.com/office/drawing/2014/main" val="168471769"/>
                    </a:ext>
                  </a:extLst>
                </a:gridCol>
                <a:gridCol w="1878424">
                  <a:extLst>
                    <a:ext uri="{9D8B030D-6E8A-4147-A177-3AD203B41FA5}">
                      <a16:colId xmlns:a16="http://schemas.microsoft.com/office/drawing/2014/main" val="1138459047"/>
                    </a:ext>
                  </a:extLst>
                </a:gridCol>
              </a:tblGrid>
              <a:tr h="601699">
                <a:tc>
                  <a:txBody>
                    <a:bodyPr/>
                    <a:lstStyle/>
                    <a:p>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A</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B</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C</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9175696"/>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１８００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345806"/>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９００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１６００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6917821"/>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３００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７００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１４００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7820792"/>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４００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５００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3576320"/>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５００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６００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6775467"/>
                  </a:ext>
                </a:extLst>
              </a:tr>
            </a:tbl>
          </a:graphicData>
        </a:graphic>
      </p:graphicFrame>
    </p:spTree>
    <p:extLst>
      <p:ext uri="{BB962C8B-B14F-4D97-AF65-F5344CB8AC3E}">
        <p14:creationId xmlns:p14="http://schemas.microsoft.com/office/powerpoint/2010/main" val="78618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44CA6568-5793-4831-953F-CD97F2BF32C7}"/>
              </a:ext>
            </a:extLst>
          </p:cNvPr>
          <p:cNvGraphicFramePr>
            <a:graphicFrameLocks noGrp="1"/>
          </p:cNvGraphicFramePr>
          <p:nvPr>
            <p:extLst>
              <p:ext uri="{D42A27DB-BD31-4B8C-83A1-F6EECF244321}">
                <p14:modId xmlns:p14="http://schemas.microsoft.com/office/powerpoint/2010/main" val="3061681270"/>
              </p:ext>
            </p:extLst>
          </p:nvPr>
        </p:nvGraphicFramePr>
        <p:xfrm>
          <a:off x="399340" y="1682504"/>
          <a:ext cx="7218975" cy="3610194"/>
        </p:xfrm>
        <a:graphic>
          <a:graphicData uri="http://schemas.openxmlformats.org/drawingml/2006/table">
            <a:tbl>
              <a:tblPr firstRow="1" bandRow="1">
                <a:tableStyleId>{5C22544A-7EE6-4342-B048-85BDC9FD1C3A}</a:tableStyleId>
              </a:tblPr>
              <a:tblGrid>
                <a:gridCol w="719966">
                  <a:extLst>
                    <a:ext uri="{9D8B030D-6E8A-4147-A177-3AD203B41FA5}">
                      <a16:colId xmlns:a16="http://schemas.microsoft.com/office/drawing/2014/main" val="3385881256"/>
                    </a:ext>
                  </a:extLst>
                </a:gridCol>
                <a:gridCol w="2299246">
                  <a:extLst>
                    <a:ext uri="{9D8B030D-6E8A-4147-A177-3AD203B41FA5}">
                      <a16:colId xmlns:a16="http://schemas.microsoft.com/office/drawing/2014/main" val="3432948097"/>
                    </a:ext>
                  </a:extLst>
                </a:gridCol>
                <a:gridCol w="2072900">
                  <a:extLst>
                    <a:ext uri="{9D8B030D-6E8A-4147-A177-3AD203B41FA5}">
                      <a16:colId xmlns:a16="http://schemas.microsoft.com/office/drawing/2014/main" val="168471769"/>
                    </a:ext>
                  </a:extLst>
                </a:gridCol>
                <a:gridCol w="2126863">
                  <a:extLst>
                    <a:ext uri="{9D8B030D-6E8A-4147-A177-3AD203B41FA5}">
                      <a16:colId xmlns:a16="http://schemas.microsoft.com/office/drawing/2014/main" val="1138459047"/>
                    </a:ext>
                  </a:extLst>
                </a:gridCol>
              </a:tblGrid>
              <a:tr h="601699">
                <a:tc>
                  <a:txBody>
                    <a:bodyPr/>
                    <a:lstStyle/>
                    <a:p>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A</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B</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a:solidFill>
                            <a:schemeClr val="tx1"/>
                          </a:solidFill>
                          <a:latin typeface="HGPｺﾞｼｯｸE" panose="020B0900000000000000" pitchFamily="50" charset="-128"/>
                          <a:ea typeface="HGPｺﾞｼｯｸE" panose="020B0900000000000000" pitchFamily="50" charset="-128"/>
                        </a:rPr>
                        <a:t>C</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r>
                        <a:rPr kumimoji="1" lang="ja-JP" altLang="en-US" sz="2400" b="0" dirty="0">
                          <a:solidFill>
                            <a:schemeClr val="tx1"/>
                          </a:solidFill>
                          <a:latin typeface="HGPｺﾞｼｯｸE" panose="020B0900000000000000" pitchFamily="50" charset="-128"/>
                          <a:ea typeface="HGPｺﾞｼｯｸE" panose="020B09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9175696"/>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345806"/>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6917821"/>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7820792"/>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２．０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3576320"/>
                  </a:ext>
                </a:extLst>
              </a:tr>
              <a:tr h="601699">
                <a:tc>
                  <a:txBody>
                    <a:bodyPr/>
                    <a:lstStyle/>
                    <a:p>
                      <a:r>
                        <a:rPr kumimoji="1" lang="ja-JP" altLang="en-US" sz="2400" b="0" dirty="0">
                          <a:solidFill>
                            <a:schemeClr val="tx1"/>
                          </a:solidFill>
                          <a:latin typeface="HGPｺﾞｼｯｸE" panose="020B0900000000000000" pitchFamily="50" charset="-128"/>
                          <a:ea typeface="HGPｺﾞｼｯｸE" panose="020B0900000000000000" pitchFamily="50"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２．５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rgbClr val="0000FF"/>
                          </a:solidFill>
                          <a:latin typeface="HGPｺﾞｼｯｸE" panose="020B0900000000000000" pitchFamily="50" charset="-128"/>
                          <a:ea typeface="HGPｺﾞｼｯｸE" panose="020B0900000000000000" pitchFamily="50" charset="-128"/>
                        </a:rPr>
                        <a:t>０．３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6775467"/>
                  </a:ext>
                </a:extLst>
              </a:tr>
            </a:tbl>
          </a:graphicData>
        </a:graphic>
      </p:graphicFrame>
      <p:sp>
        <p:nvSpPr>
          <p:cNvPr id="2" name="テキスト ボックス 1">
            <a:extLst>
              <a:ext uri="{FF2B5EF4-FFF2-40B4-BE49-F238E27FC236}">
                <a16:creationId xmlns:a16="http://schemas.microsoft.com/office/drawing/2014/main" id="{22027D57-907F-4BF8-BFDD-1BF795E43887}"/>
              </a:ext>
            </a:extLst>
          </p:cNvPr>
          <p:cNvSpPr txBox="1"/>
          <p:nvPr/>
        </p:nvSpPr>
        <p:spPr>
          <a:xfrm>
            <a:off x="7673886" y="3532223"/>
            <a:ext cx="1261884"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２．９</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F375FE38-779E-4D60-9836-4412A86C77D3}"/>
              </a:ext>
            </a:extLst>
          </p:cNvPr>
          <p:cNvSpPr txBox="1"/>
          <p:nvPr/>
        </p:nvSpPr>
        <p:spPr>
          <a:xfrm>
            <a:off x="7673886" y="2319751"/>
            <a:ext cx="1261884"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２．４</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8" name="テキスト ボックス 7">
            <a:extLst>
              <a:ext uri="{FF2B5EF4-FFF2-40B4-BE49-F238E27FC236}">
                <a16:creationId xmlns:a16="http://schemas.microsoft.com/office/drawing/2014/main" id="{FB9846AD-DBBC-40D5-A6E9-78C870909BAC}"/>
              </a:ext>
            </a:extLst>
          </p:cNvPr>
          <p:cNvSpPr txBox="1"/>
          <p:nvPr/>
        </p:nvSpPr>
        <p:spPr>
          <a:xfrm>
            <a:off x="7673886" y="2931039"/>
            <a:ext cx="1261884"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２．７</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C0478DBC-B5F2-460A-A5D5-7710FA55649C}"/>
              </a:ext>
            </a:extLst>
          </p:cNvPr>
          <p:cNvSpPr txBox="1"/>
          <p:nvPr/>
        </p:nvSpPr>
        <p:spPr>
          <a:xfrm>
            <a:off x="7679778" y="4134251"/>
            <a:ext cx="1261884" cy="523220"/>
          </a:xfrm>
          <a:prstGeom prst="rect">
            <a:avLst/>
          </a:prstGeom>
          <a:noFill/>
        </p:spPr>
        <p:txBody>
          <a:bodyPr wrap="none" rtlCol="0">
            <a:spAutoFit/>
          </a:bodyPr>
          <a:lstStyle/>
          <a:p>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３．１</a:t>
            </a:r>
            <a:endParaRPr kumimoji="1" lang="en-US" altLang="ja-JP" sz="2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F531758F-03DE-4518-9E2A-44C9DB3BFE9F}"/>
              </a:ext>
            </a:extLst>
          </p:cNvPr>
          <p:cNvSpPr txBox="1"/>
          <p:nvPr/>
        </p:nvSpPr>
        <p:spPr>
          <a:xfrm>
            <a:off x="7685670" y="4685759"/>
            <a:ext cx="1261884"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３．０</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D567F203-0460-4A30-9F24-1FB51FC41EBE}"/>
              </a:ext>
            </a:extLst>
          </p:cNvPr>
          <p:cNvSpPr txBox="1"/>
          <p:nvPr/>
        </p:nvSpPr>
        <p:spPr>
          <a:xfrm>
            <a:off x="59151" y="-3"/>
            <a:ext cx="3280178" cy="584775"/>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問題６．答え（４）　</a:t>
            </a:r>
            <a:endParaRPr kumimoji="1" lang="ja-JP" altLang="en-US" sz="3600" dirty="0">
              <a:solidFill>
                <a:srgbClr val="0000FF"/>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320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1815882"/>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問題７．法令上、２００</a:t>
            </a:r>
            <a:r>
              <a:rPr kumimoji="1" lang="en-US" altLang="ja-JP" sz="2800" u="sng" dirty="0">
                <a:latin typeface="HGP創英角ｺﾞｼｯｸUB" panose="020B0900000000000000" pitchFamily="50" charset="-128"/>
                <a:ea typeface="HGP創英角ｺﾞｼｯｸUB" panose="020B0900000000000000" pitchFamily="50" charset="-128"/>
              </a:rPr>
              <a:t>L</a:t>
            </a:r>
            <a:r>
              <a:rPr kumimoji="1" lang="ja-JP" altLang="en-US" sz="2800" u="sng" dirty="0">
                <a:latin typeface="HGP創英角ｺﾞｼｯｸUB" panose="020B0900000000000000" pitchFamily="50" charset="-128"/>
                <a:ea typeface="HGP創英角ｺﾞｼｯｸUB" panose="020B0900000000000000" pitchFamily="50" charset="-128"/>
              </a:rPr>
              <a:t>入りの金属製ドラム３本の重油と、２００</a:t>
            </a:r>
            <a:r>
              <a:rPr kumimoji="1" lang="en-US" altLang="ja-JP" sz="2800" u="sng" dirty="0">
                <a:latin typeface="HGP創英角ｺﾞｼｯｸUB" panose="020B0900000000000000" pitchFamily="50" charset="-128"/>
                <a:ea typeface="HGP創英角ｺﾞｼｯｸUB" panose="020B0900000000000000" pitchFamily="50" charset="-128"/>
              </a:rPr>
              <a:t>L</a:t>
            </a:r>
            <a:r>
              <a:rPr kumimoji="1" lang="ja-JP" altLang="en-US" sz="2800" u="sng" dirty="0">
                <a:latin typeface="HGP創英角ｺﾞｼｯｸUB" panose="020B0900000000000000" pitchFamily="50" charset="-128"/>
                <a:ea typeface="HGP創英角ｺﾞｼｯｸUB" panose="020B0900000000000000" pitchFamily="50" charset="-128"/>
              </a:rPr>
              <a:t>入りの金属製ドラム１本の灯油を同一場所に貯蔵している場合、ガソリンを最低何</a:t>
            </a:r>
            <a:r>
              <a:rPr kumimoji="1" lang="en-US" altLang="ja-JP" sz="2800" u="sng" dirty="0">
                <a:latin typeface="HGP創英角ｺﾞｼｯｸUB" panose="020B0900000000000000" pitchFamily="50" charset="-128"/>
                <a:ea typeface="HGP創英角ｺﾞｼｯｸUB" panose="020B0900000000000000" pitchFamily="50" charset="-128"/>
              </a:rPr>
              <a:t>L</a:t>
            </a:r>
            <a:r>
              <a:rPr kumimoji="1" lang="ja-JP" altLang="en-US" sz="2800" u="sng" dirty="0">
                <a:latin typeface="HGP創英角ｺﾞｼｯｸUB" panose="020B0900000000000000" pitchFamily="50" charset="-128"/>
                <a:ea typeface="HGP創英角ｺﾞｼｯｸUB" panose="020B0900000000000000" pitchFamily="50" charset="-128"/>
              </a:rPr>
              <a:t>貯蔵すると指定数量以上となるか。</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AAA6C025-EA8A-4A03-84C9-CC8DC991FDE3}"/>
              </a:ext>
            </a:extLst>
          </p:cNvPr>
          <p:cNvSpPr/>
          <p:nvPr/>
        </p:nvSpPr>
        <p:spPr>
          <a:xfrm>
            <a:off x="660603" y="2284273"/>
            <a:ext cx="7226711" cy="1667764"/>
          </a:xfrm>
          <a:prstGeom prst="rect">
            <a:avLst/>
          </a:prstGeom>
        </p:spPr>
        <p:txBody>
          <a:bodyPr wrap="square">
            <a:spAutoFit/>
          </a:bodyPr>
          <a:lstStyle/>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（１）　　８０</a:t>
            </a:r>
            <a:r>
              <a:rPr kumimoji="1" lang="en-US" altLang="ja-JP" sz="2400" dirty="0">
                <a:latin typeface="HG丸ｺﾞｼｯｸM-PRO" panose="020F0600000000000000" pitchFamily="50" charset="-128"/>
                <a:ea typeface="HG丸ｺﾞｼｯｸM-PRO" panose="020F0600000000000000" pitchFamily="50" charset="-128"/>
              </a:rPr>
              <a:t>L</a:t>
            </a:r>
            <a:r>
              <a:rPr kumimoji="1" lang="ja-JP" altLang="en-US" sz="2400" dirty="0">
                <a:latin typeface="HG丸ｺﾞｼｯｸM-PRO" panose="020F0600000000000000" pitchFamily="50" charset="-128"/>
                <a:ea typeface="HG丸ｺﾞｼｯｸM-PRO" panose="020F0600000000000000" pitchFamily="50" charset="-128"/>
              </a:rPr>
              <a:t>　　　　（２）　　９０</a:t>
            </a:r>
            <a:r>
              <a:rPr kumimoji="1" lang="en-US" altLang="ja-JP" sz="2400" dirty="0">
                <a:latin typeface="HG丸ｺﾞｼｯｸM-PRO" panose="020F0600000000000000" pitchFamily="50" charset="-128"/>
                <a:ea typeface="HG丸ｺﾞｼｯｸM-PRO" panose="020F0600000000000000" pitchFamily="50" charset="-128"/>
              </a:rPr>
              <a:t>L</a:t>
            </a: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（３）　１００</a:t>
            </a:r>
            <a:r>
              <a:rPr kumimoji="1" lang="en-US" altLang="ja-JP" sz="2400" dirty="0">
                <a:latin typeface="HG丸ｺﾞｼｯｸM-PRO" panose="020F0600000000000000" pitchFamily="50" charset="-128"/>
                <a:ea typeface="HG丸ｺﾞｼｯｸM-PRO" panose="020F0600000000000000" pitchFamily="50" charset="-128"/>
              </a:rPr>
              <a:t>L</a:t>
            </a:r>
            <a:r>
              <a:rPr kumimoji="1" lang="ja-JP" altLang="en-US" sz="2400" dirty="0">
                <a:latin typeface="HG丸ｺﾞｼｯｸM-PRO" panose="020F0600000000000000" pitchFamily="50" charset="-128"/>
                <a:ea typeface="HG丸ｺﾞｼｯｸM-PRO" panose="020F0600000000000000" pitchFamily="50" charset="-128"/>
              </a:rPr>
              <a:t>　　　　（４）　１１０</a:t>
            </a:r>
            <a:r>
              <a:rPr kumimoji="1" lang="en-US" altLang="ja-JP" sz="2400" dirty="0">
                <a:latin typeface="HG丸ｺﾞｼｯｸM-PRO" panose="020F0600000000000000" pitchFamily="50" charset="-128"/>
                <a:ea typeface="HG丸ｺﾞｼｯｸM-PRO" panose="020F0600000000000000" pitchFamily="50" charset="-128"/>
              </a:rPr>
              <a:t>L</a:t>
            </a: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（５）　１２０</a:t>
            </a:r>
            <a:r>
              <a:rPr kumimoji="1" lang="en-US" altLang="ja-JP" sz="2400" dirty="0">
                <a:latin typeface="HG丸ｺﾞｼｯｸM-PRO" panose="020F0600000000000000" pitchFamily="50" charset="-128"/>
                <a:ea typeface="HG丸ｺﾞｼｯｸM-PRO" panose="020F0600000000000000" pitchFamily="50" charset="-128"/>
              </a:rPr>
              <a:t>L</a:t>
            </a:r>
          </a:p>
        </p:txBody>
      </p:sp>
    </p:spTree>
    <p:extLst>
      <p:ext uri="{BB962C8B-B14F-4D97-AF65-F5344CB8AC3E}">
        <p14:creationId xmlns:p14="http://schemas.microsoft.com/office/powerpoint/2010/main" val="588507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AAA6C025-EA8A-4A03-84C9-CC8DC991FDE3}"/>
              </a:ext>
            </a:extLst>
          </p:cNvPr>
          <p:cNvSpPr/>
          <p:nvPr/>
        </p:nvSpPr>
        <p:spPr>
          <a:xfrm>
            <a:off x="510248" y="3259299"/>
            <a:ext cx="8482196" cy="2000548"/>
          </a:xfrm>
          <a:prstGeom prst="rect">
            <a:avLst/>
          </a:prstGeom>
        </p:spPr>
        <p:txBody>
          <a:bodyPr wrap="square">
            <a:spAutoFit/>
          </a:bodyPr>
          <a:lstStyle/>
          <a:p>
            <a:pPr lvl="0" defTabSz="914400">
              <a:defRPr/>
            </a:pP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それぞれの選択肢の指定数量の倍数は以下の通りです。</a:t>
            </a:r>
            <a:endPar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lvl="0" defTabSz="914400">
              <a:defRPr/>
            </a:pPr>
            <a:r>
              <a:rPr kumimoji="1" lang="ja-JP" altLang="en-US" sz="3200" dirty="0">
                <a:solidFill>
                  <a:srgbClr val="0000FF"/>
                </a:solidFill>
                <a:latin typeface="HGP創英角ｺﾞｼｯｸUB" panose="020B0900000000000000" pitchFamily="50" charset="-128"/>
                <a:ea typeface="HGP創英角ｺﾞｼｯｸUB" panose="020B0900000000000000" pitchFamily="50" charset="-128"/>
              </a:rPr>
              <a:t>（１）　０．４０　　　　（２）　０．４５</a:t>
            </a:r>
            <a:endParaRPr kumimoji="1" lang="en-US" altLang="ja-JP" sz="3200" dirty="0">
              <a:solidFill>
                <a:srgbClr val="0000FF"/>
              </a:solidFill>
              <a:latin typeface="HGP創英角ｺﾞｼｯｸUB" panose="020B0900000000000000" pitchFamily="50" charset="-128"/>
              <a:ea typeface="HGP創英角ｺﾞｼｯｸUB" panose="020B0900000000000000" pitchFamily="50" charset="-128"/>
            </a:endParaRPr>
          </a:p>
          <a:p>
            <a:pPr lvl="0" defTabSz="914400">
              <a:defRPr/>
            </a:pPr>
            <a:r>
              <a:rPr kumimoji="1" lang="ja-JP" altLang="en-US" sz="3200" dirty="0">
                <a:solidFill>
                  <a:srgbClr val="0000FF"/>
                </a:solidFill>
                <a:latin typeface="HGP創英角ｺﾞｼｯｸUB" panose="020B0900000000000000" pitchFamily="50" charset="-128"/>
                <a:ea typeface="HGP創英角ｺﾞｼｯｸUB" panose="020B0900000000000000" pitchFamily="50" charset="-128"/>
              </a:rPr>
              <a:t>（３）　０．５０　　　　（４）　０．５５</a:t>
            </a:r>
            <a:endParaRPr kumimoji="1" lang="en-US" altLang="ja-JP" sz="3200" dirty="0">
              <a:solidFill>
                <a:srgbClr val="0000FF"/>
              </a:solidFill>
              <a:latin typeface="HGP創英角ｺﾞｼｯｸUB" panose="020B0900000000000000" pitchFamily="50" charset="-128"/>
              <a:ea typeface="HGP創英角ｺﾞｼｯｸUB" panose="020B0900000000000000" pitchFamily="50" charset="-128"/>
            </a:endParaRPr>
          </a:p>
          <a:p>
            <a:pPr lvl="0" defTabSz="914400">
              <a:defRPr/>
            </a:pPr>
            <a:r>
              <a:rPr kumimoji="1" lang="ja-JP" altLang="en-US" sz="3200" dirty="0">
                <a:solidFill>
                  <a:srgbClr val="0000FF"/>
                </a:solidFill>
                <a:latin typeface="HGP創英角ｺﾞｼｯｸUB" panose="020B0900000000000000" pitchFamily="50" charset="-128"/>
                <a:ea typeface="HGP創英角ｺﾞｼｯｸUB" panose="020B0900000000000000" pitchFamily="50" charset="-128"/>
              </a:rPr>
              <a:t>（５）　０．６０</a:t>
            </a:r>
            <a:endParaRPr kumimoji="1" lang="en-US" altLang="ja-JP" sz="32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6" name="テキスト ボックス 5">
            <a:extLst>
              <a:ext uri="{FF2B5EF4-FFF2-40B4-BE49-F238E27FC236}">
                <a16:creationId xmlns:a16="http://schemas.microsoft.com/office/drawing/2014/main" id="{44522675-7B3D-4743-A907-484C103B0DAC}"/>
              </a:ext>
            </a:extLst>
          </p:cNvPr>
          <p:cNvSpPr txBox="1"/>
          <p:nvPr/>
        </p:nvSpPr>
        <p:spPr>
          <a:xfrm>
            <a:off x="23785" y="18045"/>
            <a:ext cx="8899035" cy="3237425"/>
          </a:xfrm>
          <a:prstGeom prst="rect">
            <a:avLst/>
          </a:prstGeom>
          <a:noFill/>
        </p:spPr>
        <p:txBody>
          <a:bodyPr wrap="square" rtlCol="0">
            <a:spAutoFit/>
          </a:bodyPr>
          <a:lstStyle/>
          <a:p>
            <a:pPr>
              <a:lnSpc>
                <a:spcPct val="150000"/>
              </a:lnSpc>
            </a:pPr>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問題７．答え（３）　</a:t>
            </a:r>
            <a:endParaRPr kumimoji="1" lang="en-US" altLang="ja-JP" sz="3200" u="sng" dirty="0">
              <a:solidFill>
                <a:srgbClr val="FF0000"/>
              </a:solidFill>
              <a:latin typeface="HGP創英角ｺﾞｼｯｸUB" panose="020B0900000000000000" pitchFamily="50" charset="-128"/>
              <a:ea typeface="HGP創英角ｺﾞｼｯｸUB" panose="020B0900000000000000" pitchFamily="50" charset="-128"/>
            </a:endParaRPr>
          </a:p>
          <a:p>
            <a:pPr>
              <a:lnSpc>
                <a:spcPct val="150000"/>
              </a:lnSpc>
            </a:pP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重油の倍数は、</a:t>
            </a:r>
            <a:endPar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50000"/>
              </a:lnSpc>
            </a:pPr>
            <a:endPar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50000"/>
              </a:lnSpc>
            </a:pP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灯油の倍数は、</a:t>
            </a:r>
            <a:endPar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50000"/>
              </a:lnSpc>
            </a:pP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8" name="直線コネクタ 7">
            <a:extLst>
              <a:ext uri="{FF2B5EF4-FFF2-40B4-BE49-F238E27FC236}">
                <a16:creationId xmlns:a16="http://schemas.microsoft.com/office/drawing/2014/main" id="{8FFF317D-B176-4ADA-8546-BC364AE3FEC2}"/>
              </a:ext>
            </a:extLst>
          </p:cNvPr>
          <p:cNvCxnSpPr/>
          <p:nvPr/>
        </p:nvCxnSpPr>
        <p:spPr>
          <a:xfrm>
            <a:off x="2999384" y="1164900"/>
            <a:ext cx="1425215" cy="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847DE1A-8519-4547-BB7E-814D4914CF05}"/>
              </a:ext>
            </a:extLst>
          </p:cNvPr>
          <p:cNvSpPr txBox="1"/>
          <p:nvPr/>
        </p:nvSpPr>
        <p:spPr>
          <a:xfrm>
            <a:off x="3123093" y="508882"/>
            <a:ext cx="1175322" cy="707886"/>
          </a:xfrm>
          <a:prstGeom prst="rect">
            <a:avLst/>
          </a:prstGeom>
          <a:noFill/>
        </p:spPr>
        <p:txBody>
          <a:bodyPr wrap="none" rtlCol="0">
            <a:spAutoFit/>
          </a:bodyPr>
          <a:lstStyle/>
          <a:p>
            <a:r>
              <a:rPr kumimoji="1" lang="ja-JP" altLang="en-US" sz="4000" dirty="0">
                <a:solidFill>
                  <a:srgbClr val="0000FF"/>
                </a:solidFill>
                <a:latin typeface="HGPｺﾞｼｯｸE" panose="020B0900000000000000" pitchFamily="50" charset="-128"/>
                <a:ea typeface="HGPｺﾞｼｯｸE" panose="020B0900000000000000" pitchFamily="50" charset="-128"/>
              </a:rPr>
              <a:t>２００</a:t>
            </a:r>
          </a:p>
        </p:txBody>
      </p:sp>
      <p:sp>
        <p:nvSpPr>
          <p:cNvPr id="10" name="テキスト ボックス 9">
            <a:extLst>
              <a:ext uri="{FF2B5EF4-FFF2-40B4-BE49-F238E27FC236}">
                <a16:creationId xmlns:a16="http://schemas.microsoft.com/office/drawing/2014/main" id="{366EB806-CEBD-4D86-A2B8-4013F808D8E7}"/>
              </a:ext>
            </a:extLst>
          </p:cNvPr>
          <p:cNvSpPr txBox="1"/>
          <p:nvPr/>
        </p:nvSpPr>
        <p:spPr>
          <a:xfrm>
            <a:off x="2991741" y="1054134"/>
            <a:ext cx="1505540" cy="707886"/>
          </a:xfrm>
          <a:prstGeom prst="rect">
            <a:avLst/>
          </a:prstGeom>
          <a:noFill/>
        </p:spPr>
        <p:txBody>
          <a:bodyPr wrap="none" rtlCol="0">
            <a:spAutoFit/>
          </a:bodyPr>
          <a:lstStyle/>
          <a:p>
            <a:r>
              <a:rPr kumimoji="1" lang="ja-JP" altLang="en-US" sz="4000" dirty="0">
                <a:solidFill>
                  <a:srgbClr val="0000FF"/>
                </a:solidFill>
                <a:latin typeface="HGPｺﾞｼｯｸE" panose="020B0900000000000000" pitchFamily="50" charset="-128"/>
                <a:ea typeface="HGPｺﾞｼｯｸE" panose="020B0900000000000000" pitchFamily="50" charset="-128"/>
              </a:rPr>
              <a:t>２０００</a:t>
            </a:r>
          </a:p>
        </p:txBody>
      </p:sp>
      <p:sp>
        <p:nvSpPr>
          <p:cNvPr id="11" name="テキスト ボックス 10">
            <a:extLst>
              <a:ext uri="{FF2B5EF4-FFF2-40B4-BE49-F238E27FC236}">
                <a16:creationId xmlns:a16="http://schemas.microsoft.com/office/drawing/2014/main" id="{BB64B59F-48C3-4DA3-96A0-E774CEB9CF01}"/>
              </a:ext>
            </a:extLst>
          </p:cNvPr>
          <p:cNvSpPr txBox="1"/>
          <p:nvPr/>
        </p:nvSpPr>
        <p:spPr>
          <a:xfrm>
            <a:off x="4301034" y="782530"/>
            <a:ext cx="2882520" cy="707886"/>
          </a:xfrm>
          <a:prstGeom prst="rect">
            <a:avLst/>
          </a:prstGeom>
          <a:noFill/>
        </p:spPr>
        <p:txBody>
          <a:bodyPr wrap="none" rtlCol="0">
            <a:spAutoFit/>
          </a:bodyPr>
          <a:lstStyle/>
          <a:p>
            <a:r>
              <a:rPr kumimoji="1" lang="en-US" altLang="ja-JP" sz="4000" dirty="0">
                <a:solidFill>
                  <a:srgbClr val="0000FF"/>
                </a:solidFill>
                <a:latin typeface="HGPｺﾞｼｯｸE" panose="020B0900000000000000" pitchFamily="50" charset="-128"/>
                <a:ea typeface="HGPｺﾞｼｯｸE" panose="020B0900000000000000" pitchFamily="50" charset="-128"/>
              </a:rPr>
              <a:t>×</a:t>
            </a:r>
            <a:r>
              <a:rPr kumimoji="1" lang="ja-JP" altLang="en-US" sz="4000" dirty="0">
                <a:solidFill>
                  <a:srgbClr val="0000FF"/>
                </a:solidFill>
                <a:latin typeface="HGPｺﾞｼｯｸE" panose="020B0900000000000000" pitchFamily="50" charset="-128"/>
                <a:ea typeface="HGPｺﾞｼｯｸE" panose="020B0900000000000000" pitchFamily="50" charset="-128"/>
              </a:rPr>
              <a:t>３ ＝ ０．３</a:t>
            </a:r>
          </a:p>
        </p:txBody>
      </p:sp>
      <p:cxnSp>
        <p:nvCxnSpPr>
          <p:cNvPr id="12" name="直線コネクタ 11">
            <a:extLst>
              <a:ext uri="{FF2B5EF4-FFF2-40B4-BE49-F238E27FC236}">
                <a16:creationId xmlns:a16="http://schemas.microsoft.com/office/drawing/2014/main" id="{D5981BF5-6F14-4EED-BE80-E09905FB2991}"/>
              </a:ext>
            </a:extLst>
          </p:cNvPr>
          <p:cNvCxnSpPr/>
          <p:nvPr/>
        </p:nvCxnSpPr>
        <p:spPr>
          <a:xfrm>
            <a:off x="3869159" y="2297377"/>
            <a:ext cx="1425215" cy="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B8731F21-29F6-4ADE-ADA6-61D8BCF81C8C}"/>
              </a:ext>
            </a:extLst>
          </p:cNvPr>
          <p:cNvSpPr txBox="1"/>
          <p:nvPr/>
        </p:nvSpPr>
        <p:spPr>
          <a:xfrm>
            <a:off x="3992868" y="1641359"/>
            <a:ext cx="1175322" cy="707886"/>
          </a:xfrm>
          <a:prstGeom prst="rect">
            <a:avLst/>
          </a:prstGeom>
          <a:noFill/>
        </p:spPr>
        <p:txBody>
          <a:bodyPr wrap="none" rtlCol="0">
            <a:spAutoFit/>
          </a:bodyPr>
          <a:lstStyle/>
          <a:p>
            <a:r>
              <a:rPr kumimoji="1" lang="ja-JP" altLang="en-US" sz="4000" dirty="0">
                <a:solidFill>
                  <a:srgbClr val="0000FF"/>
                </a:solidFill>
                <a:latin typeface="HGPｺﾞｼｯｸE" panose="020B0900000000000000" pitchFamily="50" charset="-128"/>
                <a:ea typeface="HGPｺﾞｼｯｸE" panose="020B0900000000000000" pitchFamily="50" charset="-128"/>
              </a:rPr>
              <a:t>２００</a:t>
            </a:r>
          </a:p>
        </p:txBody>
      </p:sp>
      <p:sp>
        <p:nvSpPr>
          <p:cNvPr id="14" name="テキスト ボックス 13">
            <a:extLst>
              <a:ext uri="{FF2B5EF4-FFF2-40B4-BE49-F238E27FC236}">
                <a16:creationId xmlns:a16="http://schemas.microsoft.com/office/drawing/2014/main" id="{452FD079-C2AD-4227-A68C-246B65ECD87F}"/>
              </a:ext>
            </a:extLst>
          </p:cNvPr>
          <p:cNvSpPr txBox="1"/>
          <p:nvPr/>
        </p:nvSpPr>
        <p:spPr>
          <a:xfrm>
            <a:off x="3861516" y="2186611"/>
            <a:ext cx="1505540" cy="707886"/>
          </a:xfrm>
          <a:prstGeom prst="rect">
            <a:avLst/>
          </a:prstGeom>
          <a:noFill/>
        </p:spPr>
        <p:txBody>
          <a:bodyPr wrap="none" rtlCol="0">
            <a:spAutoFit/>
          </a:bodyPr>
          <a:lstStyle/>
          <a:p>
            <a:r>
              <a:rPr kumimoji="1" lang="ja-JP" altLang="en-US" sz="4000" dirty="0">
                <a:solidFill>
                  <a:srgbClr val="0000FF"/>
                </a:solidFill>
                <a:latin typeface="HGPｺﾞｼｯｸE" panose="020B0900000000000000" pitchFamily="50" charset="-128"/>
                <a:ea typeface="HGPｺﾞｼｯｸE" panose="020B0900000000000000" pitchFamily="50" charset="-128"/>
              </a:rPr>
              <a:t>１０００</a:t>
            </a:r>
          </a:p>
        </p:txBody>
      </p:sp>
      <p:sp>
        <p:nvSpPr>
          <p:cNvPr id="15" name="テキスト ボックス 14">
            <a:extLst>
              <a:ext uri="{FF2B5EF4-FFF2-40B4-BE49-F238E27FC236}">
                <a16:creationId xmlns:a16="http://schemas.microsoft.com/office/drawing/2014/main" id="{99238E54-48D9-45FA-9393-DB02F71BF549}"/>
              </a:ext>
            </a:extLst>
          </p:cNvPr>
          <p:cNvSpPr txBox="1"/>
          <p:nvPr/>
        </p:nvSpPr>
        <p:spPr>
          <a:xfrm>
            <a:off x="5337525" y="1915007"/>
            <a:ext cx="1869423" cy="707886"/>
          </a:xfrm>
          <a:prstGeom prst="rect">
            <a:avLst/>
          </a:prstGeom>
          <a:noFill/>
        </p:spPr>
        <p:txBody>
          <a:bodyPr wrap="none" rtlCol="0">
            <a:spAutoFit/>
          </a:bodyPr>
          <a:lstStyle/>
          <a:p>
            <a:r>
              <a:rPr kumimoji="1" lang="ja-JP" altLang="en-US" sz="4000" dirty="0">
                <a:solidFill>
                  <a:srgbClr val="0000FF"/>
                </a:solidFill>
                <a:latin typeface="HGPｺﾞｼｯｸE" panose="020B0900000000000000" pitchFamily="50" charset="-128"/>
                <a:ea typeface="HGPｺﾞｼｯｸE" panose="020B0900000000000000" pitchFamily="50" charset="-128"/>
              </a:rPr>
              <a:t>＝ ０．２</a:t>
            </a:r>
          </a:p>
        </p:txBody>
      </p:sp>
      <p:sp>
        <p:nvSpPr>
          <p:cNvPr id="16" name="正方形/長方形 15">
            <a:extLst>
              <a:ext uri="{FF2B5EF4-FFF2-40B4-BE49-F238E27FC236}">
                <a16:creationId xmlns:a16="http://schemas.microsoft.com/office/drawing/2014/main" id="{9379A9D8-B312-4EE2-8C82-17D0BAC7B509}"/>
              </a:ext>
            </a:extLst>
          </p:cNvPr>
          <p:cNvSpPr/>
          <p:nvPr/>
        </p:nvSpPr>
        <p:spPr>
          <a:xfrm>
            <a:off x="232204" y="5552250"/>
            <a:ext cx="7077944" cy="954107"/>
          </a:xfrm>
          <a:prstGeom prst="rect">
            <a:avLst/>
          </a:prstGeom>
        </p:spPr>
        <p:txBody>
          <a:bodyPr wrap="square">
            <a:spAutoFit/>
          </a:bodyPr>
          <a:lstStyle/>
          <a:p>
            <a:pPr lvl="0" defTabSz="914400">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よって、指定数量の倍数が１．０以上になる、</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a:p>
            <a:pPr lvl="0" defTabSz="914400">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ガソリンが最低貯蔵量は（３）の１００</a:t>
            </a:r>
            <a:r>
              <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rPr>
              <a:t>L</a:t>
            </a: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となる。</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109366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1384995"/>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問題８．法令上、ある製造所において、第４類第２石油類を２０００</a:t>
            </a:r>
            <a:r>
              <a:rPr kumimoji="1" lang="en-US" altLang="ja-JP" sz="2800" u="sng" dirty="0">
                <a:latin typeface="HGP創英角ｺﾞｼｯｸUB" panose="020B0900000000000000" pitchFamily="50" charset="-128"/>
                <a:ea typeface="HGP創英角ｺﾞｼｯｸUB" panose="020B0900000000000000" pitchFamily="50" charset="-128"/>
              </a:rPr>
              <a:t>L</a:t>
            </a:r>
            <a:r>
              <a:rPr kumimoji="1" lang="ja-JP" altLang="en-US" sz="2800" u="sng" dirty="0">
                <a:latin typeface="HGP創英角ｺﾞｼｯｸUB" panose="020B0900000000000000" pitchFamily="50" charset="-128"/>
                <a:ea typeface="HGP創英角ｺﾞｼｯｸUB" panose="020B0900000000000000" pitchFamily="50" charset="-128"/>
              </a:rPr>
              <a:t>製造した場合、指定数量の倍数として、次のうち正しいものはどれか。</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FD30AF76-D572-4BFA-8A9D-4A0479AA1373}"/>
              </a:ext>
            </a:extLst>
          </p:cNvPr>
          <p:cNvGraphicFramePr>
            <a:graphicFrameLocks noGrp="1"/>
          </p:cNvGraphicFramePr>
          <p:nvPr>
            <p:extLst>
              <p:ext uri="{D42A27DB-BD31-4B8C-83A1-F6EECF244321}">
                <p14:modId xmlns:p14="http://schemas.microsoft.com/office/powerpoint/2010/main" val="955676964"/>
              </p:ext>
            </p:extLst>
          </p:nvPr>
        </p:nvGraphicFramePr>
        <p:xfrm>
          <a:off x="59150" y="1696773"/>
          <a:ext cx="9026172" cy="4117245"/>
        </p:xfrm>
        <a:graphic>
          <a:graphicData uri="http://schemas.openxmlformats.org/drawingml/2006/table">
            <a:tbl>
              <a:tblPr firstRow="1" bandRow="1">
                <a:tableStyleId>{5C22544A-7EE6-4342-B048-85BDC9FD1C3A}</a:tableStyleId>
              </a:tblPr>
              <a:tblGrid>
                <a:gridCol w="9026172">
                  <a:extLst>
                    <a:ext uri="{9D8B030D-6E8A-4147-A177-3AD203B41FA5}">
                      <a16:colId xmlns:a16="http://schemas.microsoft.com/office/drawing/2014/main" val="2684506843"/>
                    </a:ext>
                  </a:extLst>
                </a:gridCol>
              </a:tblGrid>
              <a:tr h="823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（１）その危険物が非水溶性であれば１０倍である。</a:t>
                      </a:r>
                      <a:endParaRPr kumimoji="1" lang="en-US" altLang="ja-JP" sz="24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7439"/>
                  </a:ext>
                </a:extLst>
              </a:tr>
              <a:tr h="823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（２）その危険物が水溶性であれば５倍である。</a:t>
                      </a:r>
                      <a:endParaRPr kumimoji="1" lang="en-US" altLang="ja-JP" sz="24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523528"/>
                  </a:ext>
                </a:extLst>
              </a:tr>
              <a:tr h="823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（３）その危険物が非水溶性であれば２倍である。</a:t>
                      </a:r>
                      <a:endParaRPr kumimoji="1" lang="en-US" altLang="ja-JP" sz="24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3865093"/>
                  </a:ext>
                </a:extLst>
              </a:tr>
              <a:tr h="823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（４）その危険物が水溶性であれば２倍である。</a:t>
                      </a:r>
                      <a:endParaRPr kumimoji="1" lang="en-US" altLang="ja-JP" sz="24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532380"/>
                  </a:ext>
                </a:extLst>
              </a:tr>
              <a:tr h="823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（５）その危険物が非水溶性であれば１倍である。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7972933"/>
                  </a:ext>
                </a:extLst>
              </a:tr>
            </a:tbl>
          </a:graphicData>
        </a:graphic>
      </p:graphicFrame>
    </p:spTree>
    <p:extLst>
      <p:ext uri="{BB962C8B-B14F-4D97-AF65-F5344CB8AC3E}">
        <p14:creationId xmlns:p14="http://schemas.microsoft.com/office/powerpoint/2010/main" val="1670189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44522675-7B3D-4743-A907-484C103B0DAC}"/>
              </a:ext>
            </a:extLst>
          </p:cNvPr>
          <p:cNvSpPr txBox="1"/>
          <p:nvPr/>
        </p:nvSpPr>
        <p:spPr>
          <a:xfrm>
            <a:off x="23785" y="18045"/>
            <a:ext cx="8899035" cy="3237425"/>
          </a:xfrm>
          <a:prstGeom prst="rect">
            <a:avLst/>
          </a:prstGeom>
          <a:noFill/>
        </p:spPr>
        <p:txBody>
          <a:bodyPr wrap="square" rtlCol="0">
            <a:spAutoFit/>
          </a:bodyPr>
          <a:lstStyle/>
          <a:p>
            <a:pPr>
              <a:lnSpc>
                <a:spcPct val="150000"/>
              </a:lnSpc>
            </a:pPr>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問題８．答え（３）　</a:t>
            </a:r>
            <a:endParaRPr kumimoji="1" lang="en-US" altLang="ja-JP" sz="3200" u="sng" dirty="0">
              <a:solidFill>
                <a:srgbClr val="FF0000"/>
              </a:solidFill>
              <a:latin typeface="HGP創英角ｺﾞｼｯｸUB" panose="020B0900000000000000" pitchFamily="50" charset="-128"/>
              <a:ea typeface="HGP創英角ｺﾞｼｯｸUB" panose="020B0900000000000000" pitchFamily="50" charset="-128"/>
            </a:endParaRPr>
          </a:p>
          <a:p>
            <a:pPr>
              <a:lnSpc>
                <a:spcPct val="150000"/>
              </a:lnSpc>
            </a:pP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第２石油類の指定数量は、</a:t>
            </a:r>
            <a:endPar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50000"/>
              </a:lnSpc>
            </a:pPr>
            <a:r>
              <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rPr>
              <a:t>	</a:t>
            </a: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非水溶性であれば　１０００</a:t>
            </a:r>
            <a:r>
              <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rPr>
              <a:t>L</a:t>
            </a:r>
          </a:p>
          <a:p>
            <a:pPr>
              <a:lnSpc>
                <a:spcPct val="150000"/>
              </a:lnSpc>
            </a:pPr>
            <a:r>
              <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rPr>
              <a:t>	</a:t>
            </a: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水溶性であれば</a:t>
            </a:r>
            <a:r>
              <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rPr>
              <a:t>	</a:t>
            </a:r>
            <a:r>
              <a:rPr kumimoji="1" lang="ja-JP" altLang="en-US" sz="2800" dirty="0">
                <a:solidFill>
                  <a:srgbClr val="0000FF"/>
                </a:solidFill>
                <a:latin typeface="HGP創英角ｺﾞｼｯｸUB" panose="020B0900000000000000" pitchFamily="50" charset="-128"/>
                <a:ea typeface="HGP創英角ｺﾞｼｯｸUB" panose="020B0900000000000000" pitchFamily="50" charset="-128"/>
              </a:rPr>
              <a:t>　２０００</a:t>
            </a:r>
            <a:r>
              <a:rPr kumimoji="1" lang="en-US" altLang="ja-JP" sz="2800" dirty="0">
                <a:solidFill>
                  <a:srgbClr val="0000FF"/>
                </a:solidFill>
                <a:latin typeface="HGP創英角ｺﾞｼｯｸUB" panose="020B0900000000000000" pitchFamily="50" charset="-128"/>
                <a:ea typeface="HGP創英角ｺﾞｼｯｸUB" panose="020B0900000000000000" pitchFamily="50" charset="-128"/>
              </a:rPr>
              <a:t>L</a:t>
            </a:r>
          </a:p>
          <a:p>
            <a:pPr>
              <a:lnSpc>
                <a:spcPct val="150000"/>
              </a:lnSpc>
            </a:pP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a16="http://schemas.microsoft.com/office/drawing/2014/main" id="{9379A9D8-B312-4EE2-8C82-17D0BAC7B509}"/>
              </a:ext>
            </a:extLst>
          </p:cNvPr>
          <p:cNvSpPr/>
          <p:nvPr/>
        </p:nvSpPr>
        <p:spPr>
          <a:xfrm>
            <a:off x="1030410" y="3164130"/>
            <a:ext cx="7077944" cy="954107"/>
          </a:xfrm>
          <a:prstGeom prst="rect">
            <a:avLst/>
          </a:prstGeom>
        </p:spPr>
        <p:txBody>
          <a:bodyPr wrap="square">
            <a:spAutoFit/>
          </a:bodyPr>
          <a:lstStyle/>
          <a:p>
            <a:pPr lvl="0" defTabSz="914400">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第２石油類を２０００</a:t>
            </a:r>
            <a:r>
              <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rPr>
              <a:t>L</a:t>
            </a: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貯蔵する場合の</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a:p>
            <a:pPr lvl="0" defTabSz="914400">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指定数量の倍数は、</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7" name="正方形/長方形 16">
            <a:extLst>
              <a:ext uri="{FF2B5EF4-FFF2-40B4-BE49-F238E27FC236}">
                <a16:creationId xmlns:a16="http://schemas.microsoft.com/office/drawing/2014/main" id="{C817C0FD-2983-49DE-B996-9A669D12A103}"/>
              </a:ext>
            </a:extLst>
          </p:cNvPr>
          <p:cNvSpPr/>
          <p:nvPr/>
        </p:nvSpPr>
        <p:spPr>
          <a:xfrm>
            <a:off x="1415202" y="4205672"/>
            <a:ext cx="7077944" cy="1284006"/>
          </a:xfrm>
          <a:prstGeom prst="rect">
            <a:avLst/>
          </a:prstGeom>
        </p:spPr>
        <p:txBody>
          <a:bodyPr wrap="square">
            <a:spAutoFit/>
          </a:bodyPr>
          <a:lstStyle/>
          <a:p>
            <a:pPr lvl="0" defTabSz="914400">
              <a:lnSpc>
                <a:spcPct val="150000"/>
              </a:lnSpc>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非水溶性であれば　２．０倍</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a:p>
            <a:pPr lvl="0" defTabSz="914400">
              <a:lnSpc>
                <a:spcPct val="150000"/>
              </a:lnSpc>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水溶性であれば</a:t>
            </a:r>
            <a:r>
              <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rPr>
              <a:t>	</a:t>
            </a: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　１．０倍</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8" name="正方形/長方形 17">
            <a:extLst>
              <a:ext uri="{FF2B5EF4-FFF2-40B4-BE49-F238E27FC236}">
                <a16:creationId xmlns:a16="http://schemas.microsoft.com/office/drawing/2014/main" id="{EEE5C79C-702F-4A74-8744-1DE44A9623EF}"/>
              </a:ext>
            </a:extLst>
          </p:cNvPr>
          <p:cNvSpPr/>
          <p:nvPr/>
        </p:nvSpPr>
        <p:spPr>
          <a:xfrm>
            <a:off x="1036302" y="5701042"/>
            <a:ext cx="7077944" cy="523220"/>
          </a:xfrm>
          <a:prstGeom prst="rect">
            <a:avLst/>
          </a:prstGeom>
        </p:spPr>
        <p:txBody>
          <a:bodyPr wrap="square">
            <a:spAutoFit/>
          </a:bodyPr>
          <a:lstStyle/>
          <a:p>
            <a:pPr lvl="0" defTabSz="914400">
              <a:defRPr/>
            </a:pPr>
            <a:r>
              <a:rPr kumimoji="1" lang="ja-JP" altLang="en-US" sz="2800" dirty="0">
                <a:solidFill>
                  <a:srgbClr val="FF0000"/>
                </a:solidFill>
                <a:latin typeface="HGP創英角ｺﾞｼｯｸUB" panose="020B0900000000000000" pitchFamily="50" charset="-128"/>
                <a:ea typeface="HGP創英角ｺﾞｼｯｸUB" panose="020B0900000000000000" pitchFamily="50" charset="-128"/>
              </a:rPr>
              <a:t>これを満たす選択肢は（３）である。</a:t>
            </a:r>
            <a:endParaRPr kumimoji="1"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5715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3"/>
            <a:ext cx="8899035" cy="584775"/>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問題１．答え（４）　</a:t>
            </a:r>
            <a:r>
              <a:rPr kumimoji="1" lang="ja-JP" altLang="en-US" sz="2000" u="sng" dirty="0">
                <a:solidFill>
                  <a:srgbClr val="0000FF"/>
                </a:solidFill>
                <a:latin typeface="HGP創英角ｺﾞｼｯｸUB" panose="020B0900000000000000" pitchFamily="50" charset="-128"/>
                <a:ea typeface="HGP創英角ｺﾞｼｯｸUB" panose="020B0900000000000000" pitchFamily="50" charset="-128"/>
              </a:rPr>
              <a:t>それぞれの選択肢を数式化してみると（４）が正解</a:t>
            </a:r>
            <a:endParaRPr kumimoji="1" lang="ja-JP" altLang="en-US" sz="3200" u="sng"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25">
            <a:extLst>
              <a:ext uri="{FF2B5EF4-FFF2-40B4-BE49-F238E27FC236}">
                <a16:creationId xmlns:a16="http://schemas.microsoft.com/office/drawing/2014/main" id="{6CACDA40-5F3B-45FE-B126-E8879D53246E}"/>
              </a:ext>
            </a:extLst>
          </p:cNvPr>
          <p:cNvSpPr txBox="1"/>
          <p:nvPr/>
        </p:nvSpPr>
        <p:spPr>
          <a:xfrm>
            <a:off x="2478747" y="698791"/>
            <a:ext cx="6139822" cy="830997"/>
          </a:xfrm>
          <a:prstGeom prst="rect">
            <a:avLst/>
          </a:prstGeom>
          <a:noFill/>
        </p:spPr>
        <p:txBody>
          <a:bodyPr wrap="none" rtlCol="0">
            <a:spAutoFit/>
          </a:bodyPr>
          <a:lstStyle/>
          <a:p>
            <a:pPr algn="ctr"/>
            <a:r>
              <a:rPr kumimoji="1" lang="ja-JP" altLang="en-US" sz="2400" dirty="0">
                <a:latin typeface="HG丸ｺﾞｼｯｸM-PRO" panose="020F0600000000000000" pitchFamily="50" charset="-128"/>
                <a:ea typeface="HG丸ｺﾞｼｯｸM-PRO" panose="020F0600000000000000" pitchFamily="50" charset="-128"/>
              </a:rPr>
              <a:t>危険物</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の量</a:t>
            </a:r>
            <a:endParaRPr kumimoji="1" lang="en-US" altLang="ja-JP" sz="2400" dirty="0">
              <a:latin typeface="HG丸ｺﾞｼｯｸM-PRO" panose="020F0600000000000000" pitchFamily="50" charset="-128"/>
              <a:ea typeface="HG丸ｺﾞｼｯｸM-PRO" panose="020F0600000000000000" pitchFamily="50" charset="-128"/>
            </a:endParaRPr>
          </a:p>
          <a:p>
            <a:pPr algn="ctr"/>
            <a:r>
              <a:rPr kumimoji="1" lang="ja-JP" altLang="en-US" sz="2400" dirty="0">
                <a:latin typeface="HG丸ｺﾞｼｯｸM-PRO" panose="020F0600000000000000" pitchFamily="50" charset="-128"/>
                <a:ea typeface="HG丸ｺﾞｼｯｸM-PRO" panose="020F0600000000000000" pitchFamily="50" charset="-128"/>
              </a:rPr>
              <a:t>危険物</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の指定数量</a:t>
            </a:r>
          </a:p>
        </p:txBody>
      </p:sp>
      <p:sp>
        <p:nvSpPr>
          <p:cNvPr id="27" name="テキスト ボックス 26">
            <a:extLst>
              <a:ext uri="{FF2B5EF4-FFF2-40B4-BE49-F238E27FC236}">
                <a16:creationId xmlns:a16="http://schemas.microsoft.com/office/drawing/2014/main" id="{867F0F06-83A3-4280-8E3E-1A135C5232F2}"/>
              </a:ext>
            </a:extLst>
          </p:cNvPr>
          <p:cNvSpPr txBox="1"/>
          <p:nvPr/>
        </p:nvSpPr>
        <p:spPr>
          <a:xfrm>
            <a:off x="822061" y="728241"/>
            <a:ext cx="1415772" cy="830997"/>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指定数量</a:t>
            </a:r>
            <a:endParaRPr kumimoji="1"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の倍数</a:t>
            </a:r>
          </a:p>
        </p:txBody>
      </p:sp>
      <p:cxnSp>
        <p:nvCxnSpPr>
          <p:cNvPr id="28" name="直線コネクタ 27">
            <a:extLst>
              <a:ext uri="{FF2B5EF4-FFF2-40B4-BE49-F238E27FC236}">
                <a16:creationId xmlns:a16="http://schemas.microsoft.com/office/drawing/2014/main" id="{5F578869-5AAC-4B29-8342-E1C4E8140DC7}"/>
              </a:ext>
            </a:extLst>
          </p:cNvPr>
          <p:cNvCxnSpPr>
            <a:cxnSpLocks/>
          </p:cNvCxnSpPr>
          <p:nvPr/>
        </p:nvCxnSpPr>
        <p:spPr>
          <a:xfrm>
            <a:off x="2639487" y="1114219"/>
            <a:ext cx="58984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55F03F09-FC7F-4F87-B83E-B494D2229D4B}"/>
              </a:ext>
            </a:extLst>
          </p:cNvPr>
          <p:cNvSpPr txBox="1"/>
          <p:nvPr/>
        </p:nvSpPr>
        <p:spPr>
          <a:xfrm>
            <a:off x="2509073" y="1430772"/>
            <a:ext cx="6606296" cy="442878"/>
          </a:xfrm>
          <a:prstGeom prst="rect">
            <a:avLst/>
          </a:prstGeom>
          <a:noFill/>
        </p:spPr>
        <p:txBody>
          <a:bodyPr wrap="none" rtlCol="0">
            <a:spAutoFit/>
          </a:bodyPr>
          <a:lstStyle/>
          <a:p>
            <a:pPr algn="ctr">
              <a:lnSpc>
                <a:spcPct val="150000"/>
              </a:lnSpc>
            </a:pPr>
            <a:r>
              <a:rPr kumimoji="1" lang="ja-JP" altLang="en-US" u="sng" dirty="0">
                <a:latin typeface="HG丸ｺﾞｼｯｸM-PRO" panose="020F0600000000000000" pitchFamily="50" charset="-128"/>
                <a:ea typeface="HG丸ｺﾞｼｯｸM-PRO" panose="020F0600000000000000" pitchFamily="50" charset="-128"/>
              </a:rPr>
              <a:t>（危険物</a:t>
            </a:r>
            <a:r>
              <a:rPr kumimoji="1" lang="en-US" altLang="ja-JP" u="sng" dirty="0">
                <a:latin typeface="HG丸ｺﾞｼｯｸM-PRO" panose="020F0600000000000000" pitchFamily="50" charset="-128"/>
                <a:ea typeface="HG丸ｺﾞｼｯｸM-PRO" panose="020F0600000000000000" pitchFamily="50" charset="-128"/>
              </a:rPr>
              <a:t>A</a:t>
            </a:r>
            <a:r>
              <a:rPr kumimoji="1" lang="ja-JP" altLang="en-US" u="sng" dirty="0">
                <a:latin typeface="HG丸ｺﾞｼｯｸM-PRO" panose="020F0600000000000000" pitchFamily="50" charset="-128"/>
                <a:ea typeface="HG丸ｺﾞｼｯｸM-PRO" panose="020F0600000000000000" pitchFamily="50" charset="-128"/>
              </a:rPr>
              <a:t>の指定数量が最も小さいものとして考えた場合。）</a:t>
            </a:r>
          </a:p>
        </p:txBody>
      </p:sp>
      <p:sp>
        <p:nvSpPr>
          <p:cNvPr id="30" name="テキスト ボックス 29">
            <a:extLst>
              <a:ext uri="{FF2B5EF4-FFF2-40B4-BE49-F238E27FC236}">
                <a16:creationId xmlns:a16="http://schemas.microsoft.com/office/drawing/2014/main" id="{D54A8354-F4AB-4A20-9344-D72470D471EE}"/>
              </a:ext>
            </a:extLst>
          </p:cNvPr>
          <p:cNvSpPr txBox="1"/>
          <p:nvPr/>
        </p:nvSpPr>
        <p:spPr>
          <a:xfrm>
            <a:off x="-40987" y="628040"/>
            <a:ext cx="1107996"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（１）</a:t>
            </a:r>
          </a:p>
        </p:txBody>
      </p:sp>
      <p:sp>
        <p:nvSpPr>
          <p:cNvPr id="31" name="テキスト ボックス 30">
            <a:extLst>
              <a:ext uri="{FF2B5EF4-FFF2-40B4-BE49-F238E27FC236}">
                <a16:creationId xmlns:a16="http://schemas.microsoft.com/office/drawing/2014/main" id="{D018D5D8-E652-425C-9E46-E841C8E0161A}"/>
              </a:ext>
            </a:extLst>
          </p:cNvPr>
          <p:cNvSpPr txBox="1"/>
          <p:nvPr/>
        </p:nvSpPr>
        <p:spPr>
          <a:xfrm>
            <a:off x="2479587" y="1836309"/>
            <a:ext cx="6139822" cy="559769"/>
          </a:xfrm>
          <a:prstGeom prst="rect">
            <a:avLst/>
          </a:prstGeom>
          <a:noFill/>
        </p:spPr>
        <p:txBody>
          <a:bodyPr wrap="none" rtlCol="0">
            <a:spAutoFit/>
          </a:bodyPr>
          <a:lstStyle/>
          <a:p>
            <a:pPr algn="ct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危険物</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の量</a:t>
            </a:r>
            <a:endParaRPr kumimoji="1" lang="en-US" altLang="ja-JP" sz="2400" dirty="0">
              <a:latin typeface="HG丸ｺﾞｼｯｸM-PRO" panose="020F0600000000000000" pitchFamily="50" charset="-128"/>
              <a:ea typeface="HG丸ｺﾞｼｯｸM-PRO" panose="020F0600000000000000" pitchFamily="50" charset="-128"/>
            </a:endParaRPr>
          </a:p>
        </p:txBody>
      </p:sp>
      <p:cxnSp>
        <p:nvCxnSpPr>
          <p:cNvPr id="33" name="直線コネクタ 32">
            <a:extLst>
              <a:ext uri="{FF2B5EF4-FFF2-40B4-BE49-F238E27FC236}">
                <a16:creationId xmlns:a16="http://schemas.microsoft.com/office/drawing/2014/main" id="{1697D202-E3D9-452C-B6CE-B374ED39CB3D}"/>
              </a:ext>
            </a:extLst>
          </p:cNvPr>
          <p:cNvCxnSpPr>
            <a:cxnSpLocks/>
          </p:cNvCxnSpPr>
          <p:nvPr/>
        </p:nvCxnSpPr>
        <p:spPr>
          <a:xfrm>
            <a:off x="2564983" y="2398245"/>
            <a:ext cx="62613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D1F9691C-EA3A-41E5-8F8C-CB499ECEF4DD}"/>
              </a:ext>
            </a:extLst>
          </p:cNvPr>
          <p:cNvSpPr txBox="1"/>
          <p:nvPr/>
        </p:nvSpPr>
        <p:spPr>
          <a:xfrm>
            <a:off x="-40147" y="1912068"/>
            <a:ext cx="1107996"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（２）</a:t>
            </a:r>
          </a:p>
        </p:txBody>
      </p:sp>
      <p:sp>
        <p:nvSpPr>
          <p:cNvPr id="36" name="テキスト ボックス 35">
            <a:extLst>
              <a:ext uri="{FF2B5EF4-FFF2-40B4-BE49-F238E27FC236}">
                <a16:creationId xmlns:a16="http://schemas.microsoft.com/office/drawing/2014/main" id="{1CC2A65E-5BB9-42C6-9E3C-A7335C916C73}"/>
              </a:ext>
            </a:extLst>
          </p:cNvPr>
          <p:cNvSpPr txBox="1"/>
          <p:nvPr/>
        </p:nvSpPr>
        <p:spPr>
          <a:xfrm>
            <a:off x="2085891" y="799809"/>
            <a:ext cx="492443"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a:t>
            </a:r>
          </a:p>
        </p:txBody>
      </p:sp>
      <p:sp>
        <p:nvSpPr>
          <p:cNvPr id="37" name="テキスト ボックス 36">
            <a:extLst>
              <a:ext uri="{FF2B5EF4-FFF2-40B4-BE49-F238E27FC236}">
                <a16:creationId xmlns:a16="http://schemas.microsoft.com/office/drawing/2014/main" id="{AD9178D2-B0D7-4C85-AEA2-BF306E9AFE91}"/>
              </a:ext>
            </a:extLst>
          </p:cNvPr>
          <p:cNvSpPr txBox="1"/>
          <p:nvPr/>
        </p:nvSpPr>
        <p:spPr>
          <a:xfrm>
            <a:off x="807745" y="1997110"/>
            <a:ext cx="1415772" cy="830997"/>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指定数量</a:t>
            </a:r>
            <a:endParaRPr kumimoji="1"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の倍数</a:t>
            </a:r>
          </a:p>
        </p:txBody>
      </p:sp>
      <p:sp>
        <p:nvSpPr>
          <p:cNvPr id="38" name="テキスト ボックス 37">
            <a:extLst>
              <a:ext uri="{FF2B5EF4-FFF2-40B4-BE49-F238E27FC236}">
                <a16:creationId xmlns:a16="http://schemas.microsoft.com/office/drawing/2014/main" id="{7F7E7150-29A2-4916-87A1-A0D9AE2C948B}"/>
              </a:ext>
            </a:extLst>
          </p:cNvPr>
          <p:cNvSpPr txBox="1"/>
          <p:nvPr/>
        </p:nvSpPr>
        <p:spPr>
          <a:xfrm>
            <a:off x="2081679" y="2058574"/>
            <a:ext cx="492443"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a:t>
            </a:r>
          </a:p>
        </p:txBody>
      </p:sp>
      <p:sp>
        <p:nvSpPr>
          <p:cNvPr id="40" name="テキスト ボックス 39">
            <a:extLst>
              <a:ext uri="{FF2B5EF4-FFF2-40B4-BE49-F238E27FC236}">
                <a16:creationId xmlns:a16="http://schemas.microsoft.com/office/drawing/2014/main" id="{F89744C1-5BC0-4FBA-9FB6-CF201A340154}"/>
              </a:ext>
            </a:extLst>
          </p:cNvPr>
          <p:cNvSpPr txBox="1"/>
          <p:nvPr/>
        </p:nvSpPr>
        <p:spPr>
          <a:xfrm>
            <a:off x="3194017" y="2435511"/>
            <a:ext cx="1420582"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A</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41" name="テキスト ボックス 40">
            <a:extLst>
              <a:ext uri="{FF2B5EF4-FFF2-40B4-BE49-F238E27FC236}">
                <a16:creationId xmlns:a16="http://schemas.microsoft.com/office/drawing/2014/main" id="{84232660-BC78-442C-A5ED-A36DFDA63211}"/>
              </a:ext>
            </a:extLst>
          </p:cNvPr>
          <p:cNvSpPr txBox="1"/>
          <p:nvPr/>
        </p:nvSpPr>
        <p:spPr>
          <a:xfrm>
            <a:off x="4381194" y="2527281"/>
            <a:ext cx="2031325" cy="559769"/>
          </a:xfrm>
          <a:prstGeom prst="rect">
            <a:avLst/>
          </a:prstGeom>
          <a:noFill/>
        </p:spPr>
        <p:txBody>
          <a:bodyPr wrap="none" rtlCol="0">
            <a:spAutoFit/>
          </a:bodyPr>
          <a:lstStyle/>
          <a:p>
            <a:pPr algn="ct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　　　　＋</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42" name="テキスト ボックス 41">
            <a:extLst>
              <a:ext uri="{FF2B5EF4-FFF2-40B4-BE49-F238E27FC236}">
                <a16:creationId xmlns:a16="http://schemas.microsoft.com/office/drawing/2014/main" id="{075009BB-6F4B-4206-883B-2E9412BA62E9}"/>
              </a:ext>
            </a:extLst>
          </p:cNvPr>
          <p:cNvSpPr txBox="1"/>
          <p:nvPr/>
        </p:nvSpPr>
        <p:spPr>
          <a:xfrm>
            <a:off x="4707391" y="2430459"/>
            <a:ext cx="1402948"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B</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43" name="テキスト ボックス 42">
            <a:extLst>
              <a:ext uri="{FF2B5EF4-FFF2-40B4-BE49-F238E27FC236}">
                <a16:creationId xmlns:a16="http://schemas.microsoft.com/office/drawing/2014/main" id="{D9F84A37-E201-4E2A-828C-20BDA0658B4D}"/>
              </a:ext>
            </a:extLst>
          </p:cNvPr>
          <p:cNvSpPr txBox="1"/>
          <p:nvPr/>
        </p:nvSpPr>
        <p:spPr>
          <a:xfrm>
            <a:off x="6279982" y="2439239"/>
            <a:ext cx="1410963"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C</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45" name="テキスト ボックス 44">
            <a:extLst>
              <a:ext uri="{FF2B5EF4-FFF2-40B4-BE49-F238E27FC236}">
                <a16:creationId xmlns:a16="http://schemas.microsoft.com/office/drawing/2014/main" id="{FD4EB671-2AD6-4C8E-8D9A-01BEBD0231FD}"/>
              </a:ext>
            </a:extLst>
          </p:cNvPr>
          <p:cNvSpPr txBox="1"/>
          <p:nvPr/>
        </p:nvSpPr>
        <p:spPr>
          <a:xfrm>
            <a:off x="7727534" y="2527281"/>
            <a:ext cx="800219" cy="461665"/>
          </a:xfrm>
          <a:prstGeom prst="rect">
            <a:avLst/>
          </a:prstGeom>
          <a:noFill/>
        </p:spPr>
        <p:txBody>
          <a:bodyPr wrap="none" rtlCol="0">
            <a:spAutoFit/>
          </a:bodyPr>
          <a:lstStyle/>
          <a:p>
            <a:pPr algn="ctr"/>
            <a:r>
              <a:rPr kumimoji="1" lang="en-US" altLang="ja-JP" sz="2400" dirty="0">
                <a:latin typeface="HG丸ｺﾞｼｯｸM-PRO" panose="020F0600000000000000" pitchFamily="50" charset="-128"/>
                <a:ea typeface="HG丸ｺﾞｼｯｸM-PRO" panose="020F0600000000000000" pitchFamily="50" charset="-128"/>
              </a:rPr>
              <a:t>÷</a:t>
            </a:r>
            <a:r>
              <a:rPr kumimoji="1" lang="ja-JP" altLang="en-US" sz="2400" dirty="0">
                <a:latin typeface="HG丸ｺﾞｼｯｸM-PRO" panose="020F0600000000000000" pitchFamily="50" charset="-128"/>
                <a:ea typeface="HG丸ｺﾞｼｯｸM-PRO" panose="020F0600000000000000" pitchFamily="50" charset="-128"/>
              </a:rPr>
              <a:t>３</a:t>
            </a:r>
          </a:p>
        </p:txBody>
      </p:sp>
      <p:sp>
        <p:nvSpPr>
          <p:cNvPr id="46" name="テキスト ボックス 45">
            <a:extLst>
              <a:ext uri="{FF2B5EF4-FFF2-40B4-BE49-F238E27FC236}">
                <a16:creationId xmlns:a16="http://schemas.microsoft.com/office/drawing/2014/main" id="{0491FA04-0F5C-49CD-B302-2F157F6D2F3F}"/>
              </a:ext>
            </a:extLst>
          </p:cNvPr>
          <p:cNvSpPr txBox="1"/>
          <p:nvPr/>
        </p:nvSpPr>
        <p:spPr>
          <a:xfrm>
            <a:off x="2490531" y="3281996"/>
            <a:ext cx="6139822" cy="559769"/>
          </a:xfrm>
          <a:prstGeom prst="rect">
            <a:avLst/>
          </a:prstGeom>
          <a:noFill/>
        </p:spPr>
        <p:txBody>
          <a:bodyPr wrap="none" rtlCol="0">
            <a:spAutoFit/>
          </a:bodyPr>
          <a:lstStyle/>
          <a:p>
            <a:pPr algn="ct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危険物</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の量＋危険物</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の量</a:t>
            </a:r>
            <a:endParaRPr kumimoji="1" lang="en-US" altLang="ja-JP" sz="2400" dirty="0">
              <a:latin typeface="HG丸ｺﾞｼｯｸM-PRO" panose="020F0600000000000000" pitchFamily="50" charset="-128"/>
              <a:ea typeface="HG丸ｺﾞｼｯｸM-PRO" panose="020F0600000000000000" pitchFamily="50" charset="-128"/>
            </a:endParaRPr>
          </a:p>
        </p:txBody>
      </p:sp>
      <p:cxnSp>
        <p:nvCxnSpPr>
          <p:cNvPr id="47" name="直線コネクタ 46">
            <a:extLst>
              <a:ext uri="{FF2B5EF4-FFF2-40B4-BE49-F238E27FC236}">
                <a16:creationId xmlns:a16="http://schemas.microsoft.com/office/drawing/2014/main" id="{58F64D80-C68E-41CA-B72C-1C23C1429ACF}"/>
              </a:ext>
            </a:extLst>
          </p:cNvPr>
          <p:cNvCxnSpPr>
            <a:cxnSpLocks/>
          </p:cNvCxnSpPr>
          <p:nvPr/>
        </p:nvCxnSpPr>
        <p:spPr>
          <a:xfrm>
            <a:off x="2651271" y="3818672"/>
            <a:ext cx="58984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C10CBA05-4E06-4CB4-91D4-6A81E2EA5F2A}"/>
              </a:ext>
            </a:extLst>
          </p:cNvPr>
          <p:cNvSpPr txBox="1"/>
          <p:nvPr/>
        </p:nvSpPr>
        <p:spPr>
          <a:xfrm>
            <a:off x="-29203" y="3347651"/>
            <a:ext cx="1107996"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（３）</a:t>
            </a:r>
          </a:p>
        </p:txBody>
      </p:sp>
      <p:sp>
        <p:nvSpPr>
          <p:cNvPr id="49" name="テキスト ボックス 48">
            <a:extLst>
              <a:ext uri="{FF2B5EF4-FFF2-40B4-BE49-F238E27FC236}">
                <a16:creationId xmlns:a16="http://schemas.microsoft.com/office/drawing/2014/main" id="{D1BFA4E8-74C7-42EF-8440-8801EE447F5B}"/>
              </a:ext>
            </a:extLst>
          </p:cNvPr>
          <p:cNvSpPr txBox="1"/>
          <p:nvPr/>
        </p:nvSpPr>
        <p:spPr>
          <a:xfrm>
            <a:off x="818689" y="3442797"/>
            <a:ext cx="1415772" cy="830997"/>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指定数量</a:t>
            </a:r>
            <a:endParaRPr kumimoji="1"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の倍数</a:t>
            </a:r>
          </a:p>
        </p:txBody>
      </p:sp>
      <p:sp>
        <p:nvSpPr>
          <p:cNvPr id="50" name="テキスト ボックス 49">
            <a:extLst>
              <a:ext uri="{FF2B5EF4-FFF2-40B4-BE49-F238E27FC236}">
                <a16:creationId xmlns:a16="http://schemas.microsoft.com/office/drawing/2014/main" id="{FB8C9473-EEDC-40BF-A267-CF9E02F8CD97}"/>
              </a:ext>
            </a:extLst>
          </p:cNvPr>
          <p:cNvSpPr txBox="1"/>
          <p:nvPr/>
        </p:nvSpPr>
        <p:spPr>
          <a:xfrm>
            <a:off x="2112831" y="3479001"/>
            <a:ext cx="492443"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a:t>
            </a:r>
          </a:p>
        </p:txBody>
      </p:sp>
      <p:sp>
        <p:nvSpPr>
          <p:cNvPr id="51" name="テキスト ボックス 50">
            <a:extLst>
              <a:ext uri="{FF2B5EF4-FFF2-40B4-BE49-F238E27FC236}">
                <a16:creationId xmlns:a16="http://schemas.microsoft.com/office/drawing/2014/main" id="{A66C71F5-3673-46EC-B6B4-CD7031D62F77}"/>
              </a:ext>
            </a:extLst>
          </p:cNvPr>
          <p:cNvSpPr txBox="1"/>
          <p:nvPr/>
        </p:nvSpPr>
        <p:spPr>
          <a:xfrm>
            <a:off x="3046598" y="3784370"/>
            <a:ext cx="1420582"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A</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52" name="テキスト ボックス 51">
            <a:extLst>
              <a:ext uri="{FF2B5EF4-FFF2-40B4-BE49-F238E27FC236}">
                <a16:creationId xmlns:a16="http://schemas.microsoft.com/office/drawing/2014/main" id="{49DAFBA2-2196-4503-9995-36DB98C945B1}"/>
              </a:ext>
            </a:extLst>
          </p:cNvPr>
          <p:cNvSpPr txBox="1"/>
          <p:nvPr/>
        </p:nvSpPr>
        <p:spPr>
          <a:xfrm>
            <a:off x="4307582" y="3877565"/>
            <a:ext cx="2236510" cy="481863"/>
          </a:xfrm>
          <a:prstGeom prst="rect">
            <a:avLst/>
          </a:prstGeom>
          <a:noFill/>
        </p:spPr>
        <p:txBody>
          <a:bodyPr wrap="none" rtlCol="0">
            <a:spAutoFit/>
          </a:bodyPr>
          <a:lstStyle/>
          <a:p>
            <a:pPr algn="ctr">
              <a:lnSpc>
                <a:spcPct val="150000"/>
              </a:lnSpc>
            </a:pPr>
            <a:r>
              <a:rPr kumimoji="1" lang="ja-JP" altLang="en-US" sz="2000" dirty="0">
                <a:latin typeface="HG丸ｺﾞｼｯｸM-PRO" panose="020F0600000000000000" pitchFamily="50" charset="-128"/>
                <a:ea typeface="HG丸ｺﾞｼｯｸM-PRO" panose="020F0600000000000000" pitchFamily="50" charset="-128"/>
              </a:rPr>
              <a:t>＋　　　　　　＋</a:t>
            </a:r>
            <a:endParaRPr kumimoji="1" lang="en-US" altLang="ja-JP" sz="2000" dirty="0">
              <a:latin typeface="HG丸ｺﾞｼｯｸM-PRO" panose="020F0600000000000000" pitchFamily="50" charset="-128"/>
              <a:ea typeface="HG丸ｺﾞｼｯｸM-PRO" panose="020F0600000000000000" pitchFamily="50" charset="-128"/>
            </a:endParaRPr>
          </a:p>
        </p:txBody>
      </p:sp>
      <p:sp>
        <p:nvSpPr>
          <p:cNvPr id="53" name="テキスト ボックス 52">
            <a:extLst>
              <a:ext uri="{FF2B5EF4-FFF2-40B4-BE49-F238E27FC236}">
                <a16:creationId xmlns:a16="http://schemas.microsoft.com/office/drawing/2014/main" id="{412765C6-2579-4DAF-8981-9FDC40D4DE2D}"/>
              </a:ext>
            </a:extLst>
          </p:cNvPr>
          <p:cNvSpPr txBox="1"/>
          <p:nvPr/>
        </p:nvSpPr>
        <p:spPr>
          <a:xfrm>
            <a:off x="4733491" y="3775106"/>
            <a:ext cx="1402948"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B</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54" name="テキスト ボックス 53">
            <a:extLst>
              <a:ext uri="{FF2B5EF4-FFF2-40B4-BE49-F238E27FC236}">
                <a16:creationId xmlns:a16="http://schemas.microsoft.com/office/drawing/2014/main" id="{AE9A6A07-AB5A-4E20-9D48-4029BC164158}"/>
              </a:ext>
            </a:extLst>
          </p:cNvPr>
          <p:cNvSpPr txBox="1"/>
          <p:nvPr/>
        </p:nvSpPr>
        <p:spPr>
          <a:xfrm>
            <a:off x="6372190" y="3780998"/>
            <a:ext cx="1410963" cy="707886"/>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危険物</a:t>
            </a:r>
            <a:r>
              <a:rPr kumimoji="1" lang="en-US" altLang="ja-JP" sz="2000" dirty="0">
                <a:latin typeface="HG丸ｺﾞｼｯｸM-PRO" panose="020F0600000000000000" pitchFamily="50" charset="-128"/>
                <a:ea typeface="HG丸ｺﾞｼｯｸM-PRO" panose="020F0600000000000000" pitchFamily="50" charset="-128"/>
              </a:rPr>
              <a:t>C</a:t>
            </a:r>
            <a:r>
              <a:rPr kumimoji="1" lang="ja-JP" altLang="en-US" sz="2000" dirty="0">
                <a:latin typeface="HG丸ｺﾞｼｯｸM-PRO" panose="020F0600000000000000" pitchFamily="50" charset="-128"/>
                <a:ea typeface="HG丸ｺﾞｼｯｸM-PRO" panose="020F0600000000000000" pitchFamily="50" charset="-128"/>
              </a:rPr>
              <a:t>の</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指定数量</a:t>
            </a:r>
          </a:p>
        </p:txBody>
      </p:sp>
      <p:sp>
        <p:nvSpPr>
          <p:cNvPr id="2" name="大かっこ 1">
            <a:extLst>
              <a:ext uri="{FF2B5EF4-FFF2-40B4-BE49-F238E27FC236}">
                <a16:creationId xmlns:a16="http://schemas.microsoft.com/office/drawing/2014/main" id="{A615EC22-BF15-4D3C-B985-69B908F04E26}"/>
              </a:ext>
            </a:extLst>
          </p:cNvPr>
          <p:cNvSpPr/>
          <p:nvPr/>
        </p:nvSpPr>
        <p:spPr>
          <a:xfrm>
            <a:off x="3142436" y="2485548"/>
            <a:ext cx="4596993" cy="631889"/>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1041E8DF-4A01-41F1-AB59-09C39B0D9E88}"/>
              </a:ext>
            </a:extLst>
          </p:cNvPr>
          <p:cNvSpPr txBox="1"/>
          <p:nvPr/>
        </p:nvSpPr>
        <p:spPr>
          <a:xfrm>
            <a:off x="2479715" y="4616544"/>
            <a:ext cx="6345007" cy="559769"/>
          </a:xfrm>
          <a:prstGeom prst="rect">
            <a:avLst/>
          </a:prstGeom>
          <a:noFill/>
        </p:spPr>
        <p:txBody>
          <a:bodyPr wrap="none" rtlCol="0">
            <a:spAutoFit/>
          </a:bodyPr>
          <a:lstStyle/>
          <a:p>
            <a:pPr algn="ctr">
              <a:lnSpc>
                <a:spcPct val="150000"/>
              </a:lnSpc>
            </a:pP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危険物</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A</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の量　 危険物</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B</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の量　 危険物</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C</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の量</a:t>
            </a: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58" name="直線コネクタ 57">
            <a:extLst>
              <a:ext uri="{FF2B5EF4-FFF2-40B4-BE49-F238E27FC236}">
                <a16:creationId xmlns:a16="http://schemas.microsoft.com/office/drawing/2014/main" id="{31C3872A-FBBD-4D99-B246-AC36D75220F0}"/>
              </a:ext>
            </a:extLst>
          </p:cNvPr>
          <p:cNvCxnSpPr>
            <a:cxnSpLocks/>
          </p:cNvCxnSpPr>
          <p:nvPr/>
        </p:nvCxnSpPr>
        <p:spPr>
          <a:xfrm>
            <a:off x="4776637" y="5153220"/>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5A742421-14D6-4E1E-8266-6906C715C7F6}"/>
              </a:ext>
            </a:extLst>
          </p:cNvPr>
          <p:cNvSpPr txBox="1"/>
          <p:nvPr/>
        </p:nvSpPr>
        <p:spPr>
          <a:xfrm>
            <a:off x="-33415" y="4682199"/>
            <a:ext cx="1107996" cy="559769"/>
          </a:xfrm>
          <a:prstGeom prst="rect">
            <a:avLst/>
          </a:prstGeom>
          <a:noFill/>
        </p:spPr>
        <p:txBody>
          <a:bodyPr wrap="none" rtlCol="0">
            <a:spAutoFit/>
          </a:bodyPr>
          <a:lstStyle/>
          <a:p>
            <a:pPr>
              <a:lnSpc>
                <a:spcPct val="150000"/>
              </a:lnSpc>
            </a:pP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（４）</a:t>
            </a:r>
          </a:p>
        </p:txBody>
      </p:sp>
      <p:sp>
        <p:nvSpPr>
          <p:cNvPr id="60" name="テキスト ボックス 59">
            <a:extLst>
              <a:ext uri="{FF2B5EF4-FFF2-40B4-BE49-F238E27FC236}">
                <a16:creationId xmlns:a16="http://schemas.microsoft.com/office/drawing/2014/main" id="{EA76122C-0066-4438-8181-68F279EFF908}"/>
              </a:ext>
            </a:extLst>
          </p:cNvPr>
          <p:cNvSpPr txBox="1"/>
          <p:nvPr/>
        </p:nvSpPr>
        <p:spPr>
          <a:xfrm>
            <a:off x="814477" y="4777345"/>
            <a:ext cx="1415772" cy="830997"/>
          </a:xfrm>
          <a:prstGeom prst="rect">
            <a:avLst/>
          </a:prstGeom>
          <a:noFill/>
        </p:spPr>
        <p:txBody>
          <a:bodyPr wrap="none" rtlCol="0">
            <a:spAutoFit/>
          </a:bodyPr>
          <a:lstStyle/>
          <a:p>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指定数量</a:t>
            </a: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の倍数</a:t>
            </a:r>
          </a:p>
        </p:txBody>
      </p:sp>
      <p:sp>
        <p:nvSpPr>
          <p:cNvPr id="61" name="テキスト ボックス 60">
            <a:extLst>
              <a:ext uri="{FF2B5EF4-FFF2-40B4-BE49-F238E27FC236}">
                <a16:creationId xmlns:a16="http://schemas.microsoft.com/office/drawing/2014/main" id="{43A94120-BEC4-400C-B82B-1CC9D720E3A5}"/>
              </a:ext>
            </a:extLst>
          </p:cNvPr>
          <p:cNvSpPr txBox="1"/>
          <p:nvPr/>
        </p:nvSpPr>
        <p:spPr>
          <a:xfrm>
            <a:off x="2108619" y="4813549"/>
            <a:ext cx="492443" cy="559769"/>
          </a:xfrm>
          <a:prstGeom prst="rect">
            <a:avLst/>
          </a:prstGeom>
          <a:noFill/>
        </p:spPr>
        <p:txBody>
          <a:bodyPr wrap="none" rtlCol="0">
            <a:spAutoFit/>
          </a:bodyPr>
          <a:lstStyle/>
          <a:p>
            <a:pPr>
              <a:lnSpc>
                <a:spcPct val="150000"/>
              </a:lnSpc>
            </a:pP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a:t>
            </a:r>
          </a:p>
        </p:txBody>
      </p:sp>
      <p:sp>
        <p:nvSpPr>
          <p:cNvPr id="62" name="テキスト ボックス 61">
            <a:extLst>
              <a:ext uri="{FF2B5EF4-FFF2-40B4-BE49-F238E27FC236}">
                <a16:creationId xmlns:a16="http://schemas.microsoft.com/office/drawing/2014/main" id="{804F5EE3-4531-4FAE-A8BC-F2FEF3C91556}"/>
              </a:ext>
            </a:extLst>
          </p:cNvPr>
          <p:cNvSpPr txBox="1"/>
          <p:nvPr/>
        </p:nvSpPr>
        <p:spPr>
          <a:xfrm>
            <a:off x="2719058" y="5123970"/>
            <a:ext cx="1420582" cy="707886"/>
          </a:xfrm>
          <a:prstGeom prst="rect">
            <a:avLst/>
          </a:prstGeom>
          <a:noFill/>
        </p:spPr>
        <p:txBody>
          <a:bodyPr wrap="none" rtlCol="0">
            <a:spAutoFit/>
          </a:bodyPr>
          <a:lstStyle/>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危険物</a:t>
            </a:r>
            <a:r>
              <a:rPr kumimoji="1" lang="en-US" altLang="ja-JP" sz="2000" dirty="0">
                <a:solidFill>
                  <a:srgbClr val="FF0000"/>
                </a:solidFill>
                <a:latin typeface="HG丸ｺﾞｼｯｸM-PRO" panose="020F0600000000000000" pitchFamily="50" charset="-128"/>
                <a:ea typeface="HG丸ｺﾞｼｯｸM-PRO" panose="020F0600000000000000" pitchFamily="50" charset="-128"/>
              </a:rPr>
              <a:t>A</a:t>
            </a: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の</a:t>
            </a:r>
            <a:endParaRPr kumimoji="1" lang="en-US" altLang="ja-JP" sz="20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指定数量</a:t>
            </a:r>
          </a:p>
        </p:txBody>
      </p:sp>
      <p:sp>
        <p:nvSpPr>
          <p:cNvPr id="63" name="テキスト ボックス 62">
            <a:extLst>
              <a:ext uri="{FF2B5EF4-FFF2-40B4-BE49-F238E27FC236}">
                <a16:creationId xmlns:a16="http://schemas.microsoft.com/office/drawing/2014/main" id="{B4A27398-86DD-4E12-A77A-C931D63E61AC}"/>
              </a:ext>
            </a:extLst>
          </p:cNvPr>
          <p:cNvSpPr txBox="1"/>
          <p:nvPr/>
        </p:nvSpPr>
        <p:spPr>
          <a:xfrm>
            <a:off x="4345734" y="4792797"/>
            <a:ext cx="2646878" cy="559769"/>
          </a:xfrm>
          <a:prstGeom prst="rect">
            <a:avLst/>
          </a:prstGeom>
          <a:noFill/>
        </p:spPr>
        <p:txBody>
          <a:bodyPr wrap="none" rtlCol="0">
            <a:spAutoFit/>
          </a:bodyPr>
          <a:lstStyle/>
          <a:p>
            <a:pPr algn="ctr">
              <a:lnSpc>
                <a:spcPct val="150000"/>
              </a:lnSpc>
            </a:pP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4" name="テキスト ボックス 63">
            <a:extLst>
              <a:ext uri="{FF2B5EF4-FFF2-40B4-BE49-F238E27FC236}">
                <a16:creationId xmlns:a16="http://schemas.microsoft.com/office/drawing/2014/main" id="{A8B54271-1B9D-4631-A064-D3781D43221B}"/>
              </a:ext>
            </a:extLst>
          </p:cNvPr>
          <p:cNvSpPr txBox="1"/>
          <p:nvPr/>
        </p:nvSpPr>
        <p:spPr>
          <a:xfrm>
            <a:off x="4815163" y="5119758"/>
            <a:ext cx="1402948" cy="707886"/>
          </a:xfrm>
          <a:prstGeom prst="rect">
            <a:avLst/>
          </a:prstGeom>
          <a:noFill/>
        </p:spPr>
        <p:txBody>
          <a:bodyPr wrap="none" rtlCol="0">
            <a:spAutoFit/>
          </a:bodyPr>
          <a:lstStyle/>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危険物</a:t>
            </a:r>
            <a:r>
              <a:rPr kumimoji="1" lang="en-US" altLang="ja-JP" sz="2000" dirty="0">
                <a:solidFill>
                  <a:srgbClr val="FF0000"/>
                </a:solidFill>
                <a:latin typeface="HG丸ｺﾞｼｯｸM-PRO" panose="020F0600000000000000" pitchFamily="50" charset="-128"/>
                <a:ea typeface="HG丸ｺﾞｼｯｸM-PRO" panose="020F0600000000000000" pitchFamily="50" charset="-128"/>
              </a:rPr>
              <a:t>B</a:t>
            </a: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の</a:t>
            </a:r>
            <a:endParaRPr kumimoji="1" lang="en-US" altLang="ja-JP" sz="20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指定数量</a:t>
            </a:r>
          </a:p>
        </p:txBody>
      </p:sp>
      <p:sp>
        <p:nvSpPr>
          <p:cNvPr id="65" name="テキスト ボックス 64">
            <a:extLst>
              <a:ext uri="{FF2B5EF4-FFF2-40B4-BE49-F238E27FC236}">
                <a16:creationId xmlns:a16="http://schemas.microsoft.com/office/drawing/2014/main" id="{CFBBE438-DB02-49A1-BC2D-12AFCBFF60CC}"/>
              </a:ext>
            </a:extLst>
          </p:cNvPr>
          <p:cNvSpPr txBox="1"/>
          <p:nvPr/>
        </p:nvSpPr>
        <p:spPr>
          <a:xfrm>
            <a:off x="6979270" y="5125650"/>
            <a:ext cx="1410963" cy="707886"/>
          </a:xfrm>
          <a:prstGeom prst="rect">
            <a:avLst/>
          </a:prstGeom>
          <a:noFill/>
        </p:spPr>
        <p:txBody>
          <a:bodyPr wrap="none" rtlCol="0">
            <a:spAutoFit/>
          </a:bodyPr>
          <a:lstStyle/>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危険物</a:t>
            </a:r>
            <a:r>
              <a:rPr kumimoji="1" lang="en-US" altLang="ja-JP" sz="2000" dirty="0">
                <a:solidFill>
                  <a:srgbClr val="FF0000"/>
                </a:solidFill>
                <a:latin typeface="HG丸ｺﾞｼｯｸM-PRO" panose="020F0600000000000000" pitchFamily="50" charset="-128"/>
                <a:ea typeface="HG丸ｺﾞｼｯｸM-PRO" panose="020F0600000000000000" pitchFamily="50" charset="-128"/>
              </a:rPr>
              <a:t>C</a:t>
            </a: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の</a:t>
            </a:r>
            <a:endParaRPr kumimoji="1" lang="en-US" altLang="ja-JP" sz="20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指定数量</a:t>
            </a:r>
          </a:p>
        </p:txBody>
      </p:sp>
      <p:sp>
        <p:nvSpPr>
          <p:cNvPr id="66" name="テキスト ボックス 65">
            <a:extLst>
              <a:ext uri="{FF2B5EF4-FFF2-40B4-BE49-F238E27FC236}">
                <a16:creationId xmlns:a16="http://schemas.microsoft.com/office/drawing/2014/main" id="{A6675D3A-759B-4D2D-9A53-C0EDEBB38D27}"/>
              </a:ext>
            </a:extLst>
          </p:cNvPr>
          <p:cNvSpPr txBox="1"/>
          <p:nvPr/>
        </p:nvSpPr>
        <p:spPr>
          <a:xfrm>
            <a:off x="-27523" y="5920762"/>
            <a:ext cx="1107996"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（５）</a:t>
            </a:r>
          </a:p>
        </p:txBody>
      </p:sp>
      <p:cxnSp>
        <p:nvCxnSpPr>
          <p:cNvPr id="67" name="直線コネクタ 66">
            <a:extLst>
              <a:ext uri="{FF2B5EF4-FFF2-40B4-BE49-F238E27FC236}">
                <a16:creationId xmlns:a16="http://schemas.microsoft.com/office/drawing/2014/main" id="{5A29EE4C-01E5-499E-9FF1-160B83BC7905}"/>
              </a:ext>
            </a:extLst>
          </p:cNvPr>
          <p:cNvCxnSpPr>
            <a:cxnSpLocks/>
          </p:cNvCxnSpPr>
          <p:nvPr/>
        </p:nvCxnSpPr>
        <p:spPr>
          <a:xfrm>
            <a:off x="6928740" y="5153220"/>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6C0EF6B4-29F5-4762-AC0D-E0E6DB37627A}"/>
              </a:ext>
            </a:extLst>
          </p:cNvPr>
          <p:cNvCxnSpPr>
            <a:cxnSpLocks/>
          </p:cNvCxnSpPr>
          <p:nvPr/>
        </p:nvCxnSpPr>
        <p:spPr>
          <a:xfrm>
            <a:off x="2619458" y="5153220"/>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78B538FF-BCB4-489F-BA3F-8F06299AD835}"/>
              </a:ext>
            </a:extLst>
          </p:cNvPr>
          <p:cNvSpPr txBox="1"/>
          <p:nvPr/>
        </p:nvSpPr>
        <p:spPr>
          <a:xfrm>
            <a:off x="2475503" y="5850059"/>
            <a:ext cx="6345007" cy="559769"/>
          </a:xfrm>
          <a:prstGeom prst="rect">
            <a:avLst/>
          </a:prstGeom>
          <a:noFill/>
        </p:spPr>
        <p:txBody>
          <a:bodyPr wrap="none" rtlCol="0">
            <a:spAutoFit/>
          </a:bodyPr>
          <a:lstStyle/>
          <a:p>
            <a:pPr algn="ct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危険物</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の量　 危険物</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の量　 危険物</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の量</a:t>
            </a:r>
            <a:endParaRPr kumimoji="1" lang="en-US" altLang="ja-JP" sz="2400" dirty="0">
              <a:latin typeface="HG丸ｺﾞｼｯｸM-PRO" panose="020F0600000000000000" pitchFamily="50" charset="-128"/>
              <a:ea typeface="HG丸ｺﾞｼｯｸM-PRO" panose="020F0600000000000000" pitchFamily="50" charset="-128"/>
            </a:endParaRPr>
          </a:p>
        </p:txBody>
      </p:sp>
      <p:cxnSp>
        <p:nvCxnSpPr>
          <p:cNvPr id="70" name="直線コネクタ 69">
            <a:extLst>
              <a:ext uri="{FF2B5EF4-FFF2-40B4-BE49-F238E27FC236}">
                <a16:creationId xmlns:a16="http://schemas.microsoft.com/office/drawing/2014/main" id="{D865346E-D3E1-49BC-BD44-5793B985FD4F}"/>
              </a:ext>
            </a:extLst>
          </p:cNvPr>
          <p:cNvCxnSpPr>
            <a:cxnSpLocks/>
          </p:cNvCxnSpPr>
          <p:nvPr/>
        </p:nvCxnSpPr>
        <p:spPr>
          <a:xfrm>
            <a:off x="4772425" y="6386735"/>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D6C52BF7-68F5-4E6D-BBD3-0A5D222482E6}"/>
              </a:ext>
            </a:extLst>
          </p:cNvPr>
          <p:cNvSpPr txBox="1"/>
          <p:nvPr/>
        </p:nvSpPr>
        <p:spPr>
          <a:xfrm>
            <a:off x="810265" y="6010860"/>
            <a:ext cx="1415772" cy="830997"/>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指定数量</a:t>
            </a:r>
            <a:endParaRPr kumimoji="1"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の倍数</a:t>
            </a:r>
          </a:p>
        </p:txBody>
      </p:sp>
      <p:sp>
        <p:nvSpPr>
          <p:cNvPr id="72" name="テキスト ボックス 71">
            <a:extLst>
              <a:ext uri="{FF2B5EF4-FFF2-40B4-BE49-F238E27FC236}">
                <a16:creationId xmlns:a16="http://schemas.microsoft.com/office/drawing/2014/main" id="{C2D6FA35-7E55-4E99-888C-ACD898B50525}"/>
              </a:ext>
            </a:extLst>
          </p:cNvPr>
          <p:cNvSpPr txBox="1"/>
          <p:nvPr/>
        </p:nvSpPr>
        <p:spPr>
          <a:xfrm>
            <a:off x="2104407" y="6047064"/>
            <a:ext cx="492443" cy="559769"/>
          </a:xfrm>
          <a:prstGeom prst="rect">
            <a:avLst/>
          </a:prstGeom>
          <a:noFill/>
        </p:spPr>
        <p:txBody>
          <a:bodyPr wrap="none" rtlCol="0">
            <a:spAutoFit/>
          </a:bodyPr>
          <a:lstStyle/>
          <a:p>
            <a:pPr>
              <a:lnSpc>
                <a:spcPct val="150000"/>
              </a:lnSpc>
            </a:pPr>
            <a:r>
              <a:rPr kumimoji="1" lang="ja-JP" altLang="en-US" sz="2400" dirty="0">
                <a:latin typeface="HG丸ｺﾞｼｯｸM-PRO" panose="020F0600000000000000" pitchFamily="50" charset="-128"/>
                <a:ea typeface="HG丸ｺﾞｼｯｸM-PRO" panose="020F0600000000000000" pitchFamily="50" charset="-128"/>
              </a:rPr>
              <a:t>＝</a:t>
            </a:r>
          </a:p>
        </p:txBody>
      </p:sp>
      <p:cxnSp>
        <p:nvCxnSpPr>
          <p:cNvPr id="73" name="直線コネクタ 72">
            <a:extLst>
              <a:ext uri="{FF2B5EF4-FFF2-40B4-BE49-F238E27FC236}">
                <a16:creationId xmlns:a16="http://schemas.microsoft.com/office/drawing/2014/main" id="{0D309E35-2463-41F6-A462-B038E1BF1A09}"/>
              </a:ext>
            </a:extLst>
          </p:cNvPr>
          <p:cNvCxnSpPr>
            <a:cxnSpLocks/>
          </p:cNvCxnSpPr>
          <p:nvPr/>
        </p:nvCxnSpPr>
        <p:spPr>
          <a:xfrm>
            <a:off x="6924528" y="6386735"/>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B1B255E9-95CB-46FB-BAB6-EFC6D4D63C70}"/>
              </a:ext>
            </a:extLst>
          </p:cNvPr>
          <p:cNvCxnSpPr>
            <a:cxnSpLocks/>
          </p:cNvCxnSpPr>
          <p:nvPr/>
        </p:nvCxnSpPr>
        <p:spPr>
          <a:xfrm>
            <a:off x="2615246" y="6386735"/>
            <a:ext cx="178072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55E20056-E452-407A-9F1C-01EBA2E7CD2D}"/>
              </a:ext>
            </a:extLst>
          </p:cNvPr>
          <p:cNvSpPr txBox="1"/>
          <p:nvPr/>
        </p:nvSpPr>
        <p:spPr>
          <a:xfrm>
            <a:off x="4720534" y="6423159"/>
            <a:ext cx="1723549" cy="400110"/>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（２）の分母</a:t>
            </a:r>
          </a:p>
        </p:txBody>
      </p:sp>
      <p:sp>
        <p:nvSpPr>
          <p:cNvPr id="76" name="テキスト ボックス 75">
            <a:extLst>
              <a:ext uri="{FF2B5EF4-FFF2-40B4-BE49-F238E27FC236}">
                <a16:creationId xmlns:a16="http://schemas.microsoft.com/office/drawing/2014/main" id="{F2609210-45DF-4C51-8564-F00DF00C5504}"/>
              </a:ext>
            </a:extLst>
          </p:cNvPr>
          <p:cNvSpPr txBox="1"/>
          <p:nvPr/>
        </p:nvSpPr>
        <p:spPr>
          <a:xfrm>
            <a:off x="6837281" y="6423159"/>
            <a:ext cx="1723549" cy="400110"/>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（２）の分母</a:t>
            </a:r>
          </a:p>
        </p:txBody>
      </p:sp>
      <p:sp>
        <p:nvSpPr>
          <p:cNvPr id="77" name="テキスト ボックス 76">
            <a:extLst>
              <a:ext uri="{FF2B5EF4-FFF2-40B4-BE49-F238E27FC236}">
                <a16:creationId xmlns:a16="http://schemas.microsoft.com/office/drawing/2014/main" id="{657FDF64-16F3-4C12-8214-4AEC90D99A02}"/>
              </a:ext>
            </a:extLst>
          </p:cNvPr>
          <p:cNvSpPr txBox="1"/>
          <p:nvPr/>
        </p:nvSpPr>
        <p:spPr>
          <a:xfrm>
            <a:off x="2522948" y="6423159"/>
            <a:ext cx="1723549" cy="400110"/>
          </a:xfrm>
          <a:prstGeom prst="rect">
            <a:avLst/>
          </a:prstGeom>
          <a:noFill/>
        </p:spPr>
        <p:txBody>
          <a:bodyPr wrap="non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（２）の分母</a:t>
            </a:r>
          </a:p>
        </p:txBody>
      </p:sp>
      <p:cxnSp>
        <p:nvCxnSpPr>
          <p:cNvPr id="6" name="直線コネクタ 5">
            <a:extLst>
              <a:ext uri="{FF2B5EF4-FFF2-40B4-BE49-F238E27FC236}">
                <a16:creationId xmlns:a16="http://schemas.microsoft.com/office/drawing/2014/main" id="{917C6B02-C621-476C-9ACC-19909841AB6C}"/>
              </a:ext>
            </a:extLst>
          </p:cNvPr>
          <p:cNvCxnSpPr/>
          <p:nvPr/>
        </p:nvCxnSpPr>
        <p:spPr>
          <a:xfrm>
            <a:off x="0" y="3246735"/>
            <a:ext cx="9144000" cy="2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FF67E7C5-D975-46E5-8A73-2DEEF1D7743D}"/>
              </a:ext>
            </a:extLst>
          </p:cNvPr>
          <p:cNvCxnSpPr/>
          <p:nvPr/>
        </p:nvCxnSpPr>
        <p:spPr>
          <a:xfrm>
            <a:off x="0" y="1892821"/>
            <a:ext cx="9144000" cy="2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47B674AA-7476-4C6C-A8E6-0AB2A5401F9A}"/>
              </a:ext>
            </a:extLst>
          </p:cNvPr>
          <p:cNvCxnSpPr/>
          <p:nvPr/>
        </p:nvCxnSpPr>
        <p:spPr>
          <a:xfrm>
            <a:off x="840" y="4601492"/>
            <a:ext cx="9144000" cy="2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E6CD9043-CAE0-41BC-A5FE-73CC18701FF5}"/>
              </a:ext>
            </a:extLst>
          </p:cNvPr>
          <p:cNvCxnSpPr/>
          <p:nvPr/>
        </p:nvCxnSpPr>
        <p:spPr>
          <a:xfrm>
            <a:off x="-8424" y="5956250"/>
            <a:ext cx="9144000" cy="24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497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1384995"/>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問題２．現在、灯油を５００</a:t>
            </a:r>
            <a:r>
              <a:rPr kumimoji="1" lang="en-US" altLang="ja-JP" sz="2800" u="sng" dirty="0">
                <a:latin typeface="HGP創英角ｺﾞｼｯｸUB" panose="020B0900000000000000" pitchFamily="50" charset="-128"/>
                <a:ea typeface="HGP創英角ｺﾞｼｯｸUB" panose="020B0900000000000000" pitchFamily="50" charset="-128"/>
              </a:rPr>
              <a:t>L</a:t>
            </a:r>
            <a:r>
              <a:rPr kumimoji="1" lang="ja-JP" altLang="en-US" sz="2800" u="sng" dirty="0">
                <a:latin typeface="HGP創英角ｺﾞｼｯｸUB" panose="020B0900000000000000" pitchFamily="50" charset="-128"/>
                <a:ea typeface="HGP創英角ｺﾞｼｯｸUB" panose="020B0900000000000000" pitchFamily="50" charset="-128"/>
              </a:rPr>
              <a:t>貯蔵している。これと同一の場所に次の危険物を貯蔵した場合、指定数量以上となるものは次のうちどれか。</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FD30AF76-D572-4BFA-8A9D-4A0479AA1373}"/>
              </a:ext>
            </a:extLst>
          </p:cNvPr>
          <p:cNvGraphicFramePr>
            <a:graphicFrameLocks noGrp="1"/>
          </p:cNvGraphicFramePr>
          <p:nvPr>
            <p:extLst>
              <p:ext uri="{D42A27DB-BD31-4B8C-83A1-F6EECF244321}">
                <p14:modId xmlns:p14="http://schemas.microsoft.com/office/powerpoint/2010/main" val="1656581190"/>
              </p:ext>
            </p:extLst>
          </p:nvPr>
        </p:nvGraphicFramePr>
        <p:xfrm>
          <a:off x="59150" y="1582813"/>
          <a:ext cx="9026172" cy="4984240"/>
        </p:xfrm>
        <a:graphic>
          <a:graphicData uri="http://schemas.openxmlformats.org/drawingml/2006/table">
            <a:tbl>
              <a:tblPr firstRow="1" bandRow="1">
                <a:tableStyleId>{5C22544A-7EE6-4342-B048-85BDC9FD1C3A}</a:tableStyleId>
              </a:tblPr>
              <a:tblGrid>
                <a:gridCol w="9026172">
                  <a:extLst>
                    <a:ext uri="{9D8B030D-6E8A-4147-A177-3AD203B41FA5}">
                      <a16:colId xmlns:a16="http://schemas.microsoft.com/office/drawing/2014/main" val="2684506843"/>
                    </a:ext>
                  </a:extLst>
                </a:gridCol>
              </a:tblGrid>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（１）ガソリン　　　　１００</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7439"/>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（２）メタノール　　　１５０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523528"/>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（３）軽油　　　　　　４００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3865093"/>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（４）重油　　　　　　８００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532380"/>
                  </a:ext>
                </a:extLst>
              </a:tr>
              <a:tr h="99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（５）ギヤー油　　　２０００</a:t>
                      </a:r>
                      <a:r>
                        <a:rPr kumimoji="1" lang="en-US" altLang="ja-JP" sz="2400" dirty="0">
                          <a:latin typeface="HG丸ｺﾞｼｯｸM-PRO" panose="020F0600000000000000" pitchFamily="50" charset="-128"/>
                          <a:ea typeface="HG丸ｺﾞｼｯｸM-PRO" panose="020F0600000000000000" pitchFamily="50" charset="-128"/>
                        </a:rPr>
                        <a:t>L</a:t>
                      </a:r>
                      <a:endParaRPr kumimoji="1" lang="ja-JP" altLang="en-US" sz="2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7972933"/>
                  </a:ext>
                </a:extLst>
              </a:tr>
            </a:tbl>
          </a:graphicData>
        </a:graphic>
      </p:graphicFrame>
    </p:spTree>
    <p:extLst>
      <p:ext uri="{BB962C8B-B14F-4D97-AF65-F5344CB8AC3E}">
        <p14:creationId xmlns:p14="http://schemas.microsoft.com/office/powerpoint/2010/main" val="69075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FD30AF76-D572-4BFA-8A9D-4A0479AA1373}"/>
              </a:ext>
            </a:extLst>
          </p:cNvPr>
          <p:cNvGraphicFramePr>
            <a:graphicFrameLocks noGrp="1"/>
          </p:cNvGraphicFramePr>
          <p:nvPr>
            <p:extLst>
              <p:ext uri="{D42A27DB-BD31-4B8C-83A1-F6EECF244321}">
                <p14:modId xmlns:p14="http://schemas.microsoft.com/office/powerpoint/2010/main" val="4283859690"/>
              </p:ext>
            </p:extLst>
          </p:nvPr>
        </p:nvGraphicFramePr>
        <p:xfrm>
          <a:off x="59150" y="1350421"/>
          <a:ext cx="9026172" cy="4217780"/>
        </p:xfrm>
        <a:graphic>
          <a:graphicData uri="http://schemas.openxmlformats.org/drawingml/2006/table">
            <a:tbl>
              <a:tblPr firstRow="1" bandRow="1">
                <a:tableStyleId>{5C22544A-7EE6-4342-B048-85BDC9FD1C3A}</a:tableStyleId>
              </a:tblPr>
              <a:tblGrid>
                <a:gridCol w="9026172">
                  <a:extLst>
                    <a:ext uri="{9D8B030D-6E8A-4147-A177-3AD203B41FA5}">
                      <a16:colId xmlns:a16="http://schemas.microsoft.com/office/drawing/2014/main" val="2684506843"/>
                    </a:ext>
                  </a:extLst>
                </a:gridCol>
              </a:tblGrid>
              <a:tr h="843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（１）ガソリン　　　　１００</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L</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2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7439"/>
                  </a:ext>
                </a:extLst>
              </a:tr>
              <a:tr h="843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（２）メタノール　　　１５０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523528"/>
                  </a:ext>
                </a:extLst>
              </a:tr>
              <a:tr h="843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（３）軽油　　　　　　４００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3865093"/>
                  </a:ext>
                </a:extLst>
              </a:tr>
              <a:tr h="843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（４）重油　　　　　　８００</a:t>
                      </a:r>
                      <a:r>
                        <a:rPr kumimoji="1" lang="en-US" altLang="ja-JP" sz="2400" dirty="0">
                          <a:latin typeface="HG丸ｺﾞｼｯｸM-PRO" panose="020F0600000000000000" pitchFamily="50" charset="-128"/>
                          <a:ea typeface="HG丸ｺﾞｼｯｸM-PRO" panose="020F0600000000000000" pitchFamily="50" charset="-128"/>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532380"/>
                  </a:ext>
                </a:extLst>
              </a:tr>
              <a:tr h="8435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（５）ギヤー油　　　２０００</a:t>
                      </a:r>
                      <a:r>
                        <a:rPr kumimoji="1" lang="en-US" altLang="ja-JP" sz="2400" dirty="0">
                          <a:latin typeface="HG丸ｺﾞｼｯｸM-PRO" panose="020F0600000000000000" pitchFamily="50" charset="-128"/>
                          <a:ea typeface="HG丸ｺﾞｼｯｸM-PRO" panose="020F0600000000000000" pitchFamily="50" charset="-128"/>
                        </a:rPr>
                        <a:t>L</a:t>
                      </a:r>
                      <a:endParaRPr kumimoji="1" lang="ja-JP" altLang="en-US" sz="24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7972933"/>
                  </a:ext>
                </a:extLst>
              </a:tr>
            </a:tbl>
          </a:graphicData>
        </a:graphic>
      </p:graphicFrame>
      <p:sp>
        <p:nvSpPr>
          <p:cNvPr id="7" name="テキスト ボックス 6">
            <a:extLst>
              <a:ext uri="{FF2B5EF4-FFF2-40B4-BE49-F238E27FC236}">
                <a16:creationId xmlns:a16="http://schemas.microsoft.com/office/drawing/2014/main" id="{BD1FBCCF-F4EF-44DA-A289-61949552E6DC}"/>
              </a:ext>
            </a:extLst>
          </p:cNvPr>
          <p:cNvSpPr txBox="1"/>
          <p:nvPr/>
        </p:nvSpPr>
        <p:spPr>
          <a:xfrm>
            <a:off x="59150" y="-3"/>
            <a:ext cx="8899035" cy="1323439"/>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問題２．答え（１）　</a:t>
            </a:r>
            <a:r>
              <a:rPr kumimoji="1" lang="ja-JP" altLang="en-US" sz="2000" dirty="0">
                <a:solidFill>
                  <a:srgbClr val="0000FF"/>
                </a:solidFill>
                <a:latin typeface="HG丸ｺﾞｼｯｸM-PRO" panose="020F0600000000000000" pitchFamily="50" charset="-128"/>
                <a:ea typeface="HG丸ｺﾞｼｯｸM-PRO" panose="020F0600000000000000" pitchFamily="50" charset="-128"/>
              </a:rPr>
              <a:t>灯油の指定数量は１０００</a:t>
            </a:r>
            <a:r>
              <a:rPr kumimoji="1" lang="en-US" altLang="ja-JP" sz="2000" dirty="0">
                <a:solidFill>
                  <a:srgbClr val="0000FF"/>
                </a:solidFill>
                <a:latin typeface="HG丸ｺﾞｼｯｸM-PRO" panose="020F0600000000000000" pitchFamily="50" charset="-128"/>
                <a:ea typeface="HG丸ｺﾞｼｯｸM-PRO" panose="020F0600000000000000" pitchFamily="50" charset="-128"/>
              </a:rPr>
              <a:t>L</a:t>
            </a:r>
            <a:r>
              <a:rPr kumimoji="1" lang="ja-JP" altLang="en-US" sz="2000" dirty="0">
                <a:solidFill>
                  <a:srgbClr val="0000FF"/>
                </a:solidFill>
                <a:latin typeface="HG丸ｺﾞｼｯｸM-PRO" panose="020F0600000000000000" pitchFamily="50" charset="-128"/>
                <a:ea typeface="HG丸ｺﾞｼｯｸM-PRO" panose="020F0600000000000000" pitchFamily="50" charset="-128"/>
              </a:rPr>
              <a:t>なので、</a:t>
            </a:r>
            <a:endParaRPr kumimoji="1" lang="en-US" altLang="ja-JP" sz="2000" dirty="0">
              <a:solidFill>
                <a:srgbClr val="0000FF"/>
              </a:solidFill>
              <a:latin typeface="HG丸ｺﾞｼｯｸM-PRO" panose="020F0600000000000000" pitchFamily="50" charset="-128"/>
              <a:ea typeface="HG丸ｺﾞｼｯｸM-PRO" panose="020F0600000000000000" pitchFamily="50" charset="-128"/>
            </a:endParaRPr>
          </a:p>
          <a:p>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灯油５００</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L</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の指定数量の倍数は０．５である。</a:t>
            </a:r>
            <a:endParaRPr kumimoji="1" lang="en-US" altLang="ja-JP" sz="24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400" dirty="0">
                <a:solidFill>
                  <a:srgbClr val="0000FF"/>
                </a:solidFill>
                <a:latin typeface="HG丸ｺﾞｼｯｸM-PRO" panose="020F0600000000000000" pitchFamily="50" charset="-128"/>
                <a:ea typeface="HG丸ｺﾞｼｯｸM-PRO" panose="020F0600000000000000" pitchFamily="50" charset="-128"/>
              </a:rPr>
              <a:t>以下、それぞれの選択肢の指定数量の倍数を示す。</a:t>
            </a:r>
            <a:endParaRPr kumimoji="1" lang="ja-JP" altLang="en-US" sz="3600" dirty="0">
              <a:solidFill>
                <a:srgbClr val="0000FF"/>
              </a:solidFill>
              <a:latin typeface="HG丸ｺﾞｼｯｸM-PRO" panose="020F0600000000000000" pitchFamily="50" charset="-128"/>
              <a:ea typeface="HG丸ｺﾞｼｯｸM-PRO" panose="020F0600000000000000" pitchFamily="50" charset="-128"/>
            </a:endParaRPr>
          </a:p>
        </p:txBody>
      </p:sp>
      <p:sp>
        <p:nvSpPr>
          <p:cNvPr id="8" name="テキスト ボックス 7">
            <a:extLst>
              <a:ext uri="{FF2B5EF4-FFF2-40B4-BE49-F238E27FC236}">
                <a16:creationId xmlns:a16="http://schemas.microsoft.com/office/drawing/2014/main" id="{74101D6F-0C58-4470-B1C3-60F5D9E2BE88}"/>
              </a:ext>
            </a:extLst>
          </p:cNvPr>
          <p:cNvSpPr txBox="1"/>
          <p:nvPr/>
        </p:nvSpPr>
        <p:spPr>
          <a:xfrm>
            <a:off x="5558015" y="1360525"/>
            <a:ext cx="1308370" cy="830997"/>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１００</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L</a:t>
            </a:r>
          </a:p>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２００</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L</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 name="直線コネクタ 8">
            <a:extLst>
              <a:ext uri="{FF2B5EF4-FFF2-40B4-BE49-F238E27FC236}">
                <a16:creationId xmlns:a16="http://schemas.microsoft.com/office/drawing/2014/main" id="{3E8A6688-086C-41FB-BA7B-C912D6149990}"/>
              </a:ext>
            </a:extLst>
          </p:cNvPr>
          <p:cNvCxnSpPr>
            <a:cxnSpLocks/>
          </p:cNvCxnSpPr>
          <p:nvPr/>
        </p:nvCxnSpPr>
        <p:spPr>
          <a:xfrm>
            <a:off x="5658656" y="1791109"/>
            <a:ext cx="1166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953AECF1-4E5D-4792-9792-A933049179DA}"/>
              </a:ext>
            </a:extLst>
          </p:cNvPr>
          <p:cNvSpPr txBox="1"/>
          <p:nvPr/>
        </p:nvSpPr>
        <p:spPr>
          <a:xfrm>
            <a:off x="6897009" y="1517977"/>
            <a:ext cx="1117615" cy="461665"/>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0.5</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99F1910D-7755-474B-8319-F754B2DE843D}"/>
              </a:ext>
            </a:extLst>
          </p:cNvPr>
          <p:cNvSpPr txBox="1"/>
          <p:nvPr/>
        </p:nvSpPr>
        <p:spPr>
          <a:xfrm>
            <a:off x="5593076" y="2189886"/>
            <a:ext cx="1229824" cy="830997"/>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１</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5</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０</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L</a:t>
            </a:r>
          </a:p>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400L</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2" name="直線コネクタ 11">
            <a:extLst>
              <a:ext uri="{FF2B5EF4-FFF2-40B4-BE49-F238E27FC236}">
                <a16:creationId xmlns:a16="http://schemas.microsoft.com/office/drawing/2014/main" id="{A93FB88E-DDA3-4879-A999-7CFD05E68ED2}"/>
              </a:ext>
            </a:extLst>
          </p:cNvPr>
          <p:cNvCxnSpPr>
            <a:cxnSpLocks/>
          </p:cNvCxnSpPr>
          <p:nvPr/>
        </p:nvCxnSpPr>
        <p:spPr>
          <a:xfrm>
            <a:off x="5654444" y="2620470"/>
            <a:ext cx="1166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9C825D3-3DE8-4E3E-803F-2A9166E28DC6}"/>
              </a:ext>
            </a:extLst>
          </p:cNvPr>
          <p:cNvSpPr txBox="1"/>
          <p:nvPr/>
        </p:nvSpPr>
        <p:spPr>
          <a:xfrm>
            <a:off x="6921222" y="2347338"/>
            <a:ext cx="1576072" cy="461665"/>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0.375</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6BFAFDF5-FA1F-438F-B979-4F7DBC140B95}"/>
              </a:ext>
            </a:extLst>
          </p:cNvPr>
          <p:cNvSpPr txBox="1"/>
          <p:nvPr/>
        </p:nvSpPr>
        <p:spPr>
          <a:xfrm>
            <a:off x="5557849" y="3044509"/>
            <a:ext cx="1301959" cy="830997"/>
          </a:xfrm>
          <a:prstGeom prst="rect">
            <a:avLst/>
          </a:prstGeom>
          <a:noFill/>
        </p:spPr>
        <p:txBody>
          <a:bodyPr wrap="none" rtlCol="0">
            <a:spAutoFit/>
          </a:bodyPr>
          <a:lstStyle/>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400L</a:t>
            </a:r>
          </a:p>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1000L</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5" name="直線コネクタ 14">
            <a:extLst>
              <a:ext uri="{FF2B5EF4-FFF2-40B4-BE49-F238E27FC236}">
                <a16:creationId xmlns:a16="http://schemas.microsoft.com/office/drawing/2014/main" id="{89F7AE0D-5A86-4A04-B360-2BE61384B763}"/>
              </a:ext>
            </a:extLst>
          </p:cNvPr>
          <p:cNvCxnSpPr>
            <a:cxnSpLocks/>
          </p:cNvCxnSpPr>
          <p:nvPr/>
        </p:nvCxnSpPr>
        <p:spPr>
          <a:xfrm>
            <a:off x="5655284" y="3475093"/>
            <a:ext cx="1166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0A7CBBA-261D-421B-9B99-0D6FCF642B1A}"/>
              </a:ext>
            </a:extLst>
          </p:cNvPr>
          <p:cNvSpPr txBox="1"/>
          <p:nvPr/>
        </p:nvSpPr>
        <p:spPr>
          <a:xfrm>
            <a:off x="6944157" y="3201961"/>
            <a:ext cx="1117615" cy="461665"/>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0.4</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テキスト ボックス 16">
            <a:extLst>
              <a:ext uri="{FF2B5EF4-FFF2-40B4-BE49-F238E27FC236}">
                <a16:creationId xmlns:a16="http://schemas.microsoft.com/office/drawing/2014/main" id="{C135B161-15BC-4F3A-B4A0-DAACCC4CE11A}"/>
              </a:ext>
            </a:extLst>
          </p:cNvPr>
          <p:cNvSpPr txBox="1"/>
          <p:nvPr/>
        </p:nvSpPr>
        <p:spPr>
          <a:xfrm>
            <a:off x="5563741" y="3863768"/>
            <a:ext cx="1301959" cy="830997"/>
          </a:xfrm>
          <a:prstGeom prst="rect">
            <a:avLst/>
          </a:prstGeom>
          <a:noFill/>
        </p:spPr>
        <p:txBody>
          <a:bodyPr wrap="none" rtlCol="0">
            <a:spAutoFit/>
          </a:bodyPr>
          <a:lstStyle/>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800L</a:t>
            </a:r>
          </a:p>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2000L</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8" name="直線コネクタ 17">
            <a:extLst>
              <a:ext uri="{FF2B5EF4-FFF2-40B4-BE49-F238E27FC236}">
                <a16:creationId xmlns:a16="http://schemas.microsoft.com/office/drawing/2014/main" id="{2800D31D-59FE-4F48-B4A9-181C749E84CE}"/>
              </a:ext>
            </a:extLst>
          </p:cNvPr>
          <p:cNvCxnSpPr>
            <a:cxnSpLocks/>
          </p:cNvCxnSpPr>
          <p:nvPr/>
        </p:nvCxnSpPr>
        <p:spPr>
          <a:xfrm>
            <a:off x="5661176" y="4294352"/>
            <a:ext cx="1166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7E2C520-BBAD-4A87-B826-28C02E2714FC}"/>
              </a:ext>
            </a:extLst>
          </p:cNvPr>
          <p:cNvSpPr txBox="1"/>
          <p:nvPr/>
        </p:nvSpPr>
        <p:spPr>
          <a:xfrm>
            <a:off x="6950049" y="4021220"/>
            <a:ext cx="1117615" cy="461665"/>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0.4</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07A90EAA-EB71-48C7-AECE-8ADF7E2C8412}"/>
              </a:ext>
            </a:extLst>
          </p:cNvPr>
          <p:cNvSpPr txBox="1"/>
          <p:nvPr/>
        </p:nvSpPr>
        <p:spPr>
          <a:xfrm>
            <a:off x="5564581" y="4723443"/>
            <a:ext cx="1301959" cy="830997"/>
          </a:xfrm>
          <a:prstGeom prst="rect">
            <a:avLst/>
          </a:prstGeom>
          <a:noFill/>
        </p:spPr>
        <p:txBody>
          <a:bodyPr wrap="none" rtlCol="0">
            <a:spAutoFit/>
          </a:bodyPr>
          <a:lstStyle/>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2000L</a:t>
            </a:r>
          </a:p>
          <a:p>
            <a:pPr algn="ct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6000L</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21" name="直線コネクタ 20">
            <a:extLst>
              <a:ext uri="{FF2B5EF4-FFF2-40B4-BE49-F238E27FC236}">
                <a16:creationId xmlns:a16="http://schemas.microsoft.com/office/drawing/2014/main" id="{0C1F69D2-122F-4A7F-9731-46652C45C966}"/>
              </a:ext>
            </a:extLst>
          </p:cNvPr>
          <p:cNvCxnSpPr>
            <a:cxnSpLocks/>
          </p:cNvCxnSpPr>
          <p:nvPr/>
        </p:nvCxnSpPr>
        <p:spPr>
          <a:xfrm>
            <a:off x="5662016" y="5154027"/>
            <a:ext cx="1166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46D29766-3A31-4740-AC4B-210A1AADAA19}"/>
              </a:ext>
            </a:extLst>
          </p:cNvPr>
          <p:cNvSpPr txBox="1"/>
          <p:nvPr/>
        </p:nvSpPr>
        <p:spPr>
          <a:xfrm>
            <a:off x="6865842" y="4880895"/>
            <a:ext cx="1883849" cy="461665"/>
          </a:xfrm>
          <a:prstGeom prst="rect">
            <a:avLst/>
          </a:prstGeom>
          <a:noFill/>
        </p:spPr>
        <p:txBody>
          <a:bodyPr wrap="none" rtlCol="0">
            <a:spAutoFit/>
          </a:bodyPr>
          <a:lstStyle/>
          <a:p>
            <a:pPr algn="ct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2400" dirty="0">
                <a:solidFill>
                  <a:srgbClr val="FF0000"/>
                </a:solidFill>
                <a:latin typeface="HG丸ｺﾞｼｯｸM-PRO" panose="020F0600000000000000" pitchFamily="50" charset="-128"/>
                <a:ea typeface="HG丸ｺﾞｼｯｸM-PRO" panose="020F0600000000000000" pitchFamily="50" charset="-128"/>
              </a:rPr>
              <a:t>0.333…</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C838A38D-86AB-4FCC-B3DA-E2781F46FE8C}"/>
              </a:ext>
            </a:extLst>
          </p:cNvPr>
          <p:cNvSpPr txBox="1"/>
          <p:nvPr/>
        </p:nvSpPr>
        <p:spPr>
          <a:xfrm>
            <a:off x="75772" y="5627848"/>
            <a:ext cx="7366119" cy="954107"/>
          </a:xfrm>
          <a:prstGeom prst="rect">
            <a:avLst/>
          </a:prstGeom>
          <a:noFill/>
        </p:spPr>
        <p:txBody>
          <a:bodyPr wrap="none" rtlCol="0">
            <a:spAutoFit/>
          </a:bodyPr>
          <a:lstStyle/>
          <a:p>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指定数量の倍数の合計が１以上となるのは、</a:t>
            </a:r>
            <a:endParaRPr kumimoji="1" lang="en-US" altLang="ja-JP" sz="28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（１）のガソリンである。</a:t>
            </a:r>
          </a:p>
        </p:txBody>
      </p:sp>
    </p:spTree>
    <p:extLst>
      <p:ext uri="{BB962C8B-B14F-4D97-AF65-F5344CB8AC3E}">
        <p14:creationId xmlns:p14="http://schemas.microsoft.com/office/powerpoint/2010/main" val="381235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954107"/>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問題３．法令上、同一の貯蔵所において、次の危険物を同時に貯蔵する場合、指定数量の倍数の合計はいくつか。</a:t>
            </a:r>
          </a:p>
        </p:txBody>
      </p:sp>
      <p:sp>
        <p:nvSpPr>
          <p:cNvPr id="2" name="正方形/長方形 1">
            <a:extLst>
              <a:ext uri="{FF2B5EF4-FFF2-40B4-BE49-F238E27FC236}">
                <a16:creationId xmlns:a16="http://schemas.microsoft.com/office/drawing/2014/main" id="{599CFF46-6358-4DFA-B9C6-A5F5731BD6DC}"/>
              </a:ext>
            </a:extLst>
          </p:cNvPr>
          <p:cNvSpPr/>
          <p:nvPr/>
        </p:nvSpPr>
        <p:spPr>
          <a:xfrm>
            <a:off x="450335" y="3399152"/>
            <a:ext cx="7226711" cy="1667764"/>
          </a:xfrm>
          <a:prstGeom prst="rect">
            <a:avLst/>
          </a:prstGeom>
        </p:spPr>
        <p:txBody>
          <a:bodyPr wrap="square">
            <a:spAutoFit/>
          </a:bodyPr>
          <a:lstStyle/>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（１）　２．０　　　　　（２）　２．８</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（３）　３．０　　　　　（４）　３．５</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（５）　５．５</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89D6B100-9130-4DBC-88CA-AFA12DC23057}"/>
              </a:ext>
            </a:extLst>
          </p:cNvPr>
          <p:cNvSpPr/>
          <p:nvPr/>
        </p:nvSpPr>
        <p:spPr>
          <a:xfrm>
            <a:off x="120039" y="1424638"/>
            <a:ext cx="8769692" cy="1200329"/>
          </a:xfrm>
          <a:prstGeom prst="rect">
            <a:avLst/>
          </a:prstGeom>
          <a:ln>
            <a:solidFill>
              <a:schemeClr val="tx1"/>
            </a:solidFill>
          </a:ln>
        </p:spPr>
        <p:txBody>
          <a:bodyPr wrap="square">
            <a:spAutoFit/>
          </a:bodyPr>
          <a:lstStyle/>
          <a:p>
            <a:pPr lvl="0" defTabSz="914400">
              <a:defRPr/>
            </a:pPr>
            <a:r>
              <a:rPr kumimoji="1" lang="ja-JP" altLang="en-US" sz="2400" dirty="0">
                <a:latin typeface="HG丸ｺﾞｼｯｸM-PRO" panose="020F0600000000000000" pitchFamily="50" charset="-128"/>
                <a:ea typeface="HG丸ｺﾞｼｯｸM-PRO" panose="020F0600000000000000" pitchFamily="50" charset="-128"/>
              </a:rPr>
              <a:t> 重油・・・・・・２０００</a:t>
            </a:r>
            <a:r>
              <a:rPr kumimoji="1" lang="en-US" altLang="ja-JP" sz="2400" dirty="0">
                <a:latin typeface="HG丸ｺﾞｼｯｸM-PRO" panose="020F0600000000000000" pitchFamily="50" charset="-128"/>
                <a:ea typeface="HG丸ｺﾞｼｯｸM-PRO" panose="020F0600000000000000" pitchFamily="50" charset="-128"/>
              </a:rPr>
              <a:t>L</a:t>
            </a:r>
            <a:r>
              <a:rPr kumimoji="1" lang="ja-JP" altLang="en-US" sz="2400" dirty="0">
                <a:latin typeface="HG丸ｺﾞｼｯｸM-PRO" panose="020F0600000000000000" pitchFamily="50" charset="-128"/>
                <a:ea typeface="HG丸ｺﾞｼｯｸM-PRO" panose="020F0600000000000000" pitchFamily="50" charset="-128"/>
              </a:rPr>
              <a:t>　ガソリン・・・・・・１００</a:t>
            </a:r>
            <a:r>
              <a:rPr kumimoji="1" lang="en-US" altLang="ja-JP" sz="2400" dirty="0">
                <a:latin typeface="HG丸ｺﾞｼｯｸM-PRO" panose="020F0600000000000000" pitchFamily="50" charset="-128"/>
                <a:ea typeface="HG丸ｺﾞｼｯｸM-PRO" panose="020F0600000000000000" pitchFamily="50" charset="-128"/>
              </a:rPr>
              <a:t>L</a:t>
            </a:r>
          </a:p>
          <a:p>
            <a:pPr lvl="0" defTabSz="914400">
              <a:defRPr/>
            </a:pPr>
            <a:r>
              <a:rPr kumimoji="1" lang="ja-JP" altLang="en-US" sz="2400" dirty="0">
                <a:latin typeface="HG丸ｺﾞｼｯｸM-PRO" panose="020F0600000000000000" pitchFamily="50" charset="-128"/>
                <a:ea typeface="HG丸ｺﾞｼｯｸM-PRO" panose="020F0600000000000000" pitchFamily="50" charset="-128"/>
              </a:rPr>
              <a:t> 灯油・・・・・・・５００</a:t>
            </a:r>
            <a:r>
              <a:rPr kumimoji="1" lang="en-US" altLang="ja-JP" sz="2400" dirty="0">
                <a:latin typeface="HG丸ｺﾞｼｯｸM-PRO" panose="020F0600000000000000" pitchFamily="50" charset="-128"/>
                <a:ea typeface="HG丸ｺﾞｼｯｸM-PRO" panose="020F0600000000000000" pitchFamily="50" charset="-128"/>
              </a:rPr>
              <a:t>L</a:t>
            </a:r>
            <a:r>
              <a:rPr kumimoji="1" lang="ja-JP" altLang="en-US" sz="2400" dirty="0">
                <a:latin typeface="HG丸ｺﾞｼｯｸM-PRO" panose="020F0600000000000000" pitchFamily="50" charset="-128"/>
                <a:ea typeface="HG丸ｺﾞｼｯｸM-PRO" panose="020F0600000000000000" pitchFamily="50" charset="-128"/>
              </a:rPr>
              <a:t>　アルコール類・・・・２００</a:t>
            </a:r>
            <a:r>
              <a:rPr kumimoji="1" lang="en-US" altLang="ja-JP" sz="2400" dirty="0">
                <a:latin typeface="HG丸ｺﾞｼｯｸM-PRO" panose="020F0600000000000000" pitchFamily="50" charset="-128"/>
                <a:ea typeface="HG丸ｺﾞｼｯｸM-PRO" panose="020F0600000000000000" pitchFamily="50" charset="-128"/>
              </a:rPr>
              <a:t>L</a:t>
            </a:r>
          </a:p>
          <a:p>
            <a:pPr lvl="0" defTabSz="914400">
              <a:defRPr/>
            </a:pPr>
            <a:r>
              <a:rPr kumimoji="1" lang="ja-JP" altLang="en-US" sz="2400" dirty="0">
                <a:latin typeface="HG丸ｺﾞｼｯｸM-PRO" panose="020F0600000000000000" pitchFamily="50" charset="-128"/>
                <a:ea typeface="HG丸ｺﾞｼｯｸM-PRO" panose="020F0600000000000000" pitchFamily="50" charset="-128"/>
              </a:rPr>
              <a:t> 動植物油類・・・３０００</a:t>
            </a:r>
            <a:r>
              <a:rPr kumimoji="1" lang="en-US" altLang="ja-JP" sz="2400" dirty="0">
                <a:latin typeface="HG丸ｺﾞｼｯｸM-PRO" panose="020F0600000000000000" pitchFamily="50" charset="-128"/>
                <a:ea typeface="HG丸ｺﾞｼｯｸM-PRO" panose="020F0600000000000000" pitchFamily="50" charset="-128"/>
              </a:rPr>
              <a:t>L</a:t>
            </a:r>
          </a:p>
        </p:txBody>
      </p:sp>
    </p:spTree>
    <p:extLst>
      <p:ext uri="{BB962C8B-B14F-4D97-AF65-F5344CB8AC3E}">
        <p14:creationId xmlns:p14="http://schemas.microsoft.com/office/powerpoint/2010/main" val="1431276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D1FBCCF-F4EF-44DA-A289-61949552E6DC}"/>
              </a:ext>
            </a:extLst>
          </p:cNvPr>
          <p:cNvSpPr txBox="1"/>
          <p:nvPr/>
        </p:nvSpPr>
        <p:spPr>
          <a:xfrm>
            <a:off x="59151" y="-3"/>
            <a:ext cx="3280178" cy="584775"/>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問題３．答え（２）　</a:t>
            </a:r>
            <a:endParaRPr kumimoji="1" lang="ja-JP" altLang="en-US" sz="3600" dirty="0">
              <a:solidFill>
                <a:srgbClr val="0000FF"/>
              </a:solidFill>
              <a:latin typeface="HG丸ｺﾞｼｯｸM-PRO" panose="020F0600000000000000" pitchFamily="50" charset="-128"/>
              <a:ea typeface="HG丸ｺﾞｼｯｸM-PRO" panose="020F0600000000000000" pitchFamily="50" charset="-128"/>
            </a:endParaRPr>
          </a:p>
        </p:txBody>
      </p:sp>
      <p:cxnSp>
        <p:nvCxnSpPr>
          <p:cNvPr id="23" name="直線コネクタ 22">
            <a:extLst>
              <a:ext uri="{FF2B5EF4-FFF2-40B4-BE49-F238E27FC236}">
                <a16:creationId xmlns:a16="http://schemas.microsoft.com/office/drawing/2014/main" id="{E7A13434-505C-4D43-805A-CD9E633B24AA}"/>
              </a:ext>
            </a:extLst>
          </p:cNvPr>
          <p:cNvCxnSpPr/>
          <p:nvPr/>
        </p:nvCxnSpPr>
        <p:spPr>
          <a:xfrm>
            <a:off x="71572" y="2614799"/>
            <a:ext cx="152163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AEDB9585-F499-4305-BBC5-AD68CCD4D35A}"/>
              </a:ext>
            </a:extLst>
          </p:cNvPr>
          <p:cNvSpPr txBox="1"/>
          <p:nvPr/>
        </p:nvSpPr>
        <p:spPr>
          <a:xfrm>
            <a:off x="46461" y="190320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２０００</a:t>
            </a:r>
          </a:p>
        </p:txBody>
      </p:sp>
      <p:sp>
        <p:nvSpPr>
          <p:cNvPr id="25" name="テキスト ボックス 24">
            <a:extLst>
              <a:ext uri="{FF2B5EF4-FFF2-40B4-BE49-F238E27FC236}">
                <a16:creationId xmlns:a16="http://schemas.microsoft.com/office/drawing/2014/main" id="{CBE46B43-E40A-43D8-882A-609EF6881CCD}"/>
              </a:ext>
            </a:extLst>
          </p:cNvPr>
          <p:cNvSpPr txBox="1"/>
          <p:nvPr/>
        </p:nvSpPr>
        <p:spPr>
          <a:xfrm>
            <a:off x="46461" y="2504033"/>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２０００</a:t>
            </a:r>
          </a:p>
        </p:txBody>
      </p:sp>
      <p:cxnSp>
        <p:nvCxnSpPr>
          <p:cNvPr id="26" name="直線コネクタ 25">
            <a:extLst>
              <a:ext uri="{FF2B5EF4-FFF2-40B4-BE49-F238E27FC236}">
                <a16:creationId xmlns:a16="http://schemas.microsoft.com/office/drawing/2014/main" id="{B27DBC88-73F0-4F9C-81E4-01269451DE8C}"/>
              </a:ext>
            </a:extLst>
          </p:cNvPr>
          <p:cNvCxnSpPr/>
          <p:nvPr/>
        </p:nvCxnSpPr>
        <p:spPr>
          <a:xfrm>
            <a:off x="2066373" y="2615610"/>
            <a:ext cx="118964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785902B-6AB5-490E-B56E-68F7D50DD352}"/>
              </a:ext>
            </a:extLst>
          </p:cNvPr>
          <p:cNvSpPr txBox="1"/>
          <p:nvPr/>
        </p:nvSpPr>
        <p:spPr>
          <a:xfrm>
            <a:off x="2062192" y="1904020"/>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a:t>
            </a:r>
          </a:p>
        </p:txBody>
      </p:sp>
      <p:sp>
        <p:nvSpPr>
          <p:cNvPr id="28" name="テキスト ボックス 27">
            <a:extLst>
              <a:ext uri="{FF2B5EF4-FFF2-40B4-BE49-F238E27FC236}">
                <a16:creationId xmlns:a16="http://schemas.microsoft.com/office/drawing/2014/main" id="{09D4F609-9391-45A4-81D6-AAA186E4FDDE}"/>
              </a:ext>
            </a:extLst>
          </p:cNvPr>
          <p:cNvSpPr txBox="1"/>
          <p:nvPr/>
        </p:nvSpPr>
        <p:spPr>
          <a:xfrm>
            <a:off x="2062192" y="2504844"/>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a:t>
            </a:r>
          </a:p>
        </p:txBody>
      </p:sp>
      <p:cxnSp>
        <p:nvCxnSpPr>
          <p:cNvPr id="29" name="直線コネクタ 28">
            <a:extLst>
              <a:ext uri="{FF2B5EF4-FFF2-40B4-BE49-F238E27FC236}">
                <a16:creationId xmlns:a16="http://schemas.microsoft.com/office/drawing/2014/main" id="{19334DB2-CE80-484C-B3C4-6BF74345C966}"/>
              </a:ext>
            </a:extLst>
          </p:cNvPr>
          <p:cNvCxnSpPr/>
          <p:nvPr/>
        </p:nvCxnSpPr>
        <p:spPr>
          <a:xfrm>
            <a:off x="3710802" y="2616425"/>
            <a:ext cx="148308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0836D768-62C8-4859-800B-A6EDE5149F2C}"/>
              </a:ext>
            </a:extLst>
          </p:cNvPr>
          <p:cNvSpPr txBox="1"/>
          <p:nvPr/>
        </p:nvSpPr>
        <p:spPr>
          <a:xfrm>
            <a:off x="3823030" y="1904835"/>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５００</a:t>
            </a:r>
          </a:p>
        </p:txBody>
      </p:sp>
      <p:sp>
        <p:nvSpPr>
          <p:cNvPr id="31" name="テキスト ボックス 30">
            <a:extLst>
              <a:ext uri="{FF2B5EF4-FFF2-40B4-BE49-F238E27FC236}">
                <a16:creationId xmlns:a16="http://schemas.microsoft.com/office/drawing/2014/main" id="{7F4ADEDC-E669-437C-9CD0-69A55F2259A0}"/>
              </a:ext>
            </a:extLst>
          </p:cNvPr>
          <p:cNvSpPr txBox="1"/>
          <p:nvPr/>
        </p:nvSpPr>
        <p:spPr>
          <a:xfrm>
            <a:off x="3636112" y="250565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１０００</a:t>
            </a:r>
          </a:p>
        </p:txBody>
      </p:sp>
      <p:sp>
        <p:nvSpPr>
          <p:cNvPr id="32" name="テキスト ボックス 31">
            <a:extLst>
              <a:ext uri="{FF2B5EF4-FFF2-40B4-BE49-F238E27FC236}">
                <a16:creationId xmlns:a16="http://schemas.microsoft.com/office/drawing/2014/main" id="{91D2B3A7-83B0-42B9-9E5D-42C66CF5FF0E}"/>
              </a:ext>
            </a:extLst>
          </p:cNvPr>
          <p:cNvSpPr txBox="1"/>
          <p:nvPr/>
        </p:nvSpPr>
        <p:spPr>
          <a:xfrm>
            <a:off x="5463424" y="1050344"/>
            <a:ext cx="1853392"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アルコール</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3" name="テキスト ボックス 32">
            <a:extLst>
              <a:ext uri="{FF2B5EF4-FFF2-40B4-BE49-F238E27FC236}">
                <a16:creationId xmlns:a16="http://schemas.microsoft.com/office/drawing/2014/main" id="{E91318A7-3D1C-4659-A318-78447BEF735D}"/>
              </a:ext>
            </a:extLst>
          </p:cNvPr>
          <p:cNvSpPr txBox="1"/>
          <p:nvPr/>
        </p:nvSpPr>
        <p:spPr>
          <a:xfrm>
            <a:off x="53292" y="1050344"/>
            <a:ext cx="1252266"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重油</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4" name="テキスト ボックス 33">
            <a:extLst>
              <a:ext uri="{FF2B5EF4-FFF2-40B4-BE49-F238E27FC236}">
                <a16:creationId xmlns:a16="http://schemas.microsoft.com/office/drawing/2014/main" id="{5CDD34C2-BE78-4AD5-9A0C-1E7A6F0DF6E3}"/>
              </a:ext>
            </a:extLst>
          </p:cNvPr>
          <p:cNvSpPr txBox="1"/>
          <p:nvPr/>
        </p:nvSpPr>
        <p:spPr>
          <a:xfrm>
            <a:off x="2061045" y="1050344"/>
            <a:ext cx="1394934"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ガソリン</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5" name="テキスト ボックス 34">
            <a:extLst>
              <a:ext uri="{FF2B5EF4-FFF2-40B4-BE49-F238E27FC236}">
                <a16:creationId xmlns:a16="http://schemas.microsoft.com/office/drawing/2014/main" id="{1CED68E2-CDD1-4FB1-A836-39B913018158}"/>
              </a:ext>
            </a:extLst>
          </p:cNvPr>
          <p:cNvSpPr txBox="1"/>
          <p:nvPr/>
        </p:nvSpPr>
        <p:spPr>
          <a:xfrm>
            <a:off x="324969" y="4260828"/>
            <a:ext cx="74892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a:t>
            </a:r>
          </a:p>
        </p:txBody>
      </p:sp>
      <p:sp>
        <p:nvSpPr>
          <p:cNvPr id="36" name="テキスト ボックス 35">
            <a:extLst>
              <a:ext uri="{FF2B5EF4-FFF2-40B4-BE49-F238E27FC236}">
                <a16:creationId xmlns:a16="http://schemas.microsoft.com/office/drawing/2014/main" id="{678C6FC6-90DC-48C1-90D4-EE374A678953}"/>
              </a:ext>
            </a:extLst>
          </p:cNvPr>
          <p:cNvSpPr txBox="1"/>
          <p:nvPr/>
        </p:nvSpPr>
        <p:spPr>
          <a:xfrm>
            <a:off x="1504071"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37" name="テキスト ボックス 36">
            <a:extLst>
              <a:ext uri="{FF2B5EF4-FFF2-40B4-BE49-F238E27FC236}">
                <a16:creationId xmlns:a16="http://schemas.microsoft.com/office/drawing/2014/main" id="{DDAEBCE9-5CBB-4FB2-B925-61A7AF370DB2}"/>
              </a:ext>
            </a:extLst>
          </p:cNvPr>
          <p:cNvSpPr txBox="1"/>
          <p:nvPr/>
        </p:nvSpPr>
        <p:spPr>
          <a:xfrm>
            <a:off x="5101528"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38" name="テキスト ボックス 37">
            <a:extLst>
              <a:ext uri="{FF2B5EF4-FFF2-40B4-BE49-F238E27FC236}">
                <a16:creationId xmlns:a16="http://schemas.microsoft.com/office/drawing/2014/main" id="{7785836A-EA3E-4B71-8011-CEB62ED972C1}"/>
              </a:ext>
            </a:extLst>
          </p:cNvPr>
          <p:cNvSpPr txBox="1"/>
          <p:nvPr/>
        </p:nvSpPr>
        <p:spPr>
          <a:xfrm>
            <a:off x="5670890"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（０．５）</a:t>
            </a:r>
          </a:p>
        </p:txBody>
      </p:sp>
      <p:sp>
        <p:nvSpPr>
          <p:cNvPr id="39" name="テキスト ボックス 38">
            <a:extLst>
              <a:ext uri="{FF2B5EF4-FFF2-40B4-BE49-F238E27FC236}">
                <a16:creationId xmlns:a16="http://schemas.microsoft.com/office/drawing/2014/main" id="{A5B59803-CC76-4D4A-A5BC-F186FB744371}"/>
              </a:ext>
            </a:extLst>
          </p:cNvPr>
          <p:cNvSpPr txBox="1"/>
          <p:nvPr/>
        </p:nvSpPr>
        <p:spPr>
          <a:xfrm>
            <a:off x="233383" y="3216727"/>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（１．０）</a:t>
            </a:r>
          </a:p>
        </p:txBody>
      </p:sp>
      <p:sp>
        <p:nvSpPr>
          <p:cNvPr id="40" name="テキスト ボックス 39">
            <a:extLst>
              <a:ext uri="{FF2B5EF4-FFF2-40B4-BE49-F238E27FC236}">
                <a16:creationId xmlns:a16="http://schemas.microsoft.com/office/drawing/2014/main" id="{A05FC236-3F19-4045-BAFA-88F9D0EB01BE}"/>
              </a:ext>
            </a:extLst>
          </p:cNvPr>
          <p:cNvSpPr txBox="1"/>
          <p:nvPr/>
        </p:nvSpPr>
        <p:spPr>
          <a:xfrm>
            <a:off x="2155590"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（０．５）</a:t>
            </a:r>
          </a:p>
        </p:txBody>
      </p:sp>
      <p:sp>
        <p:nvSpPr>
          <p:cNvPr id="41" name="テキスト ボックス 40">
            <a:extLst>
              <a:ext uri="{FF2B5EF4-FFF2-40B4-BE49-F238E27FC236}">
                <a16:creationId xmlns:a16="http://schemas.microsoft.com/office/drawing/2014/main" id="{3161C2B1-4023-4FCE-8793-425316FF8B2F}"/>
              </a:ext>
            </a:extLst>
          </p:cNvPr>
          <p:cNvSpPr txBox="1"/>
          <p:nvPr/>
        </p:nvSpPr>
        <p:spPr>
          <a:xfrm>
            <a:off x="1049820" y="4286906"/>
            <a:ext cx="1287532" cy="769441"/>
          </a:xfrm>
          <a:prstGeom prst="rect">
            <a:avLst/>
          </a:prstGeom>
          <a:noFill/>
        </p:spPr>
        <p:txBody>
          <a:bodyPr wrap="none" rtlCol="0">
            <a:spAutoFit/>
          </a:bodyPr>
          <a:lstStyle/>
          <a:p>
            <a:r>
              <a:rPr kumimoji="1" lang="ja-JP" altLang="en-US" sz="4400" dirty="0">
                <a:solidFill>
                  <a:srgbClr val="FF0000"/>
                </a:solidFill>
                <a:latin typeface="HGPｺﾞｼｯｸE" panose="020B0900000000000000" pitchFamily="50" charset="-128"/>
                <a:ea typeface="HGPｺﾞｼｯｸE" panose="020B0900000000000000" pitchFamily="50" charset="-128"/>
              </a:rPr>
              <a:t>２．８</a:t>
            </a:r>
          </a:p>
        </p:txBody>
      </p:sp>
      <p:sp>
        <p:nvSpPr>
          <p:cNvPr id="42" name="テキスト ボックス 41">
            <a:extLst>
              <a:ext uri="{FF2B5EF4-FFF2-40B4-BE49-F238E27FC236}">
                <a16:creationId xmlns:a16="http://schemas.microsoft.com/office/drawing/2014/main" id="{EDD4267A-982C-40C0-B02C-52A9819A5243}"/>
              </a:ext>
            </a:extLst>
          </p:cNvPr>
          <p:cNvSpPr txBox="1"/>
          <p:nvPr/>
        </p:nvSpPr>
        <p:spPr>
          <a:xfrm>
            <a:off x="175109" y="564310"/>
            <a:ext cx="6955750" cy="461665"/>
          </a:xfrm>
          <a:prstGeom prst="rect">
            <a:avLst/>
          </a:prstGeom>
          <a:noFill/>
        </p:spPr>
        <p:txBody>
          <a:bodyPr wrap="none" rtlCol="0">
            <a:spAutoFit/>
          </a:bodyPr>
          <a:lstStyle/>
          <a:p>
            <a:r>
              <a:rPr kumimoji="1" lang="en-US" altLang="ja-JP" sz="2400" u="sng" dirty="0">
                <a:latin typeface="HG丸ｺﾞｼｯｸM-PRO" panose="020F0600000000000000" pitchFamily="50" charset="-128"/>
                <a:ea typeface="HG丸ｺﾞｼｯｸM-PRO" panose="020F0600000000000000" pitchFamily="50" charset="-128"/>
              </a:rPr>
              <a:t>※</a:t>
            </a:r>
            <a:r>
              <a:rPr kumimoji="1" lang="ja-JP" altLang="en-US" sz="2400" u="sng" dirty="0">
                <a:latin typeface="HG丸ｺﾞｼｯｸM-PRO" panose="020F0600000000000000" pitchFamily="50" charset="-128"/>
                <a:ea typeface="HG丸ｺﾞｼｯｸM-PRO" panose="020F0600000000000000" pitchFamily="50" charset="-128"/>
              </a:rPr>
              <a:t>指定数量の倍数は以下のように計算できます。</a:t>
            </a:r>
          </a:p>
        </p:txBody>
      </p:sp>
      <p:cxnSp>
        <p:nvCxnSpPr>
          <p:cNvPr id="43" name="直線コネクタ 42">
            <a:extLst>
              <a:ext uri="{FF2B5EF4-FFF2-40B4-BE49-F238E27FC236}">
                <a16:creationId xmlns:a16="http://schemas.microsoft.com/office/drawing/2014/main" id="{AE3EF461-182E-4C06-BC82-48DEFC61E96C}"/>
              </a:ext>
            </a:extLst>
          </p:cNvPr>
          <p:cNvCxnSpPr/>
          <p:nvPr/>
        </p:nvCxnSpPr>
        <p:spPr>
          <a:xfrm>
            <a:off x="5645849" y="2617265"/>
            <a:ext cx="120154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F9032F5D-F4AD-41A9-963A-11B749DE917D}"/>
              </a:ext>
            </a:extLst>
          </p:cNvPr>
          <p:cNvSpPr txBox="1"/>
          <p:nvPr/>
        </p:nvSpPr>
        <p:spPr>
          <a:xfrm>
            <a:off x="5602149" y="1905675"/>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a:t>
            </a:r>
          </a:p>
        </p:txBody>
      </p:sp>
      <p:sp>
        <p:nvSpPr>
          <p:cNvPr id="45" name="テキスト ボックス 44">
            <a:extLst>
              <a:ext uri="{FF2B5EF4-FFF2-40B4-BE49-F238E27FC236}">
                <a16:creationId xmlns:a16="http://schemas.microsoft.com/office/drawing/2014/main" id="{E357E968-0B3E-45A6-B228-385551C072FA}"/>
              </a:ext>
            </a:extLst>
          </p:cNvPr>
          <p:cNvSpPr txBox="1"/>
          <p:nvPr/>
        </p:nvSpPr>
        <p:spPr>
          <a:xfrm>
            <a:off x="5622363" y="2506499"/>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４００</a:t>
            </a:r>
          </a:p>
        </p:txBody>
      </p:sp>
      <p:sp>
        <p:nvSpPr>
          <p:cNvPr id="46" name="テキスト ボックス 45">
            <a:extLst>
              <a:ext uri="{FF2B5EF4-FFF2-40B4-BE49-F238E27FC236}">
                <a16:creationId xmlns:a16="http://schemas.microsoft.com/office/drawing/2014/main" id="{B746BA60-619E-4F97-B3C0-C91EB8ED25CF}"/>
              </a:ext>
            </a:extLst>
          </p:cNvPr>
          <p:cNvSpPr txBox="1"/>
          <p:nvPr/>
        </p:nvSpPr>
        <p:spPr>
          <a:xfrm>
            <a:off x="3166641"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47" name="テキスト ボックス 46">
            <a:extLst>
              <a:ext uri="{FF2B5EF4-FFF2-40B4-BE49-F238E27FC236}">
                <a16:creationId xmlns:a16="http://schemas.microsoft.com/office/drawing/2014/main" id="{0EAD8A73-70FB-46C3-8540-2B2895611A10}"/>
              </a:ext>
            </a:extLst>
          </p:cNvPr>
          <p:cNvSpPr txBox="1"/>
          <p:nvPr/>
        </p:nvSpPr>
        <p:spPr>
          <a:xfrm>
            <a:off x="3760928" y="1050344"/>
            <a:ext cx="1252266"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灯油</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48" name="テキスト ボックス 47">
            <a:extLst>
              <a:ext uri="{FF2B5EF4-FFF2-40B4-BE49-F238E27FC236}">
                <a16:creationId xmlns:a16="http://schemas.microsoft.com/office/drawing/2014/main" id="{06363B54-B9E7-407C-BDAC-1129306AA91F}"/>
              </a:ext>
            </a:extLst>
          </p:cNvPr>
          <p:cNvSpPr txBox="1"/>
          <p:nvPr/>
        </p:nvSpPr>
        <p:spPr>
          <a:xfrm>
            <a:off x="7313271" y="1046132"/>
            <a:ext cx="1980029"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動植物油類</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49" name="テキスト ボックス 48">
            <a:extLst>
              <a:ext uri="{FF2B5EF4-FFF2-40B4-BE49-F238E27FC236}">
                <a16:creationId xmlns:a16="http://schemas.microsoft.com/office/drawing/2014/main" id="{4439B973-5309-4E31-B0CA-F812E2346A53}"/>
              </a:ext>
            </a:extLst>
          </p:cNvPr>
          <p:cNvSpPr txBox="1"/>
          <p:nvPr/>
        </p:nvSpPr>
        <p:spPr>
          <a:xfrm>
            <a:off x="6744243" y="2266162"/>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cxnSp>
        <p:nvCxnSpPr>
          <p:cNvPr id="50" name="直線コネクタ 49">
            <a:extLst>
              <a:ext uri="{FF2B5EF4-FFF2-40B4-BE49-F238E27FC236}">
                <a16:creationId xmlns:a16="http://schemas.microsoft.com/office/drawing/2014/main" id="{1C5DAF01-F30C-4E19-BD46-1144661B1515}"/>
              </a:ext>
            </a:extLst>
          </p:cNvPr>
          <p:cNvCxnSpPr/>
          <p:nvPr/>
        </p:nvCxnSpPr>
        <p:spPr>
          <a:xfrm>
            <a:off x="7290135" y="2613053"/>
            <a:ext cx="179453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E1E20FA3-5DA0-4B8E-960E-6D5AFE5066E2}"/>
              </a:ext>
            </a:extLst>
          </p:cNvPr>
          <p:cNvSpPr txBox="1"/>
          <p:nvPr/>
        </p:nvSpPr>
        <p:spPr>
          <a:xfrm>
            <a:off x="7396424" y="1901463"/>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３０００</a:t>
            </a:r>
          </a:p>
        </p:txBody>
      </p:sp>
      <p:sp>
        <p:nvSpPr>
          <p:cNvPr id="52" name="テキスト ボックス 51">
            <a:extLst>
              <a:ext uri="{FF2B5EF4-FFF2-40B4-BE49-F238E27FC236}">
                <a16:creationId xmlns:a16="http://schemas.microsoft.com/office/drawing/2014/main" id="{2BD467EA-8FB4-42EE-A412-07BA44A31CF2}"/>
              </a:ext>
            </a:extLst>
          </p:cNvPr>
          <p:cNvSpPr txBox="1"/>
          <p:nvPr/>
        </p:nvSpPr>
        <p:spPr>
          <a:xfrm>
            <a:off x="7194350" y="2502287"/>
            <a:ext cx="2004075"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１００００</a:t>
            </a:r>
          </a:p>
        </p:txBody>
      </p:sp>
      <p:sp>
        <p:nvSpPr>
          <p:cNvPr id="53" name="テキスト ボックス 52">
            <a:extLst>
              <a:ext uri="{FF2B5EF4-FFF2-40B4-BE49-F238E27FC236}">
                <a16:creationId xmlns:a16="http://schemas.microsoft.com/office/drawing/2014/main" id="{FD4491FC-D2EA-4FBD-A949-A2327F989101}"/>
              </a:ext>
            </a:extLst>
          </p:cNvPr>
          <p:cNvSpPr txBox="1"/>
          <p:nvPr/>
        </p:nvSpPr>
        <p:spPr>
          <a:xfrm>
            <a:off x="7600716"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（０．３）</a:t>
            </a:r>
          </a:p>
        </p:txBody>
      </p:sp>
      <p:sp>
        <p:nvSpPr>
          <p:cNvPr id="54" name="テキスト ボックス 53">
            <a:extLst>
              <a:ext uri="{FF2B5EF4-FFF2-40B4-BE49-F238E27FC236}">
                <a16:creationId xmlns:a16="http://schemas.microsoft.com/office/drawing/2014/main" id="{4F71D934-CE7E-436A-9228-4C3F7D0987F5}"/>
              </a:ext>
            </a:extLst>
          </p:cNvPr>
          <p:cNvSpPr txBox="1"/>
          <p:nvPr/>
        </p:nvSpPr>
        <p:spPr>
          <a:xfrm>
            <a:off x="3902717"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（０．５）</a:t>
            </a:r>
          </a:p>
        </p:txBody>
      </p:sp>
    </p:spTree>
    <p:extLst>
      <p:ext uri="{BB962C8B-B14F-4D97-AF65-F5344CB8AC3E}">
        <p14:creationId xmlns:p14="http://schemas.microsoft.com/office/powerpoint/2010/main" val="71950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1384995"/>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問題４．法令上、屋内貯蔵所において、次の</a:t>
            </a:r>
            <a:r>
              <a:rPr kumimoji="1" lang="en-US" altLang="ja-JP" sz="2800" u="sng" dirty="0">
                <a:latin typeface="HGP創英角ｺﾞｼｯｸUB" panose="020B0900000000000000" pitchFamily="50" charset="-128"/>
                <a:ea typeface="HGP創英角ｺﾞｼｯｸUB" panose="020B0900000000000000" pitchFamily="50" charset="-128"/>
              </a:rPr>
              <a:t>A</a:t>
            </a:r>
            <a:r>
              <a:rPr kumimoji="1" lang="ja-JP" altLang="en-US" sz="2800" u="sng" dirty="0">
                <a:latin typeface="HGP創英角ｺﾞｼｯｸUB" panose="020B0900000000000000" pitchFamily="50" charset="-128"/>
                <a:ea typeface="HGP創英角ｺﾞｼｯｸUB" panose="020B0900000000000000" pitchFamily="50" charset="-128"/>
              </a:rPr>
              <a:t>～</a:t>
            </a:r>
            <a:r>
              <a:rPr kumimoji="1" lang="en-US" altLang="ja-JP" sz="2800" u="sng" dirty="0">
                <a:latin typeface="HGP創英角ｺﾞｼｯｸUB" panose="020B0900000000000000" pitchFamily="50" charset="-128"/>
                <a:ea typeface="HGP創英角ｺﾞｼｯｸUB" panose="020B0900000000000000" pitchFamily="50" charset="-128"/>
              </a:rPr>
              <a:t>D</a:t>
            </a:r>
            <a:r>
              <a:rPr kumimoji="1" lang="ja-JP" altLang="en-US" sz="2800" u="sng" dirty="0">
                <a:latin typeface="HGP創英角ｺﾞｼｯｸUB" panose="020B0900000000000000" pitchFamily="50" charset="-128"/>
                <a:ea typeface="HGP創英角ｺﾞｼｯｸUB" panose="020B0900000000000000" pitchFamily="50" charset="-128"/>
              </a:rPr>
              <a:t>の危険物を同時に貯蔵する場合、この屋内貯蔵所が貯蔵している危険物の指定数量の倍数はいくつか。</a:t>
            </a:r>
          </a:p>
        </p:txBody>
      </p:sp>
      <p:graphicFrame>
        <p:nvGraphicFramePr>
          <p:cNvPr id="6" name="表 5">
            <a:extLst>
              <a:ext uri="{FF2B5EF4-FFF2-40B4-BE49-F238E27FC236}">
                <a16:creationId xmlns:a16="http://schemas.microsoft.com/office/drawing/2014/main" id="{FD30AF76-D572-4BFA-8A9D-4A0479AA1373}"/>
              </a:ext>
            </a:extLst>
          </p:cNvPr>
          <p:cNvGraphicFramePr>
            <a:graphicFrameLocks noGrp="1"/>
          </p:cNvGraphicFramePr>
          <p:nvPr>
            <p:extLst>
              <p:ext uri="{D42A27DB-BD31-4B8C-83A1-F6EECF244321}">
                <p14:modId xmlns:p14="http://schemas.microsoft.com/office/powerpoint/2010/main" val="708323525"/>
              </p:ext>
            </p:extLst>
          </p:nvPr>
        </p:nvGraphicFramePr>
        <p:xfrm>
          <a:off x="342761" y="1568144"/>
          <a:ext cx="7187592" cy="2280160"/>
        </p:xfrm>
        <a:graphic>
          <a:graphicData uri="http://schemas.openxmlformats.org/drawingml/2006/table">
            <a:tbl>
              <a:tblPr firstRow="1" bandRow="1">
                <a:tableStyleId>{5C22544A-7EE6-4342-B048-85BDC9FD1C3A}</a:tableStyleId>
              </a:tblPr>
              <a:tblGrid>
                <a:gridCol w="7187592">
                  <a:extLst>
                    <a:ext uri="{9D8B030D-6E8A-4147-A177-3AD203B41FA5}">
                      <a16:colId xmlns:a16="http://schemas.microsoft.com/office/drawing/2014/main" val="2684506843"/>
                    </a:ext>
                  </a:extLst>
                </a:gridCol>
              </a:tblGrid>
              <a:tr h="5665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A</a:t>
                      </a:r>
                      <a:r>
                        <a:rPr kumimoji="1" lang="ja-JP" altLang="en-US" sz="2400" b="0" dirty="0">
                          <a:solidFill>
                            <a:schemeClr val="tx1"/>
                          </a:solidFill>
                          <a:latin typeface="HG丸ｺﾞｼｯｸM-PRO" panose="020F0600000000000000" pitchFamily="50" charset="-128"/>
                          <a:ea typeface="HG丸ｺﾞｼｯｸM-PRO" panose="020F0600000000000000" pitchFamily="50" charset="-128"/>
                        </a:rPr>
                        <a:t>　ガソリン・・・・・・・・２０００</a:t>
                      </a:r>
                      <a:r>
                        <a:rPr kumimoji="1" lang="en-US" altLang="ja-JP" sz="2400" b="0" dirty="0">
                          <a:solidFill>
                            <a:schemeClr val="tx1"/>
                          </a:solidFill>
                          <a:latin typeface="HG丸ｺﾞｼｯｸM-PRO" panose="020F0600000000000000" pitchFamily="50" charset="-128"/>
                          <a:ea typeface="HG丸ｺﾞｼｯｸM-PRO" panose="020F0600000000000000" pitchFamily="50" charset="-128"/>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7439"/>
                  </a:ext>
                </a:extLst>
              </a:tr>
              <a:tr h="5665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　</a:t>
                      </a:r>
                      <a:r>
                        <a:rPr kumimoji="1" lang="en-US" altLang="ja-JP" sz="2400" dirty="0">
                          <a:latin typeface="HG丸ｺﾞｼｯｸM-PRO" panose="020F0600000000000000" pitchFamily="50" charset="-128"/>
                          <a:ea typeface="HG丸ｺﾞｼｯｸM-PRO" panose="020F0600000000000000" pitchFamily="50" charset="-128"/>
                        </a:rPr>
                        <a:t>B</a:t>
                      </a:r>
                      <a:r>
                        <a:rPr kumimoji="1" lang="ja-JP" altLang="en-US" sz="2400" dirty="0">
                          <a:latin typeface="HG丸ｺﾞｼｯｸM-PRO" panose="020F0600000000000000" pitchFamily="50" charset="-128"/>
                          <a:ea typeface="HG丸ｺﾞｼｯｸM-PRO" panose="020F0600000000000000" pitchFamily="50" charset="-128"/>
                        </a:rPr>
                        <a:t>　エタノール・・・・・・・・８００</a:t>
                      </a:r>
                      <a:r>
                        <a:rPr kumimoji="1" lang="en-US" altLang="ja-JP" sz="2400" dirty="0">
                          <a:latin typeface="HG丸ｺﾞｼｯｸM-PRO" panose="020F0600000000000000" pitchFamily="50" charset="-128"/>
                          <a:ea typeface="HG丸ｺﾞｼｯｸM-PRO" panose="020F0600000000000000" pitchFamily="50" charset="-128"/>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523528"/>
                  </a:ext>
                </a:extLst>
              </a:tr>
              <a:tr h="5665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　</a:t>
                      </a:r>
                      <a:r>
                        <a:rPr kumimoji="1" lang="en-US" altLang="ja-JP" sz="2400" dirty="0">
                          <a:latin typeface="HG丸ｺﾞｼｯｸM-PRO" panose="020F0600000000000000" pitchFamily="50" charset="-128"/>
                          <a:ea typeface="HG丸ｺﾞｼｯｸM-PRO" panose="020F0600000000000000" pitchFamily="50" charset="-128"/>
                        </a:rPr>
                        <a:t>C</a:t>
                      </a:r>
                      <a:r>
                        <a:rPr kumimoji="1" lang="ja-JP" altLang="en-US" sz="2400" dirty="0">
                          <a:latin typeface="HG丸ｺﾞｼｯｸM-PRO" panose="020F0600000000000000" pitchFamily="50" charset="-128"/>
                          <a:ea typeface="HG丸ｺﾞｼｯｸM-PRO" panose="020F0600000000000000" pitchFamily="50" charset="-128"/>
                        </a:rPr>
                        <a:t>　灯油・・・・・・・・・・８０００</a:t>
                      </a:r>
                      <a:r>
                        <a:rPr kumimoji="1" lang="en-US" altLang="ja-JP" sz="2400" dirty="0">
                          <a:latin typeface="HG丸ｺﾞｼｯｸM-PRO" panose="020F0600000000000000" pitchFamily="50" charset="-128"/>
                          <a:ea typeface="HG丸ｺﾞｼｯｸM-PRO" panose="020F0600000000000000" pitchFamily="50" charset="-128"/>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3865093"/>
                  </a:ext>
                </a:extLst>
              </a:tr>
              <a:tr h="5805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latin typeface="HG丸ｺﾞｼｯｸM-PRO" panose="020F0600000000000000" pitchFamily="50" charset="-128"/>
                          <a:ea typeface="HG丸ｺﾞｼｯｸM-PRO" panose="020F0600000000000000" pitchFamily="50" charset="-128"/>
                        </a:rPr>
                        <a:t>　</a:t>
                      </a:r>
                      <a:r>
                        <a:rPr kumimoji="1" lang="en-US" altLang="ja-JP" sz="2400" dirty="0">
                          <a:latin typeface="HG丸ｺﾞｼｯｸM-PRO" panose="020F0600000000000000" pitchFamily="50" charset="-128"/>
                          <a:ea typeface="HG丸ｺﾞｼｯｸM-PRO" panose="020F0600000000000000" pitchFamily="50" charset="-128"/>
                        </a:rPr>
                        <a:t>D</a:t>
                      </a:r>
                      <a:r>
                        <a:rPr kumimoji="1" lang="ja-JP" altLang="en-US" sz="2400" dirty="0">
                          <a:latin typeface="HG丸ｺﾞｼｯｸM-PRO" panose="020F0600000000000000" pitchFamily="50" charset="-128"/>
                          <a:ea typeface="HG丸ｺﾞｼｯｸM-PRO" panose="020F0600000000000000" pitchFamily="50" charset="-128"/>
                        </a:rPr>
                        <a:t>　軽油・・・・・・・・・・６０００</a:t>
                      </a:r>
                      <a:r>
                        <a:rPr kumimoji="1" lang="en-US" altLang="ja-JP" sz="2400" dirty="0">
                          <a:latin typeface="HG丸ｺﾞｼｯｸM-PRO" panose="020F0600000000000000" pitchFamily="50" charset="-128"/>
                          <a:ea typeface="HG丸ｺﾞｼｯｸM-PRO" panose="020F0600000000000000" pitchFamily="50" charset="-128"/>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532380"/>
                  </a:ext>
                </a:extLst>
              </a:tr>
            </a:tbl>
          </a:graphicData>
        </a:graphic>
      </p:graphicFrame>
      <p:sp>
        <p:nvSpPr>
          <p:cNvPr id="7" name="正方形/長方形 6">
            <a:extLst>
              <a:ext uri="{FF2B5EF4-FFF2-40B4-BE49-F238E27FC236}">
                <a16:creationId xmlns:a16="http://schemas.microsoft.com/office/drawing/2014/main" id="{6A6571AD-D2AF-405A-904C-8B6931B6DADE}"/>
              </a:ext>
            </a:extLst>
          </p:cNvPr>
          <p:cNvSpPr/>
          <p:nvPr/>
        </p:nvSpPr>
        <p:spPr>
          <a:xfrm>
            <a:off x="450335" y="4210868"/>
            <a:ext cx="7226711" cy="1667764"/>
          </a:xfrm>
          <a:prstGeom prst="rect">
            <a:avLst/>
          </a:prstGeom>
        </p:spPr>
        <p:txBody>
          <a:bodyPr wrap="square">
            <a:spAutoFit/>
          </a:bodyPr>
          <a:lstStyle/>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（１）　１０．５　　　　（２）　１４．０</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（３）　１９．０　　　　（４）　２１．０</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（５）　２６．０</a:t>
            </a:r>
            <a:endParaRPr kumimoji="1"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6894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D1FBCCF-F4EF-44DA-A289-61949552E6DC}"/>
              </a:ext>
            </a:extLst>
          </p:cNvPr>
          <p:cNvSpPr txBox="1"/>
          <p:nvPr/>
        </p:nvSpPr>
        <p:spPr>
          <a:xfrm>
            <a:off x="59151" y="-3"/>
            <a:ext cx="3280178" cy="584775"/>
          </a:xfrm>
          <a:prstGeom prst="rect">
            <a:avLst/>
          </a:prstGeom>
          <a:noFill/>
        </p:spPr>
        <p:txBody>
          <a:bodyPr wrap="square" rtlCol="0">
            <a:spAutoFit/>
          </a:bodyPr>
          <a:lstStyle/>
          <a:p>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問題４．答え（５）　</a:t>
            </a:r>
            <a:endParaRPr kumimoji="1" lang="ja-JP" altLang="en-US" sz="3600" dirty="0">
              <a:solidFill>
                <a:srgbClr val="0000FF"/>
              </a:solidFill>
              <a:latin typeface="HG丸ｺﾞｼｯｸM-PRO" panose="020F0600000000000000" pitchFamily="50" charset="-128"/>
              <a:ea typeface="HG丸ｺﾞｼｯｸM-PRO" panose="020F0600000000000000" pitchFamily="50" charset="-128"/>
            </a:endParaRPr>
          </a:p>
        </p:txBody>
      </p:sp>
      <p:cxnSp>
        <p:nvCxnSpPr>
          <p:cNvPr id="23" name="直線コネクタ 22">
            <a:extLst>
              <a:ext uri="{FF2B5EF4-FFF2-40B4-BE49-F238E27FC236}">
                <a16:creationId xmlns:a16="http://schemas.microsoft.com/office/drawing/2014/main" id="{E7A13434-505C-4D43-805A-CD9E633B24AA}"/>
              </a:ext>
            </a:extLst>
          </p:cNvPr>
          <p:cNvCxnSpPr/>
          <p:nvPr/>
        </p:nvCxnSpPr>
        <p:spPr>
          <a:xfrm>
            <a:off x="910195" y="2614799"/>
            <a:ext cx="152163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AEDB9585-F499-4305-BBC5-AD68CCD4D35A}"/>
              </a:ext>
            </a:extLst>
          </p:cNvPr>
          <p:cNvSpPr txBox="1"/>
          <p:nvPr/>
        </p:nvSpPr>
        <p:spPr>
          <a:xfrm>
            <a:off x="885084" y="190320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２０００</a:t>
            </a:r>
          </a:p>
        </p:txBody>
      </p:sp>
      <p:sp>
        <p:nvSpPr>
          <p:cNvPr id="25" name="テキスト ボックス 24">
            <a:extLst>
              <a:ext uri="{FF2B5EF4-FFF2-40B4-BE49-F238E27FC236}">
                <a16:creationId xmlns:a16="http://schemas.microsoft.com/office/drawing/2014/main" id="{CBE46B43-E40A-43D8-882A-609EF6881CCD}"/>
              </a:ext>
            </a:extLst>
          </p:cNvPr>
          <p:cNvSpPr txBox="1"/>
          <p:nvPr/>
        </p:nvSpPr>
        <p:spPr>
          <a:xfrm>
            <a:off x="1066956" y="2504033"/>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２００</a:t>
            </a:r>
          </a:p>
        </p:txBody>
      </p:sp>
      <p:cxnSp>
        <p:nvCxnSpPr>
          <p:cNvPr id="26" name="直線コネクタ 25">
            <a:extLst>
              <a:ext uri="{FF2B5EF4-FFF2-40B4-BE49-F238E27FC236}">
                <a16:creationId xmlns:a16="http://schemas.microsoft.com/office/drawing/2014/main" id="{B27DBC88-73F0-4F9C-81E4-01269451DE8C}"/>
              </a:ext>
            </a:extLst>
          </p:cNvPr>
          <p:cNvCxnSpPr/>
          <p:nvPr/>
        </p:nvCxnSpPr>
        <p:spPr>
          <a:xfrm>
            <a:off x="2904996" y="2615610"/>
            <a:ext cx="118964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9785902B-6AB5-490E-B56E-68F7D50DD352}"/>
              </a:ext>
            </a:extLst>
          </p:cNvPr>
          <p:cNvSpPr txBox="1"/>
          <p:nvPr/>
        </p:nvSpPr>
        <p:spPr>
          <a:xfrm>
            <a:off x="2900815" y="1904020"/>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８００</a:t>
            </a:r>
          </a:p>
        </p:txBody>
      </p:sp>
      <p:sp>
        <p:nvSpPr>
          <p:cNvPr id="28" name="テキスト ボックス 27">
            <a:extLst>
              <a:ext uri="{FF2B5EF4-FFF2-40B4-BE49-F238E27FC236}">
                <a16:creationId xmlns:a16="http://schemas.microsoft.com/office/drawing/2014/main" id="{09D4F609-9391-45A4-81D6-AAA186E4FDDE}"/>
              </a:ext>
            </a:extLst>
          </p:cNvPr>
          <p:cNvSpPr txBox="1"/>
          <p:nvPr/>
        </p:nvSpPr>
        <p:spPr>
          <a:xfrm>
            <a:off x="2900815" y="2504844"/>
            <a:ext cx="1276311"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４００</a:t>
            </a:r>
          </a:p>
        </p:txBody>
      </p:sp>
      <p:cxnSp>
        <p:nvCxnSpPr>
          <p:cNvPr id="29" name="直線コネクタ 28">
            <a:extLst>
              <a:ext uri="{FF2B5EF4-FFF2-40B4-BE49-F238E27FC236}">
                <a16:creationId xmlns:a16="http://schemas.microsoft.com/office/drawing/2014/main" id="{19334DB2-CE80-484C-B3C4-6BF74345C966}"/>
              </a:ext>
            </a:extLst>
          </p:cNvPr>
          <p:cNvCxnSpPr/>
          <p:nvPr/>
        </p:nvCxnSpPr>
        <p:spPr>
          <a:xfrm>
            <a:off x="4549425" y="2616425"/>
            <a:ext cx="148308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0836D768-62C8-4859-800B-A6EDE5149F2C}"/>
              </a:ext>
            </a:extLst>
          </p:cNvPr>
          <p:cNvSpPr txBox="1"/>
          <p:nvPr/>
        </p:nvSpPr>
        <p:spPr>
          <a:xfrm>
            <a:off x="4454521" y="1904835"/>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８０００</a:t>
            </a:r>
          </a:p>
        </p:txBody>
      </p:sp>
      <p:sp>
        <p:nvSpPr>
          <p:cNvPr id="31" name="テキスト ボックス 30">
            <a:extLst>
              <a:ext uri="{FF2B5EF4-FFF2-40B4-BE49-F238E27FC236}">
                <a16:creationId xmlns:a16="http://schemas.microsoft.com/office/drawing/2014/main" id="{7F4ADEDC-E669-437C-9CD0-69A55F2259A0}"/>
              </a:ext>
            </a:extLst>
          </p:cNvPr>
          <p:cNvSpPr txBox="1"/>
          <p:nvPr/>
        </p:nvSpPr>
        <p:spPr>
          <a:xfrm>
            <a:off x="4474735" y="250565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１０００</a:t>
            </a:r>
          </a:p>
        </p:txBody>
      </p:sp>
      <p:sp>
        <p:nvSpPr>
          <p:cNvPr id="32" name="テキスト ボックス 31">
            <a:extLst>
              <a:ext uri="{FF2B5EF4-FFF2-40B4-BE49-F238E27FC236}">
                <a16:creationId xmlns:a16="http://schemas.microsoft.com/office/drawing/2014/main" id="{91D2B3A7-83B0-42B9-9E5D-42C66CF5FF0E}"/>
              </a:ext>
            </a:extLst>
          </p:cNvPr>
          <p:cNvSpPr txBox="1"/>
          <p:nvPr/>
        </p:nvSpPr>
        <p:spPr>
          <a:xfrm>
            <a:off x="6615271" y="1050344"/>
            <a:ext cx="1252266"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軽油</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3" name="テキスト ボックス 32">
            <a:extLst>
              <a:ext uri="{FF2B5EF4-FFF2-40B4-BE49-F238E27FC236}">
                <a16:creationId xmlns:a16="http://schemas.microsoft.com/office/drawing/2014/main" id="{E91318A7-3D1C-4659-A318-78447BEF735D}"/>
              </a:ext>
            </a:extLst>
          </p:cNvPr>
          <p:cNvSpPr txBox="1"/>
          <p:nvPr/>
        </p:nvSpPr>
        <p:spPr>
          <a:xfrm>
            <a:off x="891915" y="1050344"/>
            <a:ext cx="1394934"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ガソリン</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4" name="テキスト ボックス 33">
            <a:extLst>
              <a:ext uri="{FF2B5EF4-FFF2-40B4-BE49-F238E27FC236}">
                <a16:creationId xmlns:a16="http://schemas.microsoft.com/office/drawing/2014/main" id="{5CDD34C2-BE78-4AD5-9A0C-1E7A6F0DF6E3}"/>
              </a:ext>
            </a:extLst>
          </p:cNvPr>
          <p:cNvSpPr txBox="1"/>
          <p:nvPr/>
        </p:nvSpPr>
        <p:spPr>
          <a:xfrm>
            <a:off x="2763264" y="1050344"/>
            <a:ext cx="1754006"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エタノール</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35" name="テキスト ボックス 34">
            <a:extLst>
              <a:ext uri="{FF2B5EF4-FFF2-40B4-BE49-F238E27FC236}">
                <a16:creationId xmlns:a16="http://schemas.microsoft.com/office/drawing/2014/main" id="{1CED68E2-CDD1-4FB1-A836-39B913018158}"/>
              </a:ext>
            </a:extLst>
          </p:cNvPr>
          <p:cNvSpPr txBox="1"/>
          <p:nvPr/>
        </p:nvSpPr>
        <p:spPr>
          <a:xfrm>
            <a:off x="966568" y="4260828"/>
            <a:ext cx="74892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a:t>
            </a:r>
          </a:p>
        </p:txBody>
      </p:sp>
      <p:sp>
        <p:nvSpPr>
          <p:cNvPr id="36" name="テキスト ボックス 35">
            <a:extLst>
              <a:ext uri="{FF2B5EF4-FFF2-40B4-BE49-F238E27FC236}">
                <a16:creationId xmlns:a16="http://schemas.microsoft.com/office/drawing/2014/main" id="{678C6FC6-90DC-48C1-90D4-EE374A678953}"/>
              </a:ext>
            </a:extLst>
          </p:cNvPr>
          <p:cNvSpPr txBox="1"/>
          <p:nvPr/>
        </p:nvSpPr>
        <p:spPr>
          <a:xfrm>
            <a:off x="2342694"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37" name="テキスト ボックス 36">
            <a:extLst>
              <a:ext uri="{FF2B5EF4-FFF2-40B4-BE49-F238E27FC236}">
                <a16:creationId xmlns:a16="http://schemas.microsoft.com/office/drawing/2014/main" id="{DDAEBCE9-5CBB-4FB2-B925-61A7AF370DB2}"/>
              </a:ext>
            </a:extLst>
          </p:cNvPr>
          <p:cNvSpPr txBox="1"/>
          <p:nvPr/>
        </p:nvSpPr>
        <p:spPr>
          <a:xfrm>
            <a:off x="5940151"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38" name="テキスト ボックス 37">
            <a:extLst>
              <a:ext uri="{FF2B5EF4-FFF2-40B4-BE49-F238E27FC236}">
                <a16:creationId xmlns:a16="http://schemas.microsoft.com/office/drawing/2014/main" id="{7785836A-EA3E-4B71-8011-CEB62ED972C1}"/>
              </a:ext>
            </a:extLst>
          </p:cNvPr>
          <p:cNvSpPr txBox="1"/>
          <p:nvPr/>
        </p:nvSpPr>
        <p:spPr>
          <a:xfrm>
            <a:off x="6645917"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（６．０）</a:t>
            </a:r>
          </a:p>
        </p:txBody>
      </p:sp>
      <p:sp>
        <p:nvSpPr>
          <p:cNvPr id="39" name="テキスト ボックス 38">
            <a:extLst>
              <a:ext uri="{FF2B5EF4-FFF2-40B4-BE49-F238E27FC236}">
                <a16:creationId xmlns:a16="http://schemas.microsoft.com/office/drawing/2014/main" id="{A5B59803-CC76-4D4A-A5BC-F186FB744371}"/>
              </a:ext>
            </a:extLst>
          </p:cNvPr>
          <p:cNvSpPr txBox="1"/>
          <p:nvPr/>
        </p:nvSpPr>
        <p:spPr>
          <a:xfrm>
            <a:off x="935602" y="3216727"/>
            <a:ext cx="1475084"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（１０．０）</a:t>
            </a:r>
          </a:p>
        </p:txBody>
      </p:sp>
      <p:sp>
        <p:nvSpPr>
          <p:cNvPr id="40" name="テキスト ボックス 39">
            <a:extLst>
              <a:ext uri="{FF2B5EF4-FFF2-40B4-BE49-F238E27FC236}">
                <a16:creationId xmlns:a16="http://schemas.microsoft.com/office/drawing/2014/main" id="{A05FC236-3F19-4045-BAFA-88F9D0EB01BE}"/>
              </a:ext>
            </a:extLst>
          </p:cNvPr>
          <p:cNvSpPr txBox="1"/>
          <p:nvPr/>
        </p:nvSpPr>
        <p:spPr>
          <a:xfrm>
            <a:off x="2898225"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（２．０）</a:t>
            </a:r>
          </a:p>
        </p:txBody>
      </p:sp>
      <p:sp>
        <p:nvSpPr>
          <p:cNvPr id="41" name="テキスト ボックス 40">
            <a:extLst>
              <a:ext uri="{FF2B5EF4-FFF2-40B4-BE49-F238E27FC236}">
                <a16:creationId xmlns:a16="http://schemas.microsoft.com/office/drawing/2014/main" id="{3161C2B1-4023-4FCE-8793-425316FF8B2F}"/>
              </a:ext>
            </a:extLst>
          </p:cNvPr>
          <p:cNvSpPr txBox="1"/>
          <p:nvPr/>
        </p:nvSpPr>
        <p:spPr>
          <a:xfrm>
            <a:off x="1691419" y="4286906"/>
            <a:ext cx="1651414" cy="769441"/>
          </a:xfrm>
          <a:prstGeom prst="rect">
            <a:avLst/>
          </a:prstGeom>
          <a:noFill/>
        </p:spPr>
        <p:txBody>
          <a:bodyPr wrap="none" rtlCol="0">
            <a:spAutoFit/>
          </a:bodyPr>
          <a:lstStyle/>
          <a:p>
            <a:r>
              <a:rPr kumimoji="1" lang="ja-JP" altLang="en-US" sz="4400" dirty="0">
                <a:solidFill>
                  <a:srgbClr val="FF0000"/>
                </a:solidFill>
                <a:latin typeface="HGPｺﾞｼｯｸE" panose="020B0900000000000000" pitchFamily="50" charset="-128"/>
                <a:ea typeface="HGPｺﾞｼｯｸE" panose="020B0900000000000000" pitchFamily="50" charset="-128"/>
              </a:rPr>
              <a:t>２６．０</a:t>
            </a:r>
          </a:p>
        </p:txBody>
      </p:sp>
      <p:sp>
        <p:nvSpPr>
          <p:cNvPr id="42" name="テキスト ボックス 41">
            <a:extLst>
              <a:ext uri="{FF2B5EF4-FFF2-40B4-BE49-F238E27FC236}">
                <a16:creationId xmlns:a16="http://schemas.microsoft.com/office/drawing/2014/main" id="{EDD4267A-982C-40C0-B02C-52A9819A5243}"/>
              </a:ext>
            </a:extLst>
          </p:cNvPr>
          <p:cNvSpPr txBox="1"/>
          <p:nvPr/>
        </p:nvSpPr>
        <p:spPr>
          <a:xfrm>
            <a:off x="175109" y="564310"/>
            <a:ext cx="6955750" cy="461665"/>
          </a:xfrm>
          <a:prstGeom prst="rect">
            <a:avLst/>
          </a:prstGeom>
          <a:noFill/>
        </p:spPr>
        <p:txBody>
          <a:bodyPr wrap="none" rtlCol="0">
            <a:spAutoFit/>
          </a:bodyPr>
          <a:lstStyle/>
          <a:p>
            <a:r>
              <a:rPr kumimoji="1" lang="en-US" altLang="ja-JP" sz="2400" u="sng" dirty="0">
                <a:latin typeface="HG丸ｺﾞｼｯｸM-PRO" panose="020F0600000000000000" pitchFamily="50" charset="-128"/>
                <a:ea typeface="HG丸ｺﾞｼｯｸM-PRO" panose="020F0600000000000000" pitchFamily="50" charset="-128"/>
              </a:rPr>
              <a:t>※</a:t>
            </a:r>
            <a:r>
              <a:rPr kumimoji="1" lang="ja-JP" altLang="en-US" sz="2400" u="sng" dirty="0">
                <a:latin typeface="HG丸ｺﾞｼｯｸM-PRO" panose="020F0600000000000000" pitchFamily="50" charset="-128"/>
                <a:ea typeface="HG丸ｺﾞｼｯｸM-PRO" panose="020F0600000000000000" pitchFamily="50" charset="-128"/>
              </a:rPr>
              <a:t>指定数量の倍数は以下のように計算できます。</a:t>
            </a:r>
          </a:p>
        </p:txBody>
      </p:sp>
      <p:cxnSp>
        <p:nvCxnSpPr>
          <p:cNvPr id="43" name="直線コネクタ 42">
            <a:extLst>
              <a:ext uri="{FF2B5EF4-FFF2-40B4-BE49-F238E27FC236}">
                <a16:creationId xmlns:a16="http://schemas.microsoft.com/office/drawing/2014/main" id="{AE3EF461-182E-4C06-BC82-48DEFC61E96C}"/>
              </a:ext>
            </a:extLst>
          </p:cNvPr>
          <p:cNvCxnSpPr/>
          <p:nvPr/>
        </p:nvCxnSpPr>
        <p:spPr>
          <a:xfrm>
            <a:off x="6517757" y="2617265"/>
            <a:ext cx="146840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F9032F5D-F4AD-41A9-963A-11B749DE917D}"/>
              </a:ext>
            </a:extLst>
          </p:cNvPr>
          <p:cNvSpPr txBox="1"/>
          <p:nvPr/>
        </p:nvSpPr>
        <p:spPr>
          <a:xfrm>
            <a:off x="6440772" y="1905675"/>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６０００</a:t>
            </a:r>
          </a:p>
        </p:txBody>
      </p:sp>
      <p:sp>
        <p:nvSpPr>
          <p:cNvPr id="45" name="テキスト ボックス 44">
            <a:extLst>
              <a:ext uri="{FF2B5EF4-FFF2-40B4-BE49-F238E27FC236}">
                <a16:creationId xmlns:a16="http://schemas.microsoft.com/office/drawing/2014/main" id="{E357E968-0B3E-45A6-B228-385551C072FA}"/>
              </a:ext>
            </a:extLst>
          </p:cNvPr>
          <p:cNvSpPr txBox="1"/>
          <p:nvPr/>
        </p:nvSpPr>
        <p:spPr>
          <a:xfrm>
            <a:off x="6455934" y="2506499"/>
            <a:ext cx="1640193"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１０００</a:t>
            </a:r>
          </a:p>
        </p:txBody>
      </p:sp>
      <p:sp>
        <p:nvSpPr>
          <p:cNvPr id="46" name="テキスト ボックス 45">
            <a:extLst>
              <a:ext uri="{FF2B5EF4-FFF2-40B4-BE49-F238E27FC236}">
                <a16:creationId xmlns:a16="http://schemas.microsoft.com/office/drawing/2014/main" id="{B746BA60-619E-4F97-B3C0-C91EB8ED25CF}"/>
              </a:ext>
            </a:extLst>
          </p:cNvPr>
          <p:cNvSpPr txBox="1"/>
          <p:nvPr/>
        </p:nvSpPr>
        <p:spPr>
          <a:xfrm>
            <a:off x="4005264" y="2270374"/>
            <a:ext cx="646331" cy="646331"/>
          </a:xfrm>
          <a:prstGeom prst="rect">
            <a:avLst/>
          </a:prstGeom>
          <a:noFill/>
        </p:spPr>
        <p:txBody>
          <a:bodyPr wrap="none" rtlCol="0">
            <a:spAutoFit/>
          </a:bodyPr>
          <a:lstStyle/>
          <a:p>
            <a:r>
              <a:rPr kumimoji="1" lang="ja-JP" altLang="en-US" sz="3600" dirty="0">
                <a:latin typeface="HGPｺﾞｼｯｸE" panose="020B0900000000000000" pitchFamily="50" charset="-128"/>
                <a:ea typeface="HGPｺﾞｼｯｸE" panose="020B0900000000000000" pitchFamily="50" charset="-128"/>
              </a:rPr>
              <a:t>＋</a:t>
            </a:r>
          </a:p>
        </p:txBody>
      </p:sp>
      <p:sp>
        <p:nvSpPr>
          <p:cNvPr id="47" name="テキスト ボックス 46">
            <a:extLst>
              <a:ext uri="{FF2B5EF4-FFF2-40B4-BE49-F238E27FC236}">
                <a16:creationId xmlns:a16="http://schemas.microsoft.com/office/drawing/2014/main" id="{0EAD8A73-70FB-46C3-8540-2B2895611A10}"/>
              </a:ext>
            </a:extLst>
          </p:cNvPr>
          <p:cNvSpPr txBox="1"/>
          <p:nvPr/>
        </p:nvSpPr>
        <p:spPr>
          <a:xfrm>
            <a:off x="4599551" y="1050344"/>
            <a:ext cx="1252266" cy="954107"/>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灯油</a:t>
            </a:r>
            <a:endParaRPr kumimoji="1" lang="en-US" altLang="ja-JP" sz="2800" dirty="0">
              <a:solidFill>
                <a:srgbClr val="0000FF"/>
              </a:solidFill>
              <a:latin typeface="HGPｺﾞｼｯｸE" panose="020B0900000000000000" pitchFamily="50" charset="-128"/>
              <a:ea typeface="HGPｺﾞｼｯｸE" panose="020B0900000000000000" pitchFamily="50" charset="-128"/>
            </a:endParaRPr>
          </a:p>
          <a:p>
            <a:r>
              <a:rPr kumimoji="1" lang="ja-JP" altLang="en-US" sz="2800" dirty="0">
                <a:solidFill>
                  <a:srgbClr val="0000FF"/>
                </a:solidFill>
                <a:latin typeface="HGPｺﾞｼｯｸE" panose="020B0900000000000000" pitchFamily="50" charset="-128"/>
                <a:ea typeface="HGPｺﾞｼｯｸE" panose="020B0900000000000000" pitchFamily="50" charset="-128"/>
              </a:rPr>
              <a:t>の倍数</a:t>
            </a:r>
          </a:p>
        </p:txBody>
      </p:sp>
      <p:sp>
        <p:nvSpPr>
          <p:cNvPr id="54" name="テキスト ボックス 53">
            <a:extLst>
              <a:ext uri="{FF2B5EF4-FFF2-40B4-BE49-F238E27FC236}">
                <a16:creationId xmlns:a16="http://schemas.microsoft.com/office/drawing/2014/main" id="{4F71D934-CE7E-436A-9228-4C3F7D0987F5}"/>
              </a:ext>
            </a:extLst>
          </p:cNvPr>
          <p:cNvSpPr txBox="1"/>
          <p:nvPr/>
        </p:nvSpPr>
        <p:spPr>
          <a:xfrm>
            <a:off x="4741340" y="3216628"/>
            <a:ext cx="1244251" cy="523220"/>
          </a:xfrm>
          <a:prstGeom prst="rect">
            <a:avLst/>
          </a:prstGeom>
          <a:noFill/>
        </p:spPr>
        <p:txBody>
          <a:bodyPr wrap="none" rtlCol="0">
            <a:spAutoFit/>
          </a:bodyPr>
          <a:lstStyle/>
          <a:p>
            <a:r>
              <a:rPr kumimoji="1" lang="ja-JP" altLang="en-US" sz="2800" dirty="0">
                <a:solidFill>
                  <a:srgbClr val="0000FF"/>
                </a:solidFill>
                <a:latin typeface="HGPｺﾞｼｯｸE" panose="020B0900000000000000" pitchFamily="50" charset="-128"/>
                <a:ea typeface="HGPｺﾞｼｯｸE" panose="020B0900000000000000" pitchFamily="50" charset="-128"/>
              </a:rPr>
              <a:t>（８．０）</a:t>
            </a:r>
          </a:p>
        </p:txBody>
      </p:sp>
    </p:spTree>
    <p:extLst>
      <p:ext uri="{BB962C8B-B14F-4D97-AF65-F5344CB8AC3E}">
        <p14:creationId xmlns:p14="http://schemas.microsoft.com/office/powerpoint/2010/main" val="406837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A2C1E9-CDE3-4354-9704-8D4ADB096041}"/>
              </a:ext>
            </a:extLst>
          </p:cNvPr>
          <p:cNvSpPr txBox="1"/>
          <p:nvPr/>
        </p:nvSpPr>
        <p:spPr>
          <a:xfrm>
            <a:off x="59150" y="44006"/>
            <a:ext cx="8899035" cy="954107"/>
          </a:xfrm>
          <a:prstGeom prst="rect">
            <a:avLst/>
          </a:prstGeom>
          <a:noFill/>
        </p:spPr>
        <p:txBody>
          <a:bodyPr wrap="square" rtlCol="0">
            <a:spAutoFit/>
          </a:bodyPr>
          <a:lstStyle/>
          <a:p>
            <a:r>
              <a:rPr kumimoji="1" lang="ja-JP" altLang="en-US" sz="2800" u="sng" dirty="0">
                <a:latin typeface="HGP創英角ｺﾞｼｯｸUB" panose="020B0900000000000000" pitchFamily="50" charset="-128"/>
                <a:ea typeface="HGP創英角ｺﾞｼｯｸUB" panose="020B0900000000000000" pitchFamily="50" charset="-128"/>
              </a:rPr>
              <a:t>問題５．法令上、次の</a:t>
            </a:r>
            <a:r>
              <a:rPr kumimoji="1" lang="en-US" altLang="ja-JP" sz="2800" u="sng" dirty="0">
                <a:latin typeface="HGP創英角ｺﾞｼｯｸUB" panose="020B0900000000000000" pitchFamily="50" charset="-128"/>
                <a:ea typeface="HGP創英角ｺﾞｼｯｸUB" panose="020B0900000000000000" pitchFamily="50" charset="-128"/>
              </a:rPr>
              <a:t>A</a:t>
            </a:r>
            <a:r>
              <a:rPr kumimoji="1" lang="ja-JP" altLang="en-US" sz="2800" u="sng" dirty="0">
                <a:latin typeface="HGP創英角ｺﾞｼｯｸUB" panose="020B0900000000000000" pitchFamily="50" charset="-128"/>
                <a:ea typeface="HGP創英角ｺﾞｼｯｸUB" panose="020B0900000000000000" pitchFamily="50" charset="-128"/>
              </a:rPr>
              <a:t>～</a:t>
            </a:r>
            <a:r>
              <a:rPr kumimoji="1" lang="en-US" altLang="ja-JP" sz="2800" u="sng" dirty="0">
                <a:latin typeface="HGP創英角ｺﾞｼｯｸUB" panose="020B0900000000000000" pitchFamily="50" charset="-128"/>
                <a:ea typeface="HGP創英角ｺﾞｼｯｸUB" panose="020B0900000000000000" pitchFamily="50" charset="-128"/>
              </a:rPr>
              <a:t>C</a:t>
            </a:r>
            <a:r>
              <a:rPr kumimoji="1" lang="ja-JP" altLang="en-US" sz="2800" u="sng" dirty="0">
                <a:latin typeface="HGP創英角ｺﾞｼｯｸUB" panose="020B0900000000000000" pitchFamily="50" charset="-128"/>
                <a:ea typeface="HGP創英角ｺﾞｼｯｸUB" panose="020B0900000000000000" pitchFamily="50" charset="-128"/>
              </a:rPr>
              <a:t>の危険物を同一の貯蔵所に貯蔵する場合、指定数量の倍数の合計はいくつか。</a:t>
            </a:r>
          </a:p>
        </p:txBody>
      </p:sp>
      <p:sp>
        <p:nvSpPr>
          <p:cNvPr id="5" name="テキスト ボックス 4">
            <a:extLst>
              <a:ext uri="{FF2B5EF4-FFF2-40B4-BE49-F238E27FC236}">
                <a16:creationId xmlns:a16="http://schemas.microsoft.com/office/drawing/2014/main" id="{0D08AFE9-9CE3-4C6D-8AA9-34B7BE36BA59}"/>
              </a:ext>
            </a:extLst>
          </p:cNvPr>
          <p:cNvSpPr txBox="1"/>
          <p:nvPr/>
        </p:nvSpPr>
        <p:spPr>
          <a:xfrm>
            <a:off x="782846" y="4279431"/>
            <a:ext cx="9123157" cy="461665"/>
          </a:xfrm>
          <a:prstGeom prst="rect">
            <a:avLst/>
          </a:prstGeom>
          <a:noFill/>
        </p:spPr>
        <p:txBody>
          <a:bodyPr wrap="square" rtlCol="0">
            <a:spAutoFit/>
          </a:bodyPr>
          <a:lstStyle/>
          <a:p>
            <a:endParaRPr kumimoji="1"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7" name="表 6">
            <a:extLst>
              <a:ext uri="{FF2B5EF4-FFF2-40B4-BE49-F238E27FC236}">
                <a16:creationId xmlns:a16="http://schemas.microsoft.com/office/drawing/2014/main" id="{86B12447-8832-4500-B461-5A320C347E83}"/>
              </a:ext>
            </a:extLst>
          </p:cNvPr>
          <p:cNvGraphicFramePr>
            <a:graphicFrameLocks noGrp="1"/>
          </p:cNvGraphicFramePr>
          <p:nvPr>
            <p:extLst>
              <p:ext uri="{D42A27DB-BD31-4B8C-83A1-F6EECF244321}">
                <p14:modId xmlns:p14="http://schemas.microsoft.com/office/powerpoint/2010/main" val="3518189200"/>
              </p:ext>
            </p:extLst>
          </p:nvPr>
        </p:nvGraphicFramePr>
        <p:xfrm>
          <a:off x="966561" y="1435374"/>
          <a:ext cx="6299018" cy="2406796"/>
        </p:xfrm>
        <a:graphic>
          <a:graphicData uri="http://schemas.openxmlformats.org/drawingml/2006/table">
            <a:tbl>
              <a:tblPr firstRow="1" bandRow="1">
                <a:tableStyleId>{5C22544A-7EE6-4342-B048-85BDC9FD1C3A}</a:tableStyleId>
              </a:tblPr>
              <a:tblGrid>
                <a:gridCol w="815557">
                  <a:extLst>
                    <a:ext uri="{9D8B030D-6E8A-4147-A177-3AD203B41FA5}">
                      <a16:colId xmlns:a16="http://schemas.microsoft.com/office/drawing/2014/main" val="3385881256"/>
                    </a:ext>
                  </a:extLst>
                </a:gridCol>
                <a:gridCol w="2604517">
                  <a:extLst>
                    <a:ext uri="{9D8B030D-6E8A-4147-A177-3AD203B41FA5}">
                      <a16:colId xmlns:a16="http://schemas.microsoft.com/office/drawing/2014/main" val="3432948097"/>
                    </a:ext>
                  </a:extLst>
                </a:gridCol>
                <a:gridCol w="2878944">
                  <a:extLst>
                    <a:ext uri="{9D8B030D-6E8A-4147-A177-3AD203B41FA5}">
                      <a16:colId xmlns:a16="http://schemas.microsoft.com/office/drawing/2014/main" val="168471769"/>
                    </a:ext>
                  </a:extLst>
                </a:gridCol>
              </a:tblGrid>
              <a:tr h="601699">
                <a:tc>
                  <a:txBody>
                    <a:bodyPr/>
                    <a:lstStyle/>
                    <a:p>
                      <a:pPr algn="ct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指定数量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貯蔵量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9175696"/>
                  </a:ext>
                </a:extLst>
              </a:tr>
              <a:tr h="601699">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５０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２７５</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345806"/>
                  </a:ext>
                </a:extLst>
              </a:tr>
              <a:tr h="601699">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２００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１４００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6917821"/>
                  </a:ext>
                </a:extLst>
              </a:tr>
              <a:tr h="601699">
                <a:tc>
                  <a:txBody>
                    <a:bodyPr/>
                    <a:lstStyle/>
                    <a:p>
                      <a:pPr algn="ctr"/>
                      <a:r>
                        <a:rPr kumimoji="1" lang="ja-JP" altLang="en-US" sz="2400" b="0" dirty="0">
                          <a:solidFill>
                            <a:schemeClr val="tx1"/>
                          </a:solidFill>
                          <a:latin typeface="HGPｺﾞｼｯｸE" panose="020B0900000000000000" pitchFamily="50" charset="-128"/>
                          <a:ea typeface="HGPｺﾞｼｯｸE" panose="020B0900000000000000"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１０００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2400" b="0" dirty="0">
                          <a:solidFill>
                            <a:schemeClr val="tx1"/>
                          </a:solidFill>
                          <a:latin typeface="HGPｺﾞｼｯｸE" panose="020B0900000000000000" pitchFamily="50" charset="-128"/>
                          <a:ea typeface="HGPｺﾞｼｯｸE" panose="020B0900000000000000" pitchFamily="50" charset="-128"/>
                        </a:rPr>
                        <a:t>８５００</a:t>
                      </a:r>
                      <a:r>
                        <a:rPr kumimoji="1" lang="en-US" altLang="ja-JP" sz="2400" b="0" dirty="0">
                          <a:solidFill>
                            <a:schemeClr val="tx1"/>
                          </a:solidFill>
                          <a:latin typeface="HGPｺﾞｼｯｸE" panose="020B0900000000000000" pitchFamily="50" charset="-128"/>
                          <a:ea typeface="HGPｺﾞｼｯｸE" panose="020B0900000000000000" pitchFamily="50" charset="-128"/>
                        </a:rPr>
                        <a:t>L</a:t>
                      </a:r>
                      <a:endParaRPr kumimoji="1" lang="ja-JP" altLang="en-US" sz="2400" b="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7820792"/>
                  </a:ext>
                </a:extLst>
              </a:tr>
            </a:tbl>
          </a:graphicData>
        </a:graphic>
      </p:graphicFrame>
      <p:sp>
        <p:nvSpPr>
          <p:cNvPr id="9" name="正方形/長方形 8">
            <a:extLst>
              <a:ext uri="{FF2B5EF4-FFF2-40B4-BE49-F238E27FC236}">
                <a16:creationId xmlns:a16="http://schemas.microsoft.com/office/drawing/2014/main" id="{B215BFF9-EAD8-4F5D-8960-4080DA1B8616}"/>
              </a:ext>
            </a:extLst>
          </p:cNvPr>
          <p:cNvSpPr/>
          <p:nvPr/>
        </p:nvSpPr>
        <p:spPr>
          <a:xfrm>
            <a:off x="450335" y="4210868"/>
            <a:ext cx="7226711" cy="1667764"/>
          </a:xfrm>
          <a:prstGeom prst="rect">
            <a:avLst/>
          </a:prstGeom>
        </p:spPr>
        <p:txBody>
          <a:bodyPr wrap="square">
            <a:spAutoFit/>
          </a:bodyPr>
          <a:lstStyle/>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（１）　　１．３　　　　（２）　　４．１</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（３）　１２．５　　　　（４）　２１．０</a:t>
            </a:r>
            <a:endParaRPr kumimoji="1" lang="en-US" altLang="ja-JP" sz="2400" dirty="0">
              <a:latin typeface="HG丸ｺﾞｼｯｸM-PRO" panose="020F0600000000000000" pitchFamily="50" charset="-128"/>
              <a:ea typeface="HG丸ｺﾞｼｯｸM-PRO" panose="020F0600000000000000" pitchFamily="50" charset="-128"/>
            </a:endParaRPr>
          </a:p>
          <a:p>
            <a:pPr lvl="0" defTabSz="914400">
              <a:lnSpc>
                <a:spcPct val="150000"/>
              </a:lnSpc>
              <a:defRPr/>
            </a:pPr>
            <a:r>
              <a:rPr kumimoji="1" lang="ja-JP" altLang="en-US" sz="2400" dirty="0">
                <a:latin typeface="HG丸ｺﾞｼｯｸM-PRO" panose="020F0600000000000000" pitchFamily="50" charset="-128"/>
                <a:ea typeface="HG丸ｺﾞｼｯｸM-PRO" panose="020F0600000000000000" pitchFamily="50" charset="-128"/>
              </a:rPr>
              <a:t>（５）　３２．０</a:t>
            </a:r>
            <a:endParaRPr kumimoji="1"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143171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TotalTime>
  <Words>1186</Words>
  <Application>Microsoft Office PowerPoint</Application>
  <PresentationFormat>画面に合わせる (4:3)</PresentationFormat>
  <Paragraphs>284</Paragraphs>
  <Slides>16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HGPｺﾞｼｯｸE</vt:lpstr>
      <vt:lpstr>HGP創英角ｺﾞｼｯｸUB</vt:lpstr>
      <vt:lpstr>HG丸ｺﾞｼｯｸM-PRO</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正則 古野</dc:creator>
  <cp:lastModifiedBy>正則 古野</cp:lastModifiedBy>
  <cp:revision>38</cp:revision>
  <dcterms:created xsi:type="dcterms:W3CDTF">2019-07-12T09:17:09Z</dcterms:created>
  <dcterms:modified xsi:type="dcterms:W3CDTF">2019-07-28T10:24:37Z</dcterms:modified>
</cp:coreProperties>
</file>