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7" autoAdjust="0"/>
    <p:restoredTop sz="94694" autoAdjust="0"/>
  </p:normalViewPr>
  <p:slideViewPr>
    <p:cSldViewPr>
      <p:cViewPr varScale="1">
        <p:scale>
          <a:sx n="61" d="100"/>
          <a:sy n="61" d="100"/>
        </p:scale>
        <p:origin x="149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576" cy="511174"/>
          </a:xfrm>
          <a:prstGeom prst="rect">
            <a:avLst/>
          </a:prstGeom>
        </p:spPr>
        <p:txBody>
          <a:bodyPr vert="horz" lIns="88326" tIns="44163" rIns="88326" bIns="441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9" y="3"/>
            <a:ext cx="3076576" cy="511174"/>
          </a:xfrm>
          <a:prstGeom prst="rect">
            <a:avLst/>
          </a:prstGeom>
        </p:spPr>
        <p:txBody>
          <a:bodyPr vert="horz" lIns="88326" tIns="44163" rIns="88326" bIns="44163" rtlCol="0"/>
          <a:lstStyle>
            <a:lvl1pPr algn="r">
              <a:defRPr sz="1200"/>
            </a:lvl1pPr>
          </a:lstStyle>
          <a:p>
            <a:fld id="{799C1CCE-4943-47EA-A67E-4CD72011E9C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26" tIns="44163" rIns="88326" bIns="441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5" y="4860926"/>
            <a:ext cx="5680075" cy="4605338"/>
          </a:xfrm>
          <a:prstGeom prst="rect">
            <a:avLst/>
          </a:prstGeom>
        </p:spPr>
        <p:txBody>
          <a:bodyPr vert="horz" lIns="88326" tIns="44163" rIns="88326" bIns="441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852"/>
            <a:ext cx="3076576" cy="511174"/>
          </a:xfrm>
          <a:prstGeom prst="rect">
            <a:avLst/>
          </a:prstGeom>
        </p:spPr>
        <p:txBody>
          <a:bodyPr vert="horz" lIns="88326" tIns="44163" rIns="88326" bIns="441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9" y="9721852"/>
            <a:ext cx="3076576" cy="511174"/>
          </a:xfrm>
          <a:prstGeom prst="rect">
            <a:avLst/>
          </a:prstGeom>
        </p:spPr>
        <p:txBody>
          <a:bodyPr vert="horz" lIns="88326" tIns="44163" rIns="88326" bIns="44163" rtlCol="0" anchor="b"/>
          <a:lstStyle>
            <a:lvl1pPr algn="r">
              <a:defRPr sz="1200"/>
            </a:lvl1pPr>
          </a:lstStyle>
          <a:p>
            <a:fld id="{4CB8D7CC-ABC0-48F2-A2A1-060EC994B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D7CC-ABC0-48F2-A2A1-060EC994B01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36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D7CC-ABC0-48F2-A2A1-060EC994B0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67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microsoft.com/office/2007/relationships/hdphoto" Target="../media/hdphoto1.wdp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5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32.jpeg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9.wmf"/><Relationship Id="rId4" Type="http://schemas.openxmlformats.org/officeDocument/2006/relationships/image" Target="../media/image30.png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5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microsoft.com/office/2007/relationships/hdphoto" Target="../media/hdphoto6.wdp"/><Relationship Id="rId11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44.wmf"/><Relationship Id="rId4" Type="http://schemas.microsoft.com/office/2007/relationships/hdphoto" Target="../media/hdphoto5.wdp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microsoft.com/office/2007/relationships/hdphoto" Target="../media/hdphoto7.wdp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microsoft.com/office/2007/relationships/hdphoto" Target="../media/hdphoto3.wdp"/><Relationship Id="rId11" Type="http://schemas.openxmlformats.org/officeDocument/2006/relationships/image" Target="../media/image14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4.bin"/><Relationship Id="rId4" Type="http://schemas.microsoft.com/office/2007/relationships/hdphoto" Target="../media/hdphoto2.wdp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31.jpeg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6.bin"/><Relationship Id="rId5" Type="http://schemas.microsoft.com/office/2007/relationships/hdphoto" Target="../media/hdphoto4.wdp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テキスト ボックス 93"/>
          <p:cNvSpPr txBox="1"/>
          <p:nvPr/>
        </p:nvSpPr>
        <p:spPr>
          <a:xfrm>
            <a:off x="124054" y="102118"/>
            <a:ext cx="4302781" cy="36933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２</a:t>
            </a:r>
            <a:r>
              <a:rPr kumimoji="1"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学年物理 </a:t>
            </a:r>
            <a:r>
              <a:rPr kumimoji="1" lang="en-US" altLang="ja-JP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</a:t>
            </a:r>
            <a:r>
              <a:rPr kumimoji="1"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授業資料 </a:t>
            </a:r>
            <a:r>
              <a:rPr kumimoji="1" lang="en-US" altLang="ja-JP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No.6</a:t>
            </a:r>
            <a:r>
              <a:rPr kumimoji="1"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≪波の性質</a:t>
            </a:r>
            <a:r>
              <a:rPr lang="ja-JP" altLang="en-US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</a:t>
            </a:r>
            <a:r>
              <a:rPr kumimoji="1"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≫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4510665" y="89336"/>
            <a:ext cx="1933543" cy="34881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物理基礎　</a:t>
            </a:r>
            <a:r>
              <a:rPr kumimoji="1" lang="en-US" altLang="ja-JP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P134-151</a:t>
            </a:r>
          </a:p>
        </p:txBody>
      </p:sp>
      <p:sp>
        <p:nvSpPr>
          <p:cNvPr id="98" name="正方形/長方形 97"/>
          <p:cNvSpPr/>
          <p:nvPr/>
        </p:nvSpPr>
        <p:spPr>
          <a:xfrm>
            <a:off x="6680174" y="146108"/>
            <a:ext cx="1492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err="1"/>
              <a:t>Christiaan</a:t>
            </a:r>
            <a:r>
              <a:rPr lang="en-US" altLang="ja-JP" sz="1200" dirty="0"/>
              <a:t> Huygens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6690807" y="84733"/>
            <a:ext cx="124906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クリスティアーン　ホイヘンス</a:t>
            </a:r>
          </a:p>
        </p:txBody>
      </p:sp>
      <p:sp>
        <p:nvSpPr>
          <p:cNvPr id="100" name="正方形/長方形 99"/>
          <p:cNvSpPr/>
          <p:nvPr/>
        </p:nvSpPr>
        <p:spPr>
          <a:xfrm>
            <a:off x="6415261" y="1004276"/>
            <a:ext cx="159185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r"/>
            <a:r>
              <a:rPr lang="ja-JP" altLang="en-US" sz="1200" b="1" i="1" dirty="0"/>
              <a:t>オランダの数学者、</a:t>
            </a:r>
            <a:endParaRPr lang="en-US" altLang="ja-JP" sz="1200" b="1" i="1" dirty="0"/>
          </a:p>
          <a:p>
            <a:pPr algn="r"/>
            <a:r>
              <a:rPr lang="ja-JP" altLang="en-US" sz="1200" b="1" i="1" dirty="0"/>
              <a:t>物理学者、天文学者</a:t>
            </a:r>
          </a:p>
        </p:txBody>
      </p:sp>
      <p:sp>
        <p:nvSpPr>
          <p:cNvPr id="101" name="正方形/長方形 100"/>
          <p:cNvSpPr/>
          <p:nvPr/>
        </p:nvSpPr>
        <p:spPr>
          <a:xfrm>
            <a:off x="7065085" y="343289"/>
            <a:ext cx="1003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(1629-1695)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521384"/>
            <a:ext cx="60757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i="1" dirty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ja-JP" altLang="en-US" b="1" i="1" dirty="0">
                <a:latin typeface="Times New Roman" pitchFamily="18" charset="0"/>
                <a:cs typeface="Times New Roman" pitchFamily="18" charset="0"/>
              </a:rPr>
              <a:t>波動</a:t>
            </a:r>
            <a:r>
              <a:rPr lang="ja-JP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1400" i="1" dirty="0">
                <a:latin typeface="Times New Roman" pitchFamily="18" charset="0"/>
                <a:cs typeface="Times New Roman" pitchFamily="18" charset="0"/>
              </a:rPr>
              <a:t>とは</a:t>
            </a:r>
            <a:r>
              <a:rPr lang="ja-JP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ja-JP" altLang="en-US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kumimoji="1" lang="ja-JP" altLang="en-US" sz="1600" dirty="0">
                <a:latin typeface="Times New Roman" pitchFamily="18" charset="0"/>
                <a:cs typeface="Times New Roman" pitchFamily="18" charset="0"/>
              </a:rPr>
              <a:t>ある点で生じた振動が次々と周囲に伝わっていく現象</a:t>
            </a:r>
            <a:endParaRPr kumimoji="1" lang="en-US" altLang="ja-JP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　　⇒</a:t>
            </a:r>
            <a:r>
              <a:rPr lang="ja-JP" altLang="en-US" sz="1600" i="1" u="sng" dirty="0">
                <a:latin typeface="Times New Roman" pitchFamily="18" charset="0"/>
                <a:cs typeface="Times New Roman" pitchFamily="18" charset="0"/>
              </a:rPr>
              <a:t>波は（振動の）エネルギーを運ぶ！！</a:t>
            </a:r>
            <a:endParaRPr kumimoji="1" lang="ja-JP" alt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5816" y="1536777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Times New Roman" pitchFamily="18" charset="0"/>
                <a:cs typeface="Times New Roman" pitchFamily="18" charset="0"/>
              </a:rPr>
              <a:t>・</a:t>
            </a:r>
            <a:r>
              <a:rPr kumimoji="1" lang="ja-JP" altLang="en-US" sz="1600" b="1" dirty="0">
                <a:latin typeface="Times New Roman" pitchFamily="18" charset="0"/>
                <a:cs typeface="Times New Roman" pitchFamily="18" charset="0"/>
              </a:rPr>
              <a:t>媒質</a:t>
            </a:r>
            <a:r>
              <a:rPr kumimoji="1" lang="ja-JP" altLang="en-US" sz="1600" dirty="0">
                <a:latin typeface="Times New Roman" pitchFamily="18" charset="0"/>
                <a:cs typeface="Times New Roman" pitchFamily="18" charset="0"/>
              </a:rPr>
              <a:t>⇒振動を伝える物質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920" y="1536777"/>
            <a:ext cx="2291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Times New Roman" pitchFamily="18" charset="0"/>
                <a:cs typeface="Times New Roman" pitchFamily="18" charset="0"/>
              </a:rPr>
              <a:t>・</a:t>
            </a:r>
            <a:r>
              <a:rPr kumimoji="1" lang="ja-JP" altLang="en-US" sz="1600" b="1" dirty="0">
                <a:latin typeface="Times New Roman" pitchFamily="18" charset="0"/>
                <a:cs typeface="Times New Roman" pitchFamily="18" charset="0"/>
              </a:rPr>
              <a:t>波源</a:t>
            </a:r>
            <a:r>
              <a:rPr kumimoji="1" lang="ja-JP" altLang="en-US" sz="1600" dirty="0">
                <a:latin typeface="Times New Roman" pitchFamily="18" charset="0"/>
                <a:cs typeface="Times New Roman" pitchFamily="18" charset="0"/>
              </a:rPr>
              <a:t>⇒振動を始めた点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422832" y="1961769"/>
            <a:ext cx="1986296" cy="1834476"/>
            <a:chOff x="467544" y="1412776"/>
            <a:chExt cx="1839163" cy="1714464"/>
          </a:xfrm>
        </p:grpSpPr>
        <p:pic>
          <p:nvPicPr>
            <p:cNvPr id="675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1839163" cy="1613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>
              <a:off x="1232336" y="3066722"/>
              <a:ext cx="1015812" cy="0"/>
            </a:xfrm>
            <a:prstGeom prst="straightConnector1">
              <a:avLst/>
            </a:prstGeom>
            <a:ln w="76200">
              <a:solidFill>
                <a:schemeClr val="bg1">
                  <a:lumMod val="75000"/>
                </a:schemeClr>
              </a:solidFill>
              <a:prstDash val="solid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2240448" y="2389824"/>
              <a:ext cx="0" cy="69054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232336" y="2389824"/>
              <a:ext cx="0" cy="69054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rot="16200000">
              <a:off x="625248" y="2767240"/>
              <a:ext cx="72000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12" y="1975419"/>
            <a:ext cx="3094330" cy="19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>
            <a:off x="3396194" y="3714977"/>
            <a:ext cx="1751200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756234" y="3604307"/>
            <a:ext cx="757186" cy="24622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lIns="36000" tIns="0" rIns="36000" bIns="0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周期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3528" y="1122129"/>
            <a:ext cx="402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高校物理では単振動が伝わる現象</a:t>
            </a:r>
            <a:r>
              <a:rPr lang="ja-JP" altLang="en-US" sz="1200" dirty="0"/>
              <a:t>（正弦波）</a:t>
            </a:r>
            <a:r>
              <a:rPr kumimoji="1" lang="ja-JP" altLang="en-US" sz="1200" dirty="0"/>
              <a:t>を主に扱う。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50786" y="2036763"/>
            <a:ext cx="457424" cy="18466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変位</a:t>
            </a:r>
            <a: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11066" y="1957776"/>
            <a:ext cx="95689" cy="490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40428" y="1544313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・変位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：媒質の各点における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元の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位置からのずれのこと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44464" y="2124145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・周期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T[s]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：波源が１回振動する</a:t>
            </a:r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   のに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要する時間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50728" y="2650560"/>
            <a:ext cx="296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・振動数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f[Hz]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：１秒当たりに振動</a:t>
            </a:r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   する回数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70663"/>
              </p:ext>
            </p:extLst>
          </p:nvPr>
        </p:nvGraphicFramePr>
        <p:xfrm>
          <a:off x="470519" y="6064407"/>
          <a:ext cx="7778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数式" r:id="rId5" imgW="431640" imgH="393480" progId="Equation.3">
                  <p:embed/>
                </p:oleObj>
              </mc:Choice>
              <mc:Fallback>
                <p:oleObj name="数式" r:id="rId5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19" y="6064407"/>
                        <a:ext cx="7778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1248959" y="6237312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[s]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[s]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22832" y="6011408"/>
            <a:ext cx="3229687" cy="801968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7213" y="4005064"/>
            <a:ext cx="451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i="1" dirty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ja-JP" altLang="en-US" b="1" i="1" dirty="0">
                <a:latin typeface="Times New Roman" pitchFamily="18" charset="0"/>
                <a:cs typeface="Times New Roman" pitchFamily="18" charset="0"/>
              </a:rPr>
              <a:t>波の速さ</a:t>
            </a:r>
            <a:r>
              <a:rPr lang="ja-JP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ja-JP" altLang="en-US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kumimoji="1" lang="ja-JP" altLang="en-US" sz="1600" dirty="0">
                <a:latin typeface="Times New Roman" pitchFamily="18" charset="0"/>
                <a:cs typeface="Times New Roman" pitchFamily="18" charset="0"/>
              </a:rPr>
              <a:t>単振動が周囲の媒質に伝わる速さ</a:t>
            </a:r>
            <a:endParaRPr kumimoji="1" lang="ja-JP" alt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7949" y="4443789"/>
            <a:ext cx="3876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１波長（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）分伝わるのに１周期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）かかるので、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波の速さ</a:t>
            </a:r>
            <a:r>
              <a:rPr kumimoji="1"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18724"/>
              </p:ext>
            </p:extLst>
          </p:nvPr>
        </p:nvGraphicFramePr>
        <p:xfrm>
          <a:off x="652909" y="4947992"/>
          <a:ext cx="14220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数式" r:id="rId7" imgW="711000" imgH="393480" progId="Equation.3">
                  <p:embed/>
                </p:oleObj>
              </mc:Choice>
              <mc:Fallback>
                <p:oleObj name="数式" r:id="rId7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09" y="4947992"/>
                        <a:ext cx="1422000" cy="786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2110485" y="4976889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和訳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波が１秒間に伝わる距離は、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１波長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の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個分に相当する！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27005" y="4394712"/>
            <a:ext cx="4127982" cy="1382945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22" y="3252024"/>
            <a:ext cx="3005766" cy="257065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5346997" y="5848521"/>
            <a:ext cx="32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Times New Roman" pitchFamily="18" charset="0"/>
                <a:cs typeface="Times New Roman" pitchFamily="18" charset="0"/>
              </a:rPr>
              <a:t>□位相：</a:t>
            </a:r>
            <a:r>
              <a:rPr kumimoji="1" lang="ja-JP" altLang="en-US" sz="1600" dirty="0">
                <a:latin typeface="Times New Roman" pitchFamily="18" charset="0"/>
                <a:cs typeface="Times New Roman" pitchFamily="18" charset="0"/>
              </a:rPr>
              <a:t>媒質の振動状態を表す量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76635" y="6208561"/>
            <a:ext cx="2895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・同位相</a:t>
            </a:r>
            <a:r>
              <a:rPr lang="ja-JP" altLang="en-US" sz="1600" dirty="0"/>
              <a:t>⇒振動状態が等しい点</a:t>
            </a:r>
            <a:endParaRPr kumimoji="1" lang="en-US" altLang="ja-JP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79998" y="6519534"/>
            <a:ext cx="3647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・逆位相</a:t>
            </a:r>
            <a:r>
              <a:rPr lang="ja-JP" altLang="en-US" sz="1600" dirty="0"/>
              <a:t>⇒振動状態が逆になっている点</a:t>
            </a:r>
            <a:endParaRPr kumimoji="1" lang="en-US" altLang="ja-JP" sz="1600" dirty="0"/>
          </a:p>
        </p:txBody>
      </p:sp>
      <p:pic>
        <p:nvPicPr>
          <p:cNvPr id="67624" name="Picture 40" descr="http://upload.wikimedia.org/wikipedia/commons/thumb/a/a4/Christiaan_Huygens-painting.jpeg/225px-Christiaan_Huygens-painting.jpe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2" y="-7611"/>
            <a:ext cx="1069391" cy="14923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013260" y="5877272"/>
            <a:ext cx="1554396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36000" rIns="0" rtlCol="0">
            <a:spAutoFit/>
          </a:bodyPr>
          <a:lstStyle/>
          <a:p>
            <a:r>
              <a:rPr lang="ja-JP" altLang="en-US" sz="1100" b="1" dirty="0"/>
              <a:t>＜周期と振動数の関係＞</a:t>
            </a:r>
            <a:endParaRPr kumimoji="1" lang="ja-JP" altLang="en-US" sz="1100" b="1" dirty="0"/>
          </a:p>
        </p:txBody>
      </p:sp>
      <p:cxnSp>
        <p:nvCxnSpPr>
          <p:cNvPr id="41" name="直線コネクタ 40"/>
          <p:cNvCxnSpPr/>
          <p:nvPr/>
        </p:nvCxnSpPr>
        <p:spPr>
          <a:xfrm>
            <a:off x="-32312" y="1484784"/>
            <a:ext cx="9180000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-13136" y="3991416"/>
            <a:ext cx="5760000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72893"/>
      </p:ext>
    </p:extLst>
  </p:cSld>
  <p:clrMapOvr>
    <a:masterClrMapping/>
  </p:clrMapOvr>
  <p:transition spd="slow" advClick="0" advTm="4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正方形/長方形 179"/>
          <p:cNvSpPr/>
          <p:nvPr/>
        </p:nvSpPr>
        <p:spPr>
          <a:xfrm>
            <a:off x="-441264" y="6904434"/>
            <a:ext cx="10081120" cy="170476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  <a:effectLst>
            <a:glow rad="381000">
              <a:schemeClr val="accent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/>
          <p:cNvSpPr/>
          <p:nvPr/>
        </p:nvSpPr>
        <p:spPr>
          <a:xfrm>
            <a:off x="-264360" y="77280"/>
            <a:ext cx="10081120" cy="475938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  <a:effectLst>
            <a:glow rad="381000">
              <a:schemeClr val="accent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L 字 14"/>
          <p:cNvSpPr/>
          <p:nvPr/>
        </p:nvSpPr>
        <p:spPr>
          <a:xfrm flipH="1">
            <a:off x="5256173" y="5160036"/>
            <a:ext cx="3698293" cy="1510577"/>
          </a:xfrm>
          <a:prstGeom prst="corner">
            <a:avLst>
              <a:gd name="adj1" fmla="val 41012"/>
              <a:gd name="adj2" fmla="val 8619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7" name="Picture 12" descr="http://zatugaku-news.com/wp-content/uploads/2013/03/l_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16" y="1436634"/>
            <a:ext cx="616911" cy="6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http://zatugaku-news.com/wp-content/uploads/2013/03/l_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65" y="1436634"/>
            <a:ext cx="616911" cy="6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http://zatugaku-news.com/wp-content/uploads/2013/03/l_0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93" y="1440402"/>
            <a:ext cx="616911" cy="6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2" descr="http://zatugaku-news.com/wp-content/uploads/2013/03/l_0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36634"/>
            <a:ext cx="616911" cy="6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4" descr="http://www.denshi-trade.co.jp/ct/images/img511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5368" y="1540359"/>
            <a:ext cx="444500" cy="3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4" descr="http://www.denshi-trade.co.jp/ct/images/img511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153080" y="1547370"/>
            <a:ext cx="444500" cy="33401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正方形/長方形 195"/>
          <p:cNvSpPr/>
          <p:nvPr/>
        </p:nvSpPr>
        <p:spPr>
          <a:xfrm>
            <a:off x="3490873" y="1587425"/>
            <a:ext cx="36000" cy="730400"/>
          </a:xfrm>
          <a:prstGeom prst="rect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円弧 196"/>
          <p:cNvSpPr/>
          <p:nvPr/>
        </p:nvSpPr>
        <p:spPr>
          <a:xfrm flipH="1">
            <a:off x="2600488" y="1259730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円弧 197"/>
          <p:cNvSpPr/>
          <p:nvPr/>
        </p:nvSpPr>
        <p:spPr>
          <a:xfrm flipH="1">
            <a:off x="2217440" y="126349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円弧 198"/>
          <p:cNvSpPr/>
          <p:nvPr/>
        </p:nvSpPr>
        <p:spPr>
          <a:xfrm flipH="1">
            <a:off x="1835696" y="126349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円弧 200"/>
          <p:cNvSpPr/>
          <p:nvPr/>
        </p:nvSpPr>
        <p:spPr>
          <a:xfrm flipH="1">
            <a:off x="1475656" y="126349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円弧 201"/>
          <p:cNvSpPr/>
          <p:nvPr/>
        </p:nvSpPr>
        <p:spPr>
          <a:xfrm flipH="1">
            <a:off x="1115616" y="126349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円弧 202"/>
          <p:cNvSpPr/>
          <p:nvPr/>
        </p:nvSpPr>
        <p:spPr>
          <a:xfrm flipH="1">
            <a:off x="755576" y="126349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/>
          <p:cNvSpPr/>
          <p:nvPr/>
        </p:nvSpPr>
        <p:spPr>
          <a:xfrm flipH="1">
            <a:off x="395536" y="126349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/>
          <p:cNvSpPr/>
          <p:nvPr/>
        </p:nvSpPr>
        <p:spPr>
          <a:xfrm flipH="1">
            <a:off x="35496" y="126349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/>
          <p:cNvSpPr/>
          <p:nvPr/>
        </p:nvSpPr>
        <p:spPr>
          <a:xfrm flipH="1">
            <a:off x="2937520" y="126349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弧 207"/>
          <p:cNvSpPr/>
          <p:nvPr/>
        </p:nvSpPr>
        <p:spPr>
          <a:xfrm>
            <a:off x="3145488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弧 208"/>
          <p:cNvSpPr/>
          <p:nvPr/>
        </p:nvSpPr>
        <p:spPr>
          <a:xfrm>
            <a:off x="3861800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円弧 209"/>
          <p:cNvSpPr/>
          <p:nvPr/>
        </p:nvSpPr>
        <p:spPr>
          <a:xfrm>
            <a:off x="4239256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円弧 210"/>
          <p:cNvSpPr/>
          <p:nvPr/>
        </p:nvSpPr>
        <p:spPr>
          <a:xfrm>
            <a:off x="4599296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円弧 211"/>
          <p:cNvSpPr/>
          <p:nvPr/>
        </p:nvSpPr>
        <p:spPr>
          <a:xfrm>
            <a:off x="4945688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円弧 212"/>
          <p:cNvSpPr/>
          <p:nvPr/>
        </p:nvSpPr>
        <p:spPr>
          <a:xfrm>
            <a:off x="5621056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円弧 213"/>
          <p:cNvSpPr/>
          <p:nvPr/>
        </p:nvSpPr>
        <p:spPr>
          <a:xfrm>
            <a:off x="3501760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円弧 214"/>
          <p:cNvSpPr/>
          <p:nvPr/>
        </p:nvSpPr>
        <p:spPr>
          <a:xfrm>
            <a:off x="5967448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円弧 215"/>
          <p:cNvSpPr/>
          <p:nvPr/>
        </p:nvSpPr>
        <p:spPr>
          <a:xfrm>
            <a:off x="6327488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弧 216"/>
          <p:cNvSpPr/>
          <p:nvPr/>
        </p:nvSpPr>
        <p:spPr>
          <a:xfrm>
            <a:off x="6687528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弧 217"/>
          <p:cNvSpPr/>
          <p:nvPr/>
        </p:nvSpPr>
        <p:spPr>
          <a:xfrm>
            <a:off x="7047568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円弧 218"/>
          <p:cNvSpPr/>
          <p:nvPr/>
        </p:nvSpPr>
        <p:spPr>
          <a:xfrm>
            <a:off x="7434904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円弧 219"/>
          <p:cNvSpPr/>
          <p:nvPr/>
        </p:nvSpPr>
        <p:spPr>
          <a:xfrm>
            <a:off x="7798712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弧 220"/>
          <p:cNvSpPr/>
          <p:nvPr/>
        </p:nvSpPr>
        <p:spPr>
          <a:xfrm>
            <a:off x="8186048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円弧 221"/>
          <p:cNvSpPr/>
          <p:nvPr/>
        </p:nvSpPr>
        <p:spPr>
          <a:xfrm>
            <a:off x="5274664" y="124608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3" name="直線矢印コネクタ 222"/>
          <p:cNvCxnSpPr/>
          <p:nvPr/>
        </p:nvCxnSpPr>
        <p:spPr>
          <a:xfrm>
            <a:off x="6173592" y="813464"/>
            <a:ext cx="216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右矢印 223"/>
          <p:cNvSpPr/>
          <p:nvPr/>
        </p:nvSpPr>
        <p:spPr>
          <a:xfrm flipH="1">
            <a:off x="5374048" y="747618"/>
            <a:ext cx="720000" cy="120438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3707904" y="1557122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⑮</a:t>
            </a: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8691358" y="15571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①</a:t>
            </a: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8344966" y="15571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②</a:t>
            </a:r>
            <a:endParaRPr kumimoji="1" lang="ja-JP" altLang="en-US" sz="1600" dirty="0"/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7953862" y="15571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③</a:t>
            </a: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7580174" y="15571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④</a:t>
            </a:r>
            <a:endParaRPr kumimoji="1" lang="ja-JP" altLang="en-US" sz="1600" dirty="0"/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233782" y="15571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⑤</a:t>
            </a: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6877510" y="15571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⑥</a:t>
            </a:r>
            <a:endParaRPr kumimoji="1" lang="ja-JP" altLang="en-US" sz="1600" dirty="0"/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6527350" y="155712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⑦</a:t>
            </a:r>
          </a:p>
        </p:txBody>
      </p:sp>
      <p:sp>
        <p:nvSpPr>
          <p:cNvPr id="233" name="テキスト ボックス 232"/>
          <p:cNvSpPr txBox="1"/>
          <p:nvPr/>
        </p:nvSpPr>
        <p:spPr>
          <a:xfrm>
            <a:off x="6167310" y="155712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⑧</a:t>
            </a:r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5834566" y="155712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⑨</a:t>
            </a:r>
            <a:endParaRPr kumimoji="1" lang="ja-JP" altLang="en-US" sz="1600" dirty="0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5505590" y="155712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⑩</a:t>
            </a: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5148064" y="155712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⑪</a:t>
            </a: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4774376" y="1557122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⑫</a:t>
            </a:r>
          </a:p>
        </p:txBody>
      </p:sp>
      <p:sp>
        <p:nvSpPr>
          <p:cNvPr id="238" name="テキスト ボックス 237"/>
          <p:cNvSpPr txBox="1"/>
          <p:nvPr/>
        </p:nvSpPr>
        <p:spPr>
          <a:xfrm>
            <a:off x="4431752" y="1557122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⑬</a:t>
            </a:r>
          </a:p>
        </p:txBody>
      </p:sp>
      <p:sp>
        <p:nvSpPr>
          <p:cNvPr id="239" name="テキスト ボックス 238"/>
          <p:cNvSpPr txBox="1"/>
          <p:nvPr/>
        </p:nvSpPr>
        <p:spPr>
          <a:xfrm>
            <a:off x="4036880" y="1557122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⑭</a:t>
            </a:r>
            <a:endParaRPr kumimoji="1" lang="ja-JP" altLang="en-US" sz="1600" dirty="0"/>
          </a:p>
        </p:txBody>
      </p:sp>
      <p:sp>
        <p:nvSpPr>
          <p:cNvPr id="240" name="テキスト ボックス 239"/>
          <p:cNvSpPr txBox="1"/>
          <p:nvPr/>
        </p:nvSpPr>
        <p:spPr>
          <a:xfrm>
            <a:off x="4747080" y="461556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音源に</a:t>
            </a:r>
            <a:endParaRPr kumimoji="1" lang="en-US" altLang="ja-JP" sz="1400" dirty="0"/>
          </a:p>
          <a:p>
            <a:r>
              <a:rPr kumimoji="1" lang="ja-JP" altLang="en-US" sz="1400" dirty="0"/>
              <a:t>近づく</a:t>
            </a:r>
          </a:p>
        </p:txBody>
      </p:sp>
      <p:sp>
        <p:nvSpPr>
          <p:cNvPr id="241" name="テキスト ボックス 240"/>
          <p:cNvSpPr txBox="1"/>
          <p:nvPr/>
        </p:nvSpPr>
        <p:spPr>
          <a:xfrm>
            <a:off x="5449744" y="40280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2" name="直線矢印コネクタ 241"/>
          <p:cNvCxnSpPr/>
          <p:nvPr/>
        </p:nvCxnSpPr>
        <p:spPr>
          <a:xfrm>
            <a:off x="5405032" y="1344816"/>
            <a:ext cx="2916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テキスト ボックス 242"/>
          <p:cNvSpPr txBox="1"/>
          <p:nvPr/>
        </p:nvSpPr>
        <p:spPr>
          <a:xfrm>
            <a:off x="35496" y="827112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1[s]</a:t>
            </a:r>
            <a:r>
              <a:rPr kumimoji="1" lang="ja-JP" altLang="en-US" sz="1400" b="1" dirty="0"/>
              <a:t>間に聴き取る区間</a:t>
            </a:r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7397575" y="89912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V+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5495" y="30976"/>
            <a:ext cx="400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1" u="sng" dirty="0">
                <a:latin typeface="Times New Roman" pitchFamily="18" charset="0"/>
                <a:cs typeface="Times New Roman" pitchFamily="18" charset="0"/>
              </a:rPr>
              <a:t>②観測者が動く場合のドップラー効果</a:t>
            </a:r>
            <a:endParaRPr kumimoji="1" lang="ja-JP" altLang="en-US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958014" y="1533594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⑮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24086" y="1533594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⑧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84126" y="1533594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⑨</a:t>
            </a:r>
            <a:endParaRPr kumimoji="1" lang="ja-JP" altLang="en-US" sz="16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30518" y="1533594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⑩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504206" y="1533594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⑪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877894" y="1533594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⑫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265230" y="1533594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⑬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611622" y="1533594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⑭</a:t>
            </a:r>
            <a:endParaRPr kumimoji="1" lang="ja-JP" altLang="en-US" sz="1600" dirty="0"/>
          </a:p>
        </p:txBody>
      </p:sp>
      <p:cxnSp>
        <p:nvCxnSpPr>
          <p:cNvPr id="62" name="直線矢印コネクタ 61"/>
          <p:cNvCxnSpPr/>
          <p:nvPr/>
        </p:nvCxnSpPr>
        <p:spPr>
          <a:xfrm>
            <a:off x="412952" y="696744"/>
            <a:ext cx="216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395536" y="1467698"/>
            <a:ext cx="1426280" cy="546004"/>
          </a:xfrm>
          <a:prstGeom prst="rect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835696" y="953712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586840" y="984776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音源</a:t>
            </a:r>
            <a:r>
              <a:rPr lang="ja-JP" altLang="en-US" sz="1400" dirty="0"/>
              <a:t>から</a:t>
            </a:r>
            <a:endParaRPr lang="en-US" altLang="ja-JP" sz="1400" dirty="0"/>
          </a:p>
          <a:p>
            <a:r>
              <a:rPr lang="ja-JP" altLang="en-US" sz="1400" dirty="0"/>
              <a:t>遠ざかる</a:t>
            </a:r>
            <a:endParaRPr kumimoji="1" lang="ja-JP" altLang="en-US" sz="1400" dirty="0"/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440400" y="1341048"/>
            <a:ext cx="1368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5558765" y="974323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1[s]</a:t>
            </a:r>
            <a:r>
              <a:rPr kumimoji="1" lang="ja-JP" altLang="en-US" sz="1400" b="1" dirty="0"/>
              <a:t>間に聴き取る区間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53200" y="99842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986874" y="557084"/>
            <a:ext cx="60946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201272" y="444132"/>
            <a:ext cx="60946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5436096" y="1467698"/>
            <a:ext cx="2897264" cy="546004"/>
          </a:xfrm>
          <a:prstGeom prst="rect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4027000" y="1889816"/>
            <a:ext cx="324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4057767" y="1920880"/>
            <a:ext cx="5725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200" b="1" dirty="0"/>
              <a:t>波長</a:t>
            </a:r>
            <a:endParaRPr kumimoji="1" lang="en-US" altLang="ja-JP" sz="1200" b="1" dirty="0"/>
          </a:p>
          <a:p>
            <a:pPr>
              <a:lnSpc>
                <a:spcPts val="1500"/>
              </a:lnSpc>
            </a:pP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[m]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直線矢印コネクタ 80"/>
          <p:cNvCxnSpPr/>
          <p:nvPr/>
        </p:nvCxnSpPr>
        <p:spPr>
          <a:xfrm>
            <a:off x="2627784" y="1879936"/>
            <a:ext cx="324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2651365" y="1920880"/>
            <a:ext cx="5725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200" b="1" dirty="0"/>
              <a:t>波長</a:t>
            </a:r>
            <a:endParaRPr kumimoji="1" lang="en-US" altLang="ja-JP" sz="1200" b="1" dirty="0"/>
          </a:p>
          <a:p>
            <a:pPr>
              <a:lnSpc>
                <a:spcPts val="1500"/>
              </a:lnSpc>
            </a:pP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[m]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右中かっこ 84"/>
          <p:cNvSpPr/>
          <p:nvPr/>
        </p:nvSpPr>
        <p:spPr>
          <a:xfrm rot="5400000">
            <a:off x="978325" y="1482267"/>
            <a:ext cx="220150" cy="1440000"/>
          </a:xfrm>
          <a:prstGeom prst="rightBrace">
            <a:avLst>
              <a:gd name="adj1" fmla="val 8333"/>
              <a:gd name="adj2" fmla="val 81259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右中かっこ 85"/>
          <p:cNvSpPr/>
          <p:nvPr/>
        </p:nvSpPr>
        <p:spPr>
          <a:xfrm rot="5400000">
            <a:off x="6795711" y="773840"/>
            <a:ext cx="216000" cy="2880000"/>
          </a:xfrm>
          <a:prstGeom prst="rightBrace">
            <a:avLst>
              <a:gd name="adj1" fmla="val 8333"/>
              <a:gd name="adj2" fmla="val 76046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5886266" y="2308216"/>
            <a:ext cx="1210524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波の個数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09148" y="2308216"/>
            <a:ext cx="1210524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波の個数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79512" y="2524240"/>
            <a:ext cx="2765629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１個あたり波長</a:t>
            </a:r>
            <a:r>
              <a:rPr lang="en-US" altLang="ja-JP" sz="16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の波が</a:t>
            </a: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あるという式を作る↓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800646" y="2524240"/>
            <a:ext cx="2687082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１個あたり波長</a:t>
            </a:r>
            <a:r>
              <a:rPr lang="en-US" altLang="ja-JP" sz="16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の波が</a:t>
            </a: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en-US" altLang="ja-JP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V+</a:t>
            </a: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あるという式を作る↓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" name="グループ化 90"/>
          <p:cNvGrpSpPr/>
          <p:nvPr/>
        </p:nvGrpSpPr>
        <p:grpSpPr>
          <a:xfrm>
            <a:off x="6035229" y="3097534"/>
            <a:ext cx="2815711" cy="382980"/>
            <a:chOff x="6364801" y="5674896"/>
            <a:chExt cx="2815711" cy="382980"/>
          </a:xfrm>
        </p:grpSpPr>
        <p:graphicFrame>
          <p:nvGraphicFramePr>
            <p:cNvPr id="92" name="オブジェクト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9563664"/>
                </p:ext>
              </p:extLst>
            </p:nvPr>
          </p:nvGraphicFramePr>
          <p:xfrm>
            <a:off x="6364801" y="5717074"/>
            <a:ext cx="24003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02" name="数式" r:id="rId6" imgW="1714320" imgH="228600" progId="Equation.3">
                    <p:embed/>
                  </p:oleObj>
                </mc:Choice>
                <mc:Fallback>
                  <p:oleObj name="数式" r:id="rId6" imgW="1714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4801" y="5717074"/>
                          <a:ext cx="2400300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テキスト ボックス 92"/>
            <p:cNvSpPr txBox="1"/>
            <p:nvPr/>
          </p:nvSpPr>
          <p:spPr>
            <a:xfrm>
              <a:off x="8082976" y="5688544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8662421" y="568854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個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6948264" y="567489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個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6444208" y="5674896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グループ化 75"/>
          <p:cNvGrpSpPr>
            <a:grpSpLocks/>
          </p:cNvGrpSpPr>
          <p:nvPr/>
        </p:nvGrpSpPr>
        <p:grpSpPr bwMode="auto">
          <a:xfrm>
            <a:off x="5891436" y="3082608"/>
            <a:ext cx="72000" cy="432000"/>
            <a:chOff x="223815" y="7448570"/>
            <a:chExt cx="142876" cy="504000"/>
          </a:xfrm>
        </p:grpSpPr>
        <p:cxnSp>
          <p:nvCxnSpPr>
            <p:cNvPr id="98" name="直線コネクタ 97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グループ化 75"/>
          <p:cNvGrpSpPr>
            <a:grpSpLocks/>
          </p:cNvGrpSpPr>
          <p:nvPr/>
        </p:nvGrpSpPr>
        <p:grpSpPr bwMode="auto">
          <a:xfrm flipH="1">
            <a:off x="8820480" y="3086376"/>
            <a:ext cx="72000" cy="432000"/>
            <a:chOff x="223815" y="7448570"/>
            <a:chExt cx="142876" cy="504000"/>
          </a:xfrm>
        </p:grpSpPr>
        <p:cxnSp>
          <p:nvCxnSpPr>
            <p:cNvPr id="102" name="直線コネクタ 101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グループ化 104"/>
          <p:cNvGrpSpPr/>
          <p:nvPr/>
        </p:nvGrpSpPr>
        <p:grpSpPr>
          <a:xfrm>
            <a:off x="377825" y="3082608"/>
            <a:ext cx="2785079" cy="382980"/>
            <a:chOff x="6381785" y="5674896"/>
            <a:chExt cx="2785079" cy="382980"/>
          </a:xfrm>
        </p:grpSpPr>
        <p:graphicFrame>
          <p:nvGraphicFramePr>
            <p:cNvPr id="106" name="オブジェクト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4331790"/>
                </p:ext>
              </p:extLst>
            </p:nvPr>
          </p:nvGraphicFramePr>
          <p:xfrm>
            <a:off x="6381785" y="5733342"/>
            <a:ext cx="2363788" cy="319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03" name="数式" r:id="rId8" imgW="1688760" imgH="228600" progId="Equation.3">
                    <p:embed/>
                  </p:oleObj>
                </mc:Choice>
                <mc:Fallback>
                  <p:oleObj name="数式" r:id="rId8" imgW="1688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1785" y="5733342"/>
                          <a:ext cx="2363788" cy="319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" name="テキスト ボックス 106"/>
            <p:cNvSpPr txBox="1"/>
            <p:nvPr/>
          </p:nvSpPr>
          <p:spPr>
            <a:xfrm>
              <a:off x="8096624" y="5688544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8648773" y="568854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個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6948264" y="567489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個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6444208" y="5674896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グループ化 75"/>
          <p:cNvGrpSpPr>
            <a:grpSpLocks/>
          </p:cNvGrpSpPr>
          <p:nvPr/>
        </p:nvGrpSpPr>
        <p:grpSpPr bwMode="auto">
          <a:xfrm>
            <a:off x="202804" y="3082956"/>
            <a:ext cx="72000" cy="432000"/>
            <a:chOff x="223815" y="7448570"/>
            <a:chExt cx="142876" cy="504000"/>
          </a:xfrm>
        </p:grpSpPr>
        <p:cxnSp>
          <p:nvCxnSpPr>
            <p:cNvPr id="112" name="直線コネクタ 111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グループ化 75"/>
          <p:cNvGrpSpPr>
            <a:grpSpLocks/>
          </p:cNvGrpSpPr>
          <p:nvPr/>
        </p:nvGrpSpPr>
        <p:grpSpPr bwMode="auto">
          <a:xfrm flipH="1">
            <a:off x="3131848" y="3086724"/>
            <a:ext cx="72000" cy="432000"/>
            <a:chOff x="223815" y="7448570"/>
            <a:chExt cx="142876" cy="504000"/>
          </a:xfrm>
        </p:grpSpPr>
        <p:cxnSp>
          <p:nvCxnSpPr>
            <p:cNvPr id="116" name="直線コネクタ 115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テキスト ボックス 118"/>
          <p:cNvSpPr txBox="1"/>
          <p:nvPr/>
        </p:nvSpPr>
        <p:spPr>
          <a:xfrm>
            <a:off x="3491880" y="614856"/>
            <a:ext cx="1147925" cy="528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0" rtlCol="0">
            <a:spAutoFit/>
          </a:bodyPr>
          <a:lstStyle/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波の基本式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f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ja-JP" altLang="en-US" sz="800" dirty="0">
                <a:latin typeface="Symbol" panose="05050102010706020507" pitchFamily="18" charset="2"/>
                <a:cs typeface="Times New Roman" panose="02020603050405020304" pitchFamily="18" charset="0"/>
              </a:rPr>
              <a:t>＿</a:t>
            </a:r>
            <a:r>
              <a:rPr lang="ja-JP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②</a:t>
            </a:r>
            <a:endParaRPr kumimoji="1" lang="ja-JP" altLang="en-US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6085476" y="3659574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これより、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153721" y="4154100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この時、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観測する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振動数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</a:p>
        </p:txBody>
      </p:sp>
      <p:graphicFrame>
        <p:nvGraphicFramePr>
          <p:cNvPr id="123" name="オブジェクト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830720"/>
              </p:ext>
            </p:extLst>
          </p:nvPr>
        </p:nvGraphicFramePr>
        <p:xfrm>
          <a:off x="6851194" y="4178548"/>
          <a:ext cx="12620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4" name="数式" r:id="rId10" imgW="901440" imgH="393480" progId="Equation.3">
                  <p:embed/>
                </p:oleObj>
              </mc:Choice>
              <mc:Fallback>
                <p:oleObj name="数式" r:id="rId10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194" y="4178548"/>
                        <a:ext cx="12620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" name="グループ化 75"/>
          <p:cNvGrpSpPr>
            <a:grpSpLocks/>
          </p:cNvGrpSpPr>
          <p:nvPr/>
        </p:nvGrpSpPr>
        <p:grpSpPr bwMode="auto">
          <a:xfrm>
            <a:off x="6665889" y="4149080"/>
            <a:ext cx="72000" cy="576000"/>
            <a:chOff x="223815" y="7448570"/>
            <a:chExt cx="142876" cy="504000"/>
          </a:xfrm>
        </p:grpSpPr>
        <p:cxnSp>
          <p:nvCxnSpPr>
            <p:cNvPr id="125" name="直線コネクタ 124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グループ化 75"/>
          <p:cNvGrpSpPr>
            <a:grpSpLocks/>
          </p:cNvGrpSpPr>
          <p:nvPr/>
        </p:nvGrpSpPr>
        <p:grpSpPr bwMode="auto">
          <a:xfrm flipH="1">
            <a:off x="8154773" y="4152848"/>
            <a:ext cx="72000" cy="576000"/>
            <a:chOff x="223815" y="7448570"/>
            <a:chExt cx="142876" cy="504000"/>
          </a:xfrm>
        </p:grpSpPr>
        <p:cxnSp>
          <p:nvCxnSpPr>
            <p:cNvPr id="129" name="直線コネクタ 128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テキスト ボックス 131"/>
          <p:cNvSpPr txBox="1"/>
          <p:nvPr/>
        </p:nvSpPr>
        <p:spPr>
          <a:xfrm>
            <a:off x="8322073" y="4243524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となる。</a:t>
            </a: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7989669" y="362879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②へ代入</a:t>
            </a:r>
            <a:endParaRPr kumimoji="1" lang="ja-JP" altLang="en-US" sz="1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917017"/>
              </p:ext>
            </p:extLst>
          </p:nvPr>
        </p:nvGraphicFramePr>
        <p:xfrm>
          <a:off x="6959233" y="3525162"/>
          <a:ext cx="9413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5" name="数式" r:id="rId12" imgW="672840" imgH="431640" progId="Equation.3">
                  <p:embed/>
                </p:oleObj>
              </mc:Choice>
              <mc:Fallback>
                <p:oleObj name="数式" r:id="rId12" imgW="672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233" y="3525162"/>
                        <a:ext cx="941388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テキスト ボックス 134"/>
          <p:cNvSpPr txBox="1"/>
          <p:nvPr/>
        </p:nvSpPr>
        <p:spPr>
          <a:xfrm>
            <a:off x="213538" y="3660390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これより、</a:t>
            </a: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2137376" y="364199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②へ代入</a:t>
            </a:r>
            <a:endParaRPr kumimoji="1" lang="ja-JP" altLang="en-US" sz="1400" dirty="0"/>
          </a:p>
        </p:txBody>
      </p:sp>
      <p:graphicFrame>
        <p:nvGraphicFramePr>
          <p:cNvPr id="137" name="オブジェクト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41168"/>
              </p:ext>
            </p:extLst>
          </p:nvPr>
        </p:nvGraphicFramePr>
        <p:xfrm>
          <a:off x="1077634" y="3512886"/>
          <a:ext cx="9604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6" name="数式" r:id="rId14" imgW="685800" imgH="431640" progId="Equation.3">
                  <p:embed/>
                </p:oleObj>
              </mc:Choice>
              <mc:Fallback>
                <p:oleObj name="数式" r:id="rId14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634" y="3512886"/>
                        <a:ext cx="9604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テキスト ボックス 137"/>
          <p:cNvSpPr txBox="1"/>
          <p:nvPr/>
        </p:nvSpPr>
        <p:spPr>
          <a:xfrm>
            <a:off x="164343" y="4154100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この時、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観測する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振動数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</a:p>
        </p:txBody>
      </p:sp>
      <p:graphicFrame>
        <p:nvGraphicFramePr>
          <p:cNvPr id="139" name="オブジェクト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64454"/>
              </p:ext>
            </p:extLst>
          </p:nvPr>
        </p:nvGraphicFramePr>
        <p:xfrm>
          <a:off x="1829060" y="4177908"/>
          <a:ext cx="12811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7" name="数式" r:id="rId16" imgW="914400" imgH="393480" progId="Equation.3">
                  <p:embed/>
                </p:oleObj>
              </mc:Choice>
              <mc:Fallback>
                <p:oleObj name="数式" r:id="rId16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060" y="4177908"/>
                        <a:ext cx="128111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" name="グループ化 75"/>
          <p:cNvGrpSpPr>
            <a:grpSpLocks/>
          </p:cNvGrpSpPr>
          <p:nvPr/>
        </p:nvGrpSpPr>
        <p:grpSpPr bwMode="auto">
          <a:xfrm>
            <a:off x="1676511" y="4154100"/>
            <a:ext cx="72000" cy="576000"/>
            <a:chOff x="223815" y="7448570"/>
            <a:chExt cx="142876" cy="504000"/>
          </a:xfrm>
        </p:grpSpPr>
        <p:cxnSp>
          <p:nvCxnSpPr>
            <p:cNvPr id="141" name="直線コネクタ 140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グループ化 75"/>
          <p:cNvGrpSpPr>
            <a:grpSpLocks/>
          </p:cNvGrpSpPr>
          <p:nvPr/>
        </p:nvGrpSpPr>
        <p:grpSpPr bwMode="auto">
          <a:xfrm flipH="1">
            <a:off x="3165395" y="4157868"/>
            <a:ext cx="72000" cy="576000"/>
            <a:chOff x="223815" y="7448570"/>
            <a:chExt cx="142876" cy="504000"/>
          </a:xfrm>
        </p:grpSpPr>
        <p:cxnSp>
          <p:nvCxnSpPr>
            <p:cNvPr id="145" name="直線コネクタ 144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テキスト ボックス 147"/>
          <p:cNvSpPr txBox="1"/>
          <p:nvPr/>
        </p:nvSpPr>
        <p:spPr>
          <a:xfrm>
            <a:off x="3309403" y="4243524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となる。</a:t>
            </a:r>
          </a:p>
        </p:txBody>
      </p:sp>
      <p:cxnSp>
        <p:nvCxnSpPr>
          <p:cNvPr id="149" name="直線コネクタ 148"/>
          <p:cNvCxnSpPr/>
          <p:nvPr/>
        </p:nvCxnSpPr>
        <p:spPr>
          <a:xfrm>
            <a:off x="4605935" y="2421168"/>
            <a:ext cx="0" cy="252000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テキスト ボックス 149"/>
          <p:cNvSpPr txBox="1"/>
          <p:nvPr/>
        </p:nvSpPr>
        <p:spPr>
          <a:xfrm>
            <a:off x="4603834" y="2407240"/>
            <a:ext cx="1010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i="1" dirty="0"/>
              <a:t>音源に</a:t>
            </a:r>
            <a:endParaRPr lang="en-US" altLang="ja-JP" b="1" i="1" dirty="0"/>
          </a:p>
          <a:p>
            <a:r>
              <a:rPr kumimoji="1" lang="en-US" altLang="ja-JP" b="1" i="1" dirty="0"/>
              <a:t>『</a:t>
            </a:r>
            <a:r>
              <a:rPr lang="ja-JP" altLang="en-US" b="1" i="1" dirty="0"/>
              <a:t>近づく</a:t>
            </a:r>
            <a:r>
              <a:rPr kumimoji="1" lang="en-US" altLang="ja-JP" b="1" i="1" dirty="0"/>
              <a:t>』</a:t>
            </a:r>
          </a:p>
          <a:p>
            <a:r>
              <a:rPr lang="ja-JP" altLang="en-US" b="1" i="1" dirty="0"/>
              <a:t>場合</a:t>
            </a:r>
            <a:endParaRPr kumimoji="1" lang="ja-JP" altLang="en-US" b="1" i="1" dirty="0"/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3203848" y="2407240"/>
            <a:ext cx="1289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b="1" i="1" dirty="0"/>
              <a:t>音源から</a:t>
            </a:r>
            <a:endParaRPr lang="en-US" altLang="ja-JP" b="1" i="1" dirty="0"/>
          </a:p>
          <a:p>
            <a:pPr algn="r"/>
            <a:r>
              <a:rPr lang="en-US" altLang="ja-JP" b="1" i="1" dirty="0"/>
              <a:t>『</a:t>
            </a:r>
            <a:r>
              <a:rPr lang="ja-JP" altLang="en-US" b="1" i="1" dirty="0"/>
              <a:t>遠ざかる</a:t>
            </a:r>
            <a:r>
              <a:rPr lang="en-US" altLang="ja-JP" b="1" i="1" dirty="0"/>
              <a:t>』</a:t>
            </a:r>
          </a:p>
          <a:p>
            <a:pPr algn="r"/>
            <a:r>
              <a:rPr kumimoji="1" lang="ja-JP" altLang="en-US" b="1" i="1" dirty="0"/>
              <a:t>場合</a:t>
            </a:r>
            <a:endParaRPr kumimoji="1" lang="en-US" altLang="ja-JP" b="1" i="1" dirty="0"/>
          </a:p>
        </p:txBody>
      </p:sp>
      <p:sp>
        <p:nvSpPr>
          <p:cNvPr id="153" name="右矢印 152"/>
          <p:cNvSpPr>
            <a:spLocks noChangeAspect="1"/>
          </p:cNvSpPr>
          <p:nvPr/>
        </p:nvSpPr>
        <p:spPr>
          <a:xfrm flipH="1">
            <a:off x="3375160" y="3288389"/>
            <a:ext cx="1001101" cy="833393"/>
          </a:xfrm>
          <a:prstGeom prst="rightArrow">
            <a:avLst>
              <a:gd name="adj1" fmla="val 50000"/>
              <a:gd name="adj2" fmla="val 57514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21848" y="4975076"/>
            <a:ext cx="513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1" u="sng" dirty="0">
                <a:latin typeface="Times New Roman" pitchFamily="18" charset="0"/>
                <a:cs typeface="Times New Roman" pitchFamily="18" charset="0"/>
              </a:rPr>
              <a:t>③音源と観測者が共に動く場合のドップラー効果</a:t>
            </a:r>
            <a:endParaRPr kumimoji="1" lang="ja-JP" altLang="en-US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107504" y="5551140"/>
            <a:ext cx="3384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観測者が動く場合に観測される振動数は、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435169"/>
              </p:ext>
            </p:extLst>
          </p:nvPr>
        </p:nvGraphicFramePr>
        <p:xfrm>
          <a:off x="3394075" y="5430953"/>
          <a:ext cx="14239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8" name="数式" r:id="rId18" imgW="1015920" imgH="393480" progId="Equation.3">
                  <p:embed/>
                </p:oleObj>
              </mc:Choice>
              <mc:Fallback>
                <p:oleObj name="数式" r:id="rId18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5430953"/>
                        <a:ext cx="142398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テキスト ボックス 156"/>
          <p:cNvSpPr txBox="1"/>
          <p:nvPr/>
        </p:nvSpPr>
        <p:spPr>
          <a:xfrm>
            <a:off x="107504" y="6099327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振動数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は、振動数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の音源が動いて</a:t>
            </a:r>
            <a:endParaRPr lang="en-US" altLang="ja-JP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いる時の振動数であるとすると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61604"/>
              </p:ext>
            </p:extLst>
          </p:nvPr>
        </p:nvGraphicFramePr>
        <p:xfrm>
          <a:off x="3406775" y="6110403"/>
          <a:ext cx="13890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9" name="数式" r:id="rId20" imgW="990360" imgH="431640" progId="Equation.3">
                  <p:embed/>
                </p:oleObj>
              </mc:Choice>
              <mc:Fallback>
                <p:oleObj name="数式" r:id="rId20" imgW="99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6110403"/>
                        <a:ext cx="13890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コネクタ 6"/>
          <p:cNvCxnSpPr/>
          <p:nvPr/>
        </p:nvCxnSpPr>
        <p:spPr>
          <a:xfrm flipV="1">
            <a:off x="4803496" y="5651040"/>
            <a:ext cx="468000" cy="80979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4815320" y="5664092"/>
            <a:ext cx="468000" cy="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グループ化 75"/>
          <p:cNvGrpSpPr>
            <a:grpSpLocks/>
          </p:cNvGrpSpPr>
          <p:nvPr/>
        </p:nvGrpSpPr>
        <p:grpSpPr bwMode="auto">
          <a:xfrm>
            <a:off x="3392584" y="6129280"/>
            <a:ext cx="72000" cy="540000"/>
            <a:chOff x="223815" y="7448570"/>
            <a:chExt cx="142876" cy="504000"/>
          </a:xfrm>
        </p:grpSpPr>
        <p:cxnSp>
          <p:nvCxnSpPr>
            <p:cNvPr id="173" name="直線コネクタ 172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グループ化 75"/>
          <p:cNvGrpSpPr>
            <a:grpSpLocks/>
          </p:cNvGrpSpPr>
          <p:nvPr/>
        </p:nvGrpSpPr>
        <p:grpSpPr bwMode="auto">
          <a:xfrm flipH="1">
            <a:off x="4708456" y="6129360"/>
            <a:ext cx="87120" cy="540000"/>
            <a:chOff x="223815" y="7448570"/>
            <a:chExt cx="142876" cy="504000"/>
          </a:xfrm>
        </p:grpSpPr>
        <p:cxnSp>
          <p:nvCxnSpPr>
            <p:cNvPr id="177" name="直線コネクタ 176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31917"/>
              </p:ext>
            </p:extLst>
          </p:nvPr>
        </p:nvGraphicFramePr>
        <p:xfrm>
          <a:off x="5483281" y="5173684"/>
          <a:ext cx="18028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0" name="数式" r:id="rId22" imgW="901440" imgH="431640" progId="Equation.3">
                  <p:embed/>
                </p:oleObj>
              </mc:Choice>
              <mc:Fallback>
                <p:oleObj name="数式" r:id="rId22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81" y="5173684"/>
                        <a:ext cx="1802880" cy="863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068337"/>
              </p:ext>
            </p:extLst>
          </p:nvPr>
        </p:nvGraphicFramePr>
        <p:xfrm>
          <a:off x="8086744" y="5453306"/>
          <a:ext cx="35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1" name="数式" r:id="rId24" imgW="177480" imgH="393480" progId="Equation.3">
                  <p:embed/>
                </p:oleObj>
              </mc:Choice>
              <mc:Fallback>
                <p:oleObj name="数式" r:id="rId24" imgW="177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744" y="5453306"/>
                        <a:ext cx="355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8463334" y="5376060"/>
            <a:ext cx="41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kumimoji="1" lang="ja-JP" altLang="en-US" b="1" dirty="0"/>
              <a:t>観</a:t>
            </a:r>
            <a:endParaRPr kumimoji="1" lang="en-US" altLang="ja-JP" b="1" dirty="0"/>
          </a:p>
          <a:p>
            <a:pPr>
              <a:lnSpc>
                <a:spcPts val="3200"/>
              </a:lnSpc>
            </a:pPr>
            <a:r>
              <a:rPr kumimoji="1" lang="ja-JP" altLang="en-US" b="1" dirty="0"/>
              <a:t>音</a:t>
            </a:r>
            <a:endParaRPr kumimoji="1" lang="en-US" altLang="ja-JP" b="1" dirty="0"/>
          </a:p>
          <a:p>
            <a:pPr>
              <a:lnSpc>
                <a:spcPts val="3200"/>
              </a:lnSpc>
            </a:pPr>
            <a:r>
              <a:rPr kumimoji="1" lang="ja-JP" altLang="en-US" b="1" dirty="0"/>
              <a:t>様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78310" y="530317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上が</a:t>
            </a: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7691958" y="576252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下が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28881" y="5074380"/>
            <a:ext cx="690895" cy="1692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100" dirty="0"/>
              <a:t>≪覚え方≫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05728" y="6065076"/>
            <a:ext cx="25971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の符号は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の向きの時、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共に正である。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1" name="グループ化 75"/>
          <p:cNvGrpSpPr>
            <a:grpSpLocks/>
          </p:cNvGrpSpPr>
          <p:nvPr/>
        </p:nvGrpSpPr>
        <p:grpSpPr bwMode="auto">
          <a:xfrm>
            <a:off x="3392584" y="5444825"/>
            <a:ext cx="72000" cy="540000"/>
            <a:chOff x="223815" y="7448570"/>
            <a:chExt cx="142876" cy="504000"/>
          </a:xfrm>
        </p:grpSpPr>
        <p:cxnSp>
          <p:nvCxnSpPr>
            <p:cNvPr id="182" name="直線コネクタ 181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グループ化 75"/>
          <p:cNvGrpSpPr>
            <a:grpSpLocks/>
          </p:cNvGrpSpPr>
          <p:nvPr/>
        </p:nvGrpSpPr>
        <p:grpSpPr bwMode="auto">
          <a:xfrm flipH="1">
            <a:off x="4708456" y="5444905"/>
            <a:ext cx="87120" cy="540000"/>
            <a:chOff x="223815" y="7448570"/>
            <a:chExt cx="142876" cy="504000"/>
          </a:xfrm>
        </p:grpSpPr>
        <p:cxnSp>
          <p:nvCxnSpPr>
            <p:cNvPr id="188" name="直線コネクタ 187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/>
          <p:cNvSpPr/>
          <p:nvPr/>
        </p:nvSpPr>
        <p:spPr>
          <a:xfrm>
            <a:off x="5292080" y="5142620"/>
            <a:ext cx="2304000" cy="86400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右矢印 190"/>
          <p:cNvSpPr/>
          <p:nvPr/>
        </p:nvSpPr>
        <p:spPr>
          <a:xfrm flipH="1">
            <a:off x="1862992" y="1268520"/>
            <a:ext cx="650586" cy="881752"/>
          </a:xfrm>
          <a:prstGeom prst="rightArrow">
            <a:avLst>
              <a:gd name="adj1" fmla="val 50000"/>
              <a:gd name="adj2" fmla="val 64971"/>
            </a:avLst>
          </a:prstGeom>
          <a:ln w="952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右矢印 191"/>
          <p:cNvSpPr/>
          <p:nvPr/>
        </p:nvSpPr>
        <p:spPr>
          <a:xfrm flipH="1">
            <a:off x="5436096" y="1268520"/>
            <a:ext cx="650586" cy="881752"/>
          </a:xfrm>
          <a:prstGeom prst="rightArrow">
            <a:avLst>
              <a:gd name="adj1" fmla="val 50000"/>
              <a:gd name="adj2" fmla="val 64971"/>
            </a:avLst>
          </a:prstGeom>
          <a:ln w="952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flipH="1">
            <a:off x="1835696" y="1286456"/>
            <a:ext cx="720000" cy="120438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右矢印 192"/>
          <p:cNvSpPr>
            <a:spLocks noChangeAspect="1"/>
          </p:cNvSpPr>
          <p:nvPr/>
        </p:nvSpPr>
        <p:spPr>
          <a:xfrm>
            <a:off x="4808681" y="3284984"/>
            <a:ext cx="1001103" cy="833393"/>
          </a:xfrm>
          <a:prstGeom prst="rightArrow">
            <a:avLst>
              <a:gd name="adj1" fmla="val 50000"/>
              <a:gd name="adj2" fmla="val 57514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759498"/>
      </p:ext>
    </p:extLst>
  </p:cSld>
  <p:clrMapOvr>
    <a:masterClrMapping/>
  </p:clrMapOvr>
  <p:transition spd="slow" advClick="0" advTm="4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28" y="1169456"/>
            <a:ext cx="4229100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4" y="1190916"/>
            <a:ext cx="4259580" cy="19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線コネクタ 1"/>
          <p:cNvCxnSpPr/>
          <p:nvPr/>
        </p:nvCxnSpPr>
        <p:spPr>
          <a:xfrm>
            <a:off x="-20864" y="24502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17689" y="26931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-17689" y="2931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-20864" y="31741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-20864" y="34075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-17689" y="36504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-17689" y="772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-20864" y="14898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-17689" y="17327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-24039" y="19708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-20864" y="22137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-20864" y="41314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-20864" y="43679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-17689" y="46108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-17689" y="48489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-20864" y="50918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-24039" y="101040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-20864" y="2896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-20864" y="5262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-24039" y="38885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-19385" y="557998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-19385" y="58165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-16210" y="6059407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-16210" y="629753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-19385" y="65404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-22560" y="5337095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1848" y="260648"/>
            <a:ext cx="29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Times New Roman" pitchFamily="18" charset="0"/>
                <a:cs typeface="Times New Roman" pitchFamily="18" charset="0"/>
              </a:rPr>
              <a:t>④その他のドップラー効果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4247" y="751644"/>
            <a:ext cx="8330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u="sng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ja-JP" altLang="en-US" sz="1600" b="1" i="1" u="sng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ja-JP" altLang="en-US" sz="1600" b="1" i="1" u="sng" dirty="0">
                <a:latin typeface="Times New Roman" pitchFamily="18" charset="0"/>
                <a:cs typeface="Times New Roman" pitchFamily="18" charset="0"/>
              </a:rPr>
              <a:t>風が吹く場合のドップラー効果</a:t>
            </a:r>
            <a:r>
              <a:rPr lang="ja-JP" altLang="en-US" sz="1600" b="1" i="1" dirty="0">
                <a:latin typeface="Times New Roman" pitchFamily="18" charset="0"/>
                <a:cs typeface="Times New Roman" pitchFamily="18" charset="0"/>
              </a:rPr>
              <a:t> 　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音速を　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『 V + </a:t>
            </a:r>
            <a:r>
              <a:rPr lang="en-US" altLang="ja-JP" sz="16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（追い風）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』</a:t>
            </a:r>
            <a:r>
              <a:rPr lang="ja-JP" altLang="en-US" sz="1600" dirty="0" err="1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『 V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ja-JP" sz="16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（向かい風）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』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とする。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右矢印 33"/>
          <p:cNvSpPr>
            <a:spLocks/>
          </p:cNvSpPr>
          <p:nvPr/>
        </p:nvSpPr>
        <p:spPr>
          <a:xfrm>
            <a:off x="689596" y="2009512"/>
            <a:ext cx="216000" cy="108000"/>
          </a:xfrm>
          <a:prstGeom prst="rightArrow">
            <a:avLst>
              <a:gd name="adj1" fmla="val 50000"/>
              <a:gd name="adj2" fmla="val 5806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>
            <a:spLocks noChangeAspect="1"/>
          </p:cNvSpPr>
          <p:nvPr/>
        </p:nvSpPr>
        <p:spPr>
          <a:xfrm>
            <a:off x="4139236" y="1485555"/>
            <a:ext cx="253501" cy="129174"/>
          </a:xfrm>
          <a:prstGeom prst="rightArrow">
            <a:avLst>
              <a:gd name="adj1" fmla="val 50000"/>
              <a:gd name="adj2" fmla="val 98208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矢印 44"/>
          <p:cNvSpPr>
            <a:spLocks noChangeAspect="1"/>
          </p:cNvSpPr>
          <p:nvPr/>
        </p:nvSpPr>
        <p:spPr>
          <a:xfrm flipH="1">
            <a:off x="8371806" y="1636880"/>
            <a:ext cx="253501" cy="129174"/>
          </a:xfrm>
          <a:prstGeom prst="rightArrow">
            <a:avLst>
              <a:gd name="adj1" fmla="val 50000"/>
              <a:gd name="adj2" fmla="val 98208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右矢印 45"/>
          <p:cNvSpPr>
            <a:spLocks noChangeAspect="1"/>
          </p:cNvSpPr>
          <p:nvPr/>
        </p:nvSpPr>
        <p:spPr>
          <a:xfrm>
            <a:off x="2352223" y="1485555"/>
            <a:ext cx="253501" cy="129174"/>
          </a:xfrm>
          <a:prstGeom prst="rightArrow">
            <a:avLst>
              <a:gd name="adj1" fmla="val 50000"/>
              <a:gd name="adj2" fmla="val 98208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>
            <a:spLocks noChangeAspect="1"/>
          </p:cNvSpPr>
          <p:nvPr/>
        </p:nvSpPr>
        <p:spPr>
          <a:xfrm flipH="1">
            <a:off x="6587508" y="1636880"/>
            <a:ext cx="253501" cy="129174"/>
          </a:xfrm>
          <a:prstGeom prst="rightArrow">
            <a:avLst>
              <a:gd name="adj1" fmla="val 50000"/>
              <a:gd name="adj2" fmla="val 98208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>
            <a:spLocks/>
          </p:cNvSpPr>
          <p:nvPr/>
        </p:nvSpPr>
        <p:spPr>
          <a:xfrm flipH="1">
            <a:off x="5208702" y="1997980"/>
            <a:ext cx="216000" cy="108000"/>
          </a:xfrm>
          <a:prstGeom prst="rightArrow">
            <a:avLst>
              <a:gd name="adj1" fmla="val 50000"/>
              <a:gd name="adj2" fmla="val 5806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5982860" y="1540617"/>
            <a:ext cx="864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486460" y="1540617"/>
            <a:ext cx="864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7775539" y="1540617"/>
            <a:ext cx="864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3282564" y="1540617"/>
            <a:ext cx="828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1476935" y="2198183"/>
            <a:ext cx="288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5994421" y="2183325"/>
            <a:ext cx="288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7377423" y="2192850"/>
            <a:ext cx="21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878995" y="2192850"/>
            <a:ext cx="21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4755464" y="1142160"/>
            <a:ext cx="4253736" cy="205200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290968" y="5279080"/>
            <a:ext cx="4253736" cy="175032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403111" y="1327120"/>
            <a:ext cx="623889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604528" y="1337000"/>
            <a:ext cx="623889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268399" y="1220280"/>
            <a:ext cx="612668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963100" y="1218238"/>
            <a:ext cx="612668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881255" y="1323352"/>
            <a:ext cx="623889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090935" y="1323352"/>
            <a:ext cx="623889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338172" y="1704878"/>
            <a:ext cx="612668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555388" y="1704878"/>
            <a:ext cx="612668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142524" y="1749590"/>
            <a:ext cx="612668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15328" y="1749590"/>
            <a:ext cx="612668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936447" y="2195286"/>
            <a:ext cx="700833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056872" y="2195286"/>
            <a:ext cx="676788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405486" y="2195286"/>
            <a:ext cx="700833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592376" y="2195286"/>
            <a:ext cx="676788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512879" y="2664208"/>
            <a:ext cx="79541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音源 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altLang="ja-JP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を出す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286135" y="2650560"/>
            <a:ext cx="89618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108000" rIns="108000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観測者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altLang="ja-JP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を聞く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985248" y="2664208"/>
            <a:ext cx="79541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音源 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altLang="ja-JP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を出す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830160" y="2664208"/>
            <a:ext cx="89618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108000" rIns="108000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観測者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altLang="ja-JP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を聞く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035112" y="1577991"/>
            <a:ext cx="543739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400" b="1" i="1" dirty="0"/>
              <a:t>風速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25904" y="1577991"/>
            <a:ext cx="543739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400" b="1" i="1" dirty="0"/>
              <a:t>風速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65864" y="4581128"/>
            <a:ext cx="7902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ja-JP" altLang="en-US" sz="1600" b="1" i="1" u="sng" dirty="0">
                <a:latin typeface="Times New Roman" pitchFamily="18" charset="0"/>
                <a:cs typeface="Times New Roman" pitchFamily="18" charset="0"/>
              </a:rPr>
              <a:t>：反射板（壁）がある場合のドップラー効果</a:t>
            </a:r>
            <a:r>
              <a:rPr lang="ja-JP" altLang="en-US" sz="1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1600" b="1" i="1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⇒　反射板を観測者</a:t>
            </a:r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O’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とみなす</a:t>
            </a:r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[STEP1]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266552" y="4828216"/>
            <a:ext cx="354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壁を音源</a:t>
            </a:r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とみなす</a:t>
            </a:r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[STEP2]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953037"/>
              </p:ext>
            </p:extLst>
          </p:nvPr>
        </p:nvGraphicFramePr>
        <p:xfrm>
          <a:off x="6308959" y="3356690"/>
          <a:ext cx="251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数式" r:id="rId7" imgW="1257120" imgH="431640" progId="Equation.3">
                  <p:embed/>
                </p:oleObj>
              </mc:Choice>
              <mc:Fallback>
                <p:oleObj name="数式" r:id="rId7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959" y="3356690"/>
                        <a:ext cx="2514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オブジェクト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120383"/>
              </p:ext>
            </p:extLst>
          </p:nvPr>
        </p:nvGraphicFramePr>
        <p:xfrm>
          <a:off x="1781144" y="3390360"/>
          <a:ext cx="2540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数式" r:id="rId9" imgW="1269720" imgH="431640" progId="Equation.3">
                  <p:embed/>
                </p:oleObj>
              </mc:Choice>
              <mc:Fallback>
                <p:oleObj name="数式" r:id="rId9" imgW="1269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44" y="3390360"/>
                        <a:ext cx="2540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グループ化 75"/>
          <p:cNvGrpSpPr>
            <a:grpSpLocks/>
          </p:cNvGrpSpPr>
          <p:nvPr/>
        </p:nvGrpSpPr>
        <p:grpSpPr bwMode="auto">
          <a:xfrm>
            <a:off x="6179712" y="5733352"/>
            <a:ext cx="72000" cy="864000"/>
            <a:chOff x="223815" y="7448570"/>
            <a:chExt cx="142876" cy="504000"/>
          </a:xfrm>
        </p:grpSpPr>
        <p:cxnSp>
          <p:nvCxnSpPr>
            <p:cNvPr id="88" name="直線コネクタ 87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グループ化 75"/>
          <p:cNvGrpSpPr>
            <a:grpSpLocks/>
          </p:cNvGrpSpPr>
          <p:nvPr/>
        </p:nvGrpSpPr>
        <p:grpSpPr bwMode="auto">
          <a:xfrm flipH="1">
            <a:off x="8919784" y="3357032"/>
            <a:ext cx="72000" cy="864000"/>
            <a:chOff x="223815" y="7448570"/>
            <a:chExt cx="142876" cy="504000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グループ化 75"/>
          <p:cNvGrpSpPr>
            <a:grpSpLocks/>
          </p:cNvGrpSpPr>
          <p:nvPr/>
        </p:nvGrpSpPr>
        <p:grpSpPr bwMode="auto">
          <a:xfrm>
            <a:off x="1646968" y="3370600"/>
            <a:ext cx="72000" cy="864000"/>
            <a:chOff x="223815" y="7448570"/>
            <a:chExt cx="142876" cy="504000"/>
          </a:xfrm>
        </p:grpSpPr>
        <p:cxnSp>
          <p:nvCxnSpPr>
            <p:cNvPr id="96" name="直線コネクタ 95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75"/>
          <p:cNvGrpSpPr>
            <a:grpSpLocks/>
          </p:cNvGrpSpPr>
          <p:nvPr/>
        </p:nvGrpSpPr>
        <p:grpSpPr bwMode="auto">
          <a:xfrm flipH="1">
            <a:off x="4427984" y="3370680"/>
            <a:ext cx="72000" cy="864000"/>
            <a:chOff x="223815" y="7448570"/>
            <a:chExt cx="142876" cy="504000"/>
          </a:xfrm>
        </p:grpSpPr>
        <p:cxnSp>
          <p:nvCxnSpPr>
            <p:cNvPr id="100" name="直線コネクタ 99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正方形/長方形 103"/>
          <p:cNvSpPr/>
          <p:nvPr/>
        </p:nvSpPr>
        <p:spPr>
          <a:xfrm>
            <a:off x="7018381" y="3816336"/>
            <a:ext cx="793979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7018381" y="3343344"/>
            <a:ext cx="793979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2491143" y="3829984"/>
            <a:ext cx="793979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2491143" y="3356992"/>
            <a:ext cx="793979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31912"/>
            <a:ext cx="404622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テキスト ボックス 110"/>
          <p:cNvSpPr txBox="1"/>
          <p:nvPr/>
        </p:nvSpPr>
        <p:spPr>
          <a:xfrm>
            <a:off x="4623209" y="5281750"/>
            <a:ext cx="354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[STEP1] 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反射板を観測者</a:t>
            </a:r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O’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とみなす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2" name="オブジェクト 542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458136"/>
              </p:ext>
            </p:extLst>
          </p:nvPr>
        </p:nvGraphicFramePr>
        <p:xfrm>
          <a:off x="6525416" y="5764816"/>
          <a:ext cx="208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数式" r:id="rId12" imgW="1041120" imgH="431640" progId="Equation.3">
                  <p:embed/>
                </p:oleObj>
              </mc:Choice>
              <mc:Fallback>
                <p:oleObj name="数式" r:id="rId12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416" y="5764816"/>
                        <a:ext cx="2082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" name="グループ化 75"/>
          <p:cNvGrpSpPr>
            <a:grpSpLocks/>
          </p:cNvGrpSpPr>
          <p:nvPr/>
        </p:nvGrpSpPr>
        <p:grpSpPr bwMode="auto">
          <a:xfrm flipH="1">
            <a:off x="8892488" y="5733336"/>
            <a:ext cx="72000" cy="864000"/>
            <a:chOff x="223815" y="7448570"/>
            <a:chExt cx="142876" cy="504000"/>
          </a:xfrm>
        </p:grpSpPr>
        <p:cxnSp>
          <p:nvCxnSpPr>
            <p:cNvPr id="118" name="直線コネクタ 117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正方形/長方形 28"/>
          <p:cNvSpPr/>
          <p:nvPr/>
        </p:nvSpPr>
        <p:spPr>
          <a:xfrm>
            <a:off x="1619671" y="1198697"/>
            <a:ext cx="612000" cy="19288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290968" y="1142160"/>
            <a:ext cx="4253736" cy="205200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6192248" y="1196752"/>
            <a:ext cx="612000" cy="19288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-20864" y="125328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788024" y="1138392"/>
            <a:ext cx="1611339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■</a:t>
            </a:r>
            <a:r>
              <a:rPr lang="ja-JP" altLang="en-US" sz="1400" b="1" i="1" dirty="0"/>
              <a:t>向かい風の場合</a:t>
            </a:r>
            <a:endParaRPr kumimoji="1" lang="ja-JP" altLang="en-US" sz="1400" b="1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72336" y="5787698"/>
            <a:ext cx="1455848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50"/>
              </a:lnSpc>
            </a:pP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この時、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観測される</a:t>
            </a:r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振動数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78816" y="1138392"/>
            <a:ext cx="1431802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400" b="1" u="sng" dirty="0"/>
              <a:t>■</a:t>
            </a:r>
            <a:r>
              <a:rPr kumimoji="1" lang="ja-JP" altLang="en-US" sz="1400" b="1" i="1" u="sng" dirty="0"/>
              <a:t>追い風の場合</a:t>
            </a: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51520" y="3374408"/>
            <a:ext cx="1455848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50"/>
              </a:lnSpc>
            </a:pP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この時、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観測される</a:t>
            </a:r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振動数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258018" y="5278849"/>
            <a:ext cx="83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STEP1 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" name="グループ化 75"/>
          <p:cNvGrpSpPr>
            <a:grpSpLocks/>
          </p:cNvGrpSpPr>
          <p:nvPr/>
        </p:nvGrpSpPr>
        <p:grpSpPr bwMode="auto">
          <a:xfrm>
            <a:off x="6179712" y="3356952"/>
            <a:ext cx="72000" cy="864000"/>
            <a:chOff x="223815" y="7448570"/>
            <a:chExt cx="142876" cy="504000"/>
          </a:xfrm>
        </p:grpSpPr>
        <p:cxnSp>
          <p:nvCxnSpPr>
            <p:cNvPr id="124" name="直線コネクタ 123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テキスト ボックス 126"/>
          <p:cNvSpPr txBox="1"/>
          <p:nvPr/>
        </p:nvSpPr>
        <p:spPr>
          <a:xfrm>
            <a:off x="4772336" y="3374408"/>
            <a:ext cx="1455848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50"/>
              </a:lnSpc>
            </a:pP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この時、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観測される</a:t>
            </a:r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振動数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498984" y="315240"/>
            <a:ext cx="470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i="1" dirty="0">
                <a:latin typeface="Times New Roman" pitchFamily="18" charset="0"/>
                <a:cs typeface="Times New Roman" pitchFamily="18" charset="0"/>
              </a:rPr>
              <a:t>※</a:t>
            </a:r>
            <a:r>
              <a:rPr lang="ja-JP" altLang="en-US" sz="1200" i="1" dirty="0">
                <a:latin typeface="Times New Roman" pitchFamily="18" charset="0"/>
                <a:cs typeface="Times New Roman" pitchFamily="18" charset="0"/>
              </a:rPr>
              <a:t>式を覚えるのではなく、図から式を導き出せるようにすることが大事</a:t>
            </a:r>
            <a:r>
              <a:rPr lang="en-US" altLang="ja-JP" sz="1200" i="1" dirty="0">
                <a:latin typeface="Times New Roman" pitchFamily="18" charset="0"/>
                <a:cs typeface="Times New Roman" pitchFamily="18" charset="0"/>
              </a:rPr>
              <a:t>!!</a:t>
            </a:r>
            <a:endParaRPr kumimoji="1" lang="ja-JP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>
            <a:off x="-24039" y="4495472"/>
            <a:ext cx="9187829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-9216" y="675280"/>
            <a:ext cx="9187829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>
            <a:off x="3473392" y="5590481"/>
            <a:ext cx="90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3540523" y="5373216"/>
            <a:ext cx="623889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8" name="直線矢印コネクタ 127"/>
          <p:cNvCxnSpPr/>
          <p:nvPr/>
        </p:nvCxnSpPr>
        <p:spPr>
          <a:xfrm>
            <a:off x="1129360" y="5590481"/>
            <a:ext cx="90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1196491" y="5373216"/>
            <a:ext cx="623889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0" name="直線矢印コネクタ 129"/>
          <p:cNvCxnSpPr/>
          <p:nvPr/>
        </p:nvCxnSpPr>
        <p:spPr>
          <a:xfrm>
            <a:off x="1133032" y="6271273"/>
            <a:ext cx="288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テキスト ボックス 130"/>
          <p:cNvSpPr txBox="1"/>
          <p:nvPr/>
        </p:nvSpPr>
        <p:spPr>
          <a:xfrm>
            <a:off x="1262121" y="6282024"/>
            <a:ext cx="676788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2" name="直線矢印コネクタ 131"/>
          <p:cNvCxnSpPr/>
          <p:nvPr/>
        </p:nvCxnSpPr>
        <p:spPr>
          <a:xfrm flipH="1">
            <a:off x="3090920" y="6120592"/>
            <a:ext cx="21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2639774" y="6151656"/>
            <a:ext cx="707245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40229"/>
      </p:ext>
    </p:extLst>
  </p:cSld>
  <p:clrMapOvr>
    <a:masterClrMapping/>
  </p:clrMapOvr>
  <p:transition spd="slow" advClick="0" advTm="4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8" y="961945"/>
            <a:ext cx="405384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線コネクタ 1"/>
          <p:cNvCxnSpPr/>
          <p:nvPr/>
        </p:nvCxnSpPr>
        <p:spPr>
          <a:xfrm>
            <a:off x="-20864" y="24502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17689" y="26931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-17689" y="2931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-20864" y="31741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-20864" y="34075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-17689" y="36504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-17689" y="772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-20864" y="125328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-20864" y="14898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-17689" y="17327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-24039" y="19708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-20864" y="22137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-20864" y="41314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-20864" y="43679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-17689" y="46108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-17689" y="48489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-20864" y="50918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-24039" y="101040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-20864" y="2896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-20864" y="5262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-24039" y="38885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-19385" y="557998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-19385" y="58165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-16210" y="6059407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-16210" y="629753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-19385" y="65404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-22560" y="5337095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-22864" y="4462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712223" y="3680"/>
            <a:ext cx="79541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音源 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altLang="ja-JP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を出す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1628" y="3680"/>
            <a:ext cx="141417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観測者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O’</a:t>
            </a:r>
            <a:r>
              <a:rPr lang="ja-JP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</a:t>
            </a:r>
            <a:endParaRPr lang="en-US" altLang="ja-JP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みなす。</a:t>
            </a:r>
            <a:r>
              <a:rPr lang="en-US" altLang="ja-JP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を聞く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190704" y="30976"/>
            <a:ext cx="324128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1" lang="ja-JP" altLang="en-US" sz="1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3568" y="2568688"/>
            <a:ext cx="284052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1" lang="ja-JP" altLang="en-US" sz="1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805077" y="2561137"/>
            <a:ext cx="86273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観測者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altLang="ja-JP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を聞く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56139" y="2574785"/>
            <a:ext cx="135646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音源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r>
              <a:rPr lang="ja-JP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とみなす</a:t>
            </a:r>
            <a:endParaRPr lang="en-US" altLang="ja-JP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ja-JP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を出す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290968" y="-134758"/>
            <a:ext cx="4253736" cy="721612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290968" y="939784"/>
            <a:ext cx="4253736" cy="223438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36857" y="719992"/>
            <a:ext cx="354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[STEP2] 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壁を音源</a:t>
            </a:r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とみなす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973324"/>
              </p:ext>
            </p:extLst>
          </p:nvPr>
        </p:nvGraphicFramePr>
        <p:xfrm>
          <a:off x="6529864" y="1227367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数式" r:id="rId5" imgW="1028520" imgH="431640" progId="Equation.3">
                  <p:embed/>
                </p:oleObj>
              </mc:Choice>
              <mc:Fallback>
                <p:oleObj name="数式" r:id="rId5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864" y="1227367"/>
                        <a:ext cx="2057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033798"/>
              </p:ext>
            </p:extLst>
          </p:nvPr>
        </p:nvGraphicFramePr>
        <p:xfrm>
          <a:off x="5187624" y="2284334"/>
          <a:ext cx="332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数式" r:id="rId7" imgW="1663560" imgH="431640" progId="Equation.3">
                  <p:embed/>
                </p:oleObj>
              </mc:Choice>
              <mc:Fallback>
                <p:oleObj name="数式" r:id="rId7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624" y="2284334"/>
                        <a:ext cx="3327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グループ化 75"/>
          <p:cNvGrpSpPr>
            <a:grpSpLocks/>
          </p:cNvGrpSpPr>
          <p:nvPr/>
        </p:nvGrpSpPr>
        <p:grpSpPr bwMode="auto">
          <a:xfrm>
            <a:off x="5004048" y="2284424"/>
            <a:ext cx="72000" cy="864000"/>
            <a:chOff x="223815" y="7448570"/>
            <a:chExt cx="142876" cy="504000"/>
          </a:xfrm>
        </p:grpSpPr>
        <p:cxnSp>
          <p:nvCxnSpPr>
            <p:cNvPr id="55" name="直線コネクタ 54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75"/>
          <p:cNvGrpSpPr>
            <a:grpSpLocks/>
          </p:cNvGrpSpPr>
          <p:nvPr/>
        </p:nvGrpSpPr>
        <p:grpSpPr bwMode="auto">
          <a:xfrm flipH="1">
            <a:off x="8878840" y="2284504"/>
            <a:ext cx="72000" cy="864000"/>
            <a:chOff x="223815" y="7448570"/>
            <a:chExt cx="142876" cy="504000"/>
          </a:xfrm>
        </p:grpSpPr>
        <p:cxnSp>
          <p:nvCxnSpPr>
            <p:cNvPr id="59" name="直線コネクタ 58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/>
          <p:cNvSpPr txBox="1"/>
          <p:nvPr/>
        </p:nvSpPr>
        <p:spPr>
          <a:xfrm>
            <a:off x="165864" y="3374408"/>
            <a:ext cx="7902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ja-JP" altLang="en-US" sz="1600" b="1" i="1" u="sng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ja-JP" altLang="en-US" sz="1600" b="1" i="1" u="sng" dirty="0">
                <a:latin typeface="Times New Roman" pitchFamily="18" charset="0"/>
                <a:cs typeface="Times New Roman" pitchFamily="18" charset="0"/>
              </a:rPr>
              <a:t>斜め方向</a:t>
            </a:r>
            <a:r>
              <a:rPr kumimoji="1" lang="ja-JP" altLang="en-US" sz="1600" b="1" i="1" u="sng" dirty="0">
                <a:latin typeface="Times New Roman" pitchFamily="18" charset="0"/>
                <a:cs typeface="Times New Roman" pitchFamily="18" charset="0"/>
              </a:rPr>
              <a:t>のドップラー効果</a:t>
            </a:r>
            <a:r>
              <a:rPr lang="ja-JP" altLang="en-US" sz="1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1600" b="1" i="1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⇒　音速もしくは音源の速さをベクトルのように扱う！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5" y="3789720"/>
            <a:ext cx="3700463" cy="29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正方形/長方形 64"/>
          <p:cNvSpPr/>
          <p:nvPr/>
        </p:nvSpPr>
        <p:spPr>
          <a:xfrm>
            <a:off x="282584" y="3714899"/>
            <a:ext cx="4248000" cy="3108981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50806" y="4404300"/>
            <a:ext cx="795410" cy="57964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音源 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r">
              <a:lnSpc>
                <a:spcPts val="1900"/>
              </a:lnSpc>
            </a:pPr>
            <a:r>
              <a:rPr lang="en-US" altLang="ja-JP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を出す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946253" y="5704212"/>
            <a:ext cx="862737" cy="55867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観測者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ts val="1900"/>
              </a:lnSpc>
            </a:pPr>
            <a:r>
              <a:rPr lang="en-US" altLang="ja-JP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を聞く</a:t>
            </a:r>
          </a:p>
        </p:txBody>
      </p:sp>
      <p:cxnSp>
        <p:nvCxnSpPr>
          <p:cNvPr id="45" name="直線コネクタ 44"/>
          <p:cNvCxnSpPr/>
          <p:nvPr/>
        </p:nvCxnSpPr>
        <p:spPr>
          <a:xfrm>
            <a:off x="1278845" y="4445244"/>
            <a:ext cx="2670502" cy="2304000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cxnSpLocks noChangeAspect="1"/>
          </p:cNvCxnSpPr>
          <p:nvPr/>
        </p:nvCxnSpPr>
        <p:spPr>
          <a:xfrm>
            <a:off x="667380" y="3910720"/>
            <a:ext cx="208633" cy="180000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2783052" y="3996933"/>
            <a:ext cx="1411954" cy="6155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44000" rIns="144000" rtlCol="0">
            <a:spAutoFit/>
          </a:bodyPr>
          <a:lstStyle/>
          <a:p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ライン成分</a:t>
            </a:r>
            <a:endParaRPr lang="en-US" altLang="ja-JP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ja-JP" sz="1600" b="1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460460" y="3676088"/>
            <a:ext cx="2334293" cy="36933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ja-JP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r>
              <a:rPr lang="ja-JP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（音源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の進行方向）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1315597" y="4262032"/>
            <a:ext cx="886836" cy="77399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1364077" y="4527124"/>
            <a:ext cx="684803" cy="369332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3044577" y="5747584"/>
            <a:ext cx="886836" cy="77399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2987824" y="5943756"/>
            <a:ext cx="684803" cy="369332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30647"/>
              </p:ext>
            </p:extLst>
          </p:nvPr>
        </p:nvGraphicFramePr>
        <p:xfrm>
          <a:off x="6238056" y="4342056"/>
          <a:ext cx="243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2" name="数式" r:id="rId10" imgW="1218960" imgH="431640" progId="Equation.3">
                  <p:embed/>
                </p:oleObj>
              </mc:Choice>
              <mc:Fallback>
                <p:oleObj name="数式" r:id="rId10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056" y="4342056"/>
                        <a:ext cx="2438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テキスト ボックス 83"/>
          <p:cNvSpPr txBox="1"/>
          <p:nvPr/>
        </p:nvSpPr>
        <p:spPr>
          <a:xfrm>
            <a:off x="5206424" y="3851470"/>
            <a:ext cx="375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※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この時、観測者が聞く音の振動数</a:t>
            </a:r>
            <a:r>
              <a:rPr lang="en-US" altLang="ja-JP" sz="16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は、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58018" y="980728"/>
            <a:ext cx="83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STEP2 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グループ化 75"/>
          <p:cNvGrpSpPr>
            <a:grpSpLocks/>
          </p:cNvGrpSpPr>
          <p:nvPr/>
        </p:nvGrpSpPr>
        <p:grpSpPr bwMode="auto">
          <a:xfrm>
            <a:off x="6107704" y="4306760"/>
            <a:ext cx="72000" cy="864000"/>
            <a:chOff x="223815" y="7448570"/>
            <a:chExt cx="142876" cy="504000"/>
          </a:xfrm>
        </p:grpSpPr>
        <p:cxnSp>
          <p:nvCxnSpPr>
            <p:cNvPr id="87" name="直線コネクタ 86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グループ化 75"/>
          <p:cNvGrpSpPr>
            <a:grpSpLocks/>
          </p:cNvGrpSpPr>
          <p:nvPr/>
        </p:nvGrpSpPr>
        <p:grpSpPr bwMode="auto">
          <a:xfrm flipH="1">
            <a:off x="8820480" y="4306744"/>
            <a:ext cx="72000" cy="864000"/>
            <a:chOff x="223815" y="7448570"/>
            <a:chExt cx="142876" cy="504000"/>
          </a:xfrm>
        </p:grpSpPr>
        <p:cxnSp>
          <p:nvCxnSpPr>
            <p:cNvPr id="91" name="直線コネクタ 90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テキスト ボックス 93"/>
          <p:cNvSpPr txBox="1"/>
          <p:nvPr/>
        </p:nvSpPr>
        <p:spPr>
          <a:xfrm>
            <a:off x="4772336" y="1210400"/>
            <a:ext cx="1455848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50"/>
              </a:lnSpc>
            </a:pP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この時、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観測される</a:t>
            </a:r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振動数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</a:p>
        </p:txBody>
      </p:sp>
      <p:grpSp>
        <p:nvGrpSpPr>
          <p:cNvPr id="95" name="グループ化 75"/>
          <p:cNvGrpSpPr>
            <a:grpSpLocks/>
          </p:cNvGrpSpPr>
          <p:nvPr/>
        </p:nvGrpSpPr>
        <p:grpSpPr bwMode="auto">
          <a:xfrm>
            <a:off x="6179712" y="1183200"/>
            <a:ext cx="72000" cy="864000"/>
            <a:chOff x="223815" y="7448570"/>
            <a:chExt cx="142876" cy="504000"/>
          </a:xfrm>
        </p:grpSpPr>
        <p:cxnSp>
          <p:nvCxnSpPr>
            <p:cNvPr id="96" name="直線コネクタ 95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75"/>
          <p:cNvGrpSpPr>
            <a:grpSpLocks/>
          </p:cNvGrpSpPr>
          <p:nvPr/>
        </p:nvGrpSpPr>
        <p:grpSpPr bwMode="auto">
          <a:xfrm flipH="1">
            <a:off x="8892488" y="1183184"/>
            <a:ext cx="72000" cy="864000"/>
            <a:chOff x="223815" y="7448570"/>
            <a:chExt cx="142876" cy="504000"/>
          </a:xfrm>
        </p:grpSpPr>
        <p:cxnSp>
          <p:nvCxnSpPr>
            <p:cNvPr id="100" name="直線コネクタ 99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コネクタ 43"/>
          <p:cNvCxnSpPr/>
          <p:nvPr/>
        </p:nvCxnSpPr>
        <p:spPr>
          <a:xfrm>
            <a:off x="-24039" y="3298632"/>
            <a:ext cx="9187829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H="1">
            <a:off x="2883680" y="1268760"/>
            <a:ext cx="90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3084015" y="980728"/>
            <a:ext cx="623889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5" name="直線矢印コネクタ 104"/>
          <p:cNvCxnSpPr/>
          <p:nvPr/>
        </p:nvCxnSpPr>
        <p:spPr>
          <a:xfrm flipH="1">
            <a:off x="1249752" y="1268760"/>
            <a:ext cx="90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1475656" y="980728"/>
            <a:ext cx="623889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326104" y="1946564"/>
            <a:ext cx="700833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直線矢印コネクタ 106"/>
          <p:cNvCxnSpPr/>
          <p:nvPr/>
        </p:nvCxnSpPr>
        <p:spPr>
          <a:xfrm>
            <a:off x="2339752" y="1961544"/>
            <a:ext cx="21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 flipH="1">
            <a:off x="3419896" y="1759168"/>
            <a:ext cx="324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/>
          <p:cNvSpPr txBox="1"/>
          <p:nvPr/>
        </p:nvSpPr>
        <p:spPr>
          <a:xfrm>
            <a:off x="3109843" y="1780654"/>
            <a:ext cx="707245" cy="338554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8567"/>
      </p:ext>
    </p:extLst>
  </p:cSld>
  <p:clrMapOvr>
    <a:masterClrMapping/>
  </p:clrMapOvr>
  <p:transition spd="slow" advClick="0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-20864" y="24502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-17689" y="26931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-17689" y="2931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-20864" y="31741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-20864" y="34075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-17689" y="36504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-17689" y="772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-20864" y="125328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-20864" y="14898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-17689" y="17327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-24039" y="19708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-20864" y="22137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-20864" y="41314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-20864" y="43679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-17689" y="46108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-17689" y="48489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-20864" y="50918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-24039" y="101040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-20864" y="2896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-20864" y="5262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-24039" y="38885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-19385" y="557998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-19385" y="58165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-16210" y="6059407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-16210" y="629753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-19385" y="65404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-22560" y="5337095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179512" y="359102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i="1" dirty="0">
                <a:latin typeface="Times New Roman" pitchFamily="18" charset="0"/>
                <a:cs typeface="Times New Roman" pitchFamily="18" charset="0"/>
              </a:rPr>
              <a:t>≪</a:t>
            </a:r>
            <a:r>
              <a:rPr lang="ja-JP" altLang="en-US" i="1" dirty="0">
                <a:latin typeface="Times New Roman" pitchFamily="18" charset="0"/>
                <a:cs typeface="Times New Roman" pitchFamily="18" charset="0"/>
              </a:rPr>
              <a:t>横波と縦波</a:t>
            </a:r>
            <a:r>
              <a:rPr kumimoji="1" lang="ja-JP" altLang="en-US" i="1" dirty="0">
                <a:latin typeface="Times New Roman" pitchFamily="18" charset="0"/>
                <a:cs typeface="Times New Roman" pitchFamily="18" charset="0"/>
              </a:rPr>
              <a:t>≫</a:t>
            </a:r>
          </a:p>
        </p:txBody>
      </p:sp>
      <p:pic>
        <p:nvPicPr>
          <p:cNvPr id="64598" name="Picture 86" descr="E:\CONTENTS\PHY\PHYZUC\3\IMAGES\CP13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2" y="363717"/>
            <a:ext cx="8387608" cy="31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54042" y="431960"/>
            <a:ext cx="408547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図：横軸が</a:t>
            </a:r>
            <a:r>
              <a:rPr kumimoji="1"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[s]</a:t>
            </a:r>
          </a:p>
          <a:p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ある位置  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媒質の変位の時間変化 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を表す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22831" y="440378"/>
            <a:ext cx="27302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図：横軸が</a:t>
            </a:r>
            <a:r>
              <a:rPr kumimoji="1"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 </a:t>
            </a:r>
            <a:r>
              <a:rPr kumimoji="1"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[m]</a:t>
            </a:r>
          </a:p>
          <a:p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ある時刻</a:t>
            </a:r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波形</a:t>
            </a:r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を表す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79512" y="-8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i="1" dirty="0">
                <a:latin typeface="Times New Roman" pitchFamily="18" charset="0"/>
                <a:cs typeface="Times New Roman" pitchFamily="18" charset="0"/>
              </a:rPr>
              <a:t>≪波のグラフ≫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4076834"/>
            <a:ext cx="482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横波</a:t>
            </a:r>
            <a:r>
              <a:rPr kumimoji="1" lang="ja-JP" altLang="en-US" dirty="0"/>
              <a:t> </a:t>
            </a:r>
            <a:r>
              <a:rPr kumimoji="1" lang="ja-JP" altLang="en-US" sz="1600" dirty="0"/>
              <a:t>：生じた波の振動方向が、波の進行方向と垂直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11560" y="4314868"/>
            <a:ext cx="467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/>
              <a:t>縦波</a:t>
            </a:r>
            <a:r>
              <a:rPr kumimoji="1" lang="ja-JP" altLang="en-US" dirty="0"/>
              <a:t> </a:t>
            </a:r>
            <a:r>
              <a:rPr kumimoji="1" lang="ja-JP" altLang="en-US" sz="1600" dirty="0"/>
              <a:t>：生じた波の振動方向が、波の進行方向と平行</a:t>
            </a:r>
          </a:p>
        </p:txBody>
      </p:sp>
      <p:pic>
        <p:nvPicPr>
          <p:cNvPr id="64601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8" y="5971886"/>
            <a:ext cx="6452006" cy="8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02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4" y="3830210"/>
            <a:ext cx="2721254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03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84" y="5644713"/>
            <a:ext cx="5530291" cy="31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テキスト ボックス 109"/>
          <p:cNvSpPr txBox="1"/>
          <p:nvPr/>
        </p:nvSpPr>
        <p:spPr>
          <a:xfrm>
            <a:off x="395536" y="532344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i="1" u="sng" dirty="0"/>
              <a:t>□縦波の横波表示</a:t>
            </a: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7092280" y="5564530"/>
            <a:ext cx="201622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軸正の向きに変位したときには、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軸正の向きに、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軸負の向きに変位したときには、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軸負の向きに変位をとる。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2" name="テキスト ボックス 64511"/>
          <p:cNvSpPr txBox="1"/>
          <p:nvPr/>
        </p:nvSpPr>
        <p:spPr>
          <a:xfrm>
            <a:off x="458600" y="4844450"/>
            <a:ext cx="8496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※</a:t>
            </a:r>
            <a:r>
              <a:rPr lang="ja-JP" altLang="en-US" sz="1400" dirty="0"/>
              <a:t>縦波は、媒質が密集した部分（密部）とまばらな部分（疎部）のくり返しが伝わるので、</a:t>
            </a:r>
            <a:r>
              <a:rPr lang="en-US" altLang="ja-JP" sz="1400" b="1" dirty="0"/>
              <a:t>『</a:t>
            </a:r>
            <a:r>
              <a:rPr lang="ja-JP" altLang="en-US" sz="1400" b="1" i="1" dirty="0"/>
              <a:t>疎密波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』</a:t>
            </a:r>
            <a:r>
              <a:rPr lang="en-US" altLang="ja-JP" sz="1400" dirty="0"/>
              <a:t> </a:t>
            </a:r>
            <a:r>
              <a:rPr lang="ja-JP" altLang="en-US" sz="1400" dirty="0"/>
              <a:t>ともいわれる。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5121418"/>
      </p:ext>
    </p:extLst>
  </p:cSld>
  <p:clrMapOvr>
    <a:masterClrMapping/>
  </p:clrMapOvr>
  <p:transition spd="slow" advClick="0" advTm="4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-20864" y="24502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-17689" y="26931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-17689" y="2931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-20864" y="31741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-20864" y="34075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-17689" y="36504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-17689" y="772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-20864" y="125328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-20864" y="14898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-17689" y="17327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-24039" y="19708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-20864" y="22137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-20864" y="41314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-20864" y="43679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-17689" y="46108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-17689" y="48489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-20864" y="50918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-24039" y="101040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-20864" y="2896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-20864" y="5262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-24039" y="38885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-19385" y="557998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-19385" y="58165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-16210" y="6059407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-16210" y="629753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-19385" y="65404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-22560" y="5337095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79512" y="-88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i="1" dirty="0">
                <a:latin typeface="Times New Roman" pitchFamily="18" charset="0"/>
                <a:cs typeface="Times New Roman" pitchFamily="18" charset="0"/>
              </a:rPr>
              <a:t>≪波の</a:t>
            </a:r>
            <a:r>
              <a:rPr lang="ja-JP" altLang="en-US" i="1" dirty="0">
                <a:latin typeface="Times New Roman" pitchFamily="18" charset="0"/>
                <a:cs typeface="Times New Roman" pitchFamily="18" charset="0"/>
              </a:rPr>
              <a:t>独立性と定常波の形成</a:t>
            </a:r>
            <a:r>
              <a:rPr kumimoji="1" lang="ja-JP" altLang="en-US" i="1" dirty="0">
                <a:latin typeface="Times New Roman" pitchFamily="18" charset="0"/>
                <a:cs typeface="Times New Roman" pitchFamily="18" charset="0"/>
              </a:rPr>
              <a:t>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954084"/>
            <a:ext cx="779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i="1" u="sng" dirty="0"/>
              <a:t>２</a:t>
            </a:r>
            <a:r>
              <a:rPr kumimoji="1" lang="ja-JP" altLang="en-US" sz="1600" b="1" i="1" u="sng" dirty="0"/>
              <a:t>．定常波とは</a:t>
            </a:r>
            <a:endParaRPr kumimoji="1" lang="en-US" altLang="ja-JP" sz="1600" b="1" i="1" u="sng" dirty="0"/>
          </a:p>
          <a:p>
            <a:r>
              <a:rPr lang="ja-JP" altLang="en-US" sz="1600" dirty="0"/>
              <a:t>　⇒反対の向きに同じ速さで進む、波長・振幅の等しい正弦波が重なる時にできる合成波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5928" y="5566097"/>
            <a:ext cx="5832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・</a:t>
            </a:r>
            <a:r>
              <a:rPr kumimoji="1" lang="ja-JP" altLang="en-US" sz="1600" b="1" dirty="0"/>
              <a:t>自由端反射</a:t>
            </a:r>
            <a:r>
              <a:rPr kumimoji="1" lang="ja-JP" altLang="en-US" sz="1600" dirty="0"/>
              <a:t>：反射面で媒質が自由に振動して、波がはね返る。</a:t>
            </a:r>
            <a:endParaRPr kumimoji="1" lang="en-US" altLang="ja-JP" sz="1600" dirty="0"/>
          </a:p>
          <a:p>
            <a:r>
              <a:rPr lang="ja-JP" altLang="en-US" sz="1600" dirty="0"/>
              <a:t>・</a:t>
            </a:r>
            <a:r>
              <a:rPr lang="ja-JP" altLang="en-US" sz="1600" b="1" dirty="0"/>
              <a:t>固定端反射</a:t>
            </a:r>
            <a:r>
              <a:rPr lang="ja-JP" altLang="en-US" sz="1600" dirty="0"/>
              <a:t>：反射面で媒質が振動できないまま、波がはね返る。</a:t>
            </a:r>
            <a:endParaRPr kumimoji="1" lang="en-US" altLang="ja-JP" sz="1600" dirty="0"/>
          </a:p>
        </p:txBody>
      </p:sp>
      <p:sp>
        <p:nvSpPr>
          <p:cNvPr id="3" name="右中かっこ 2"/>
          <p:cNvSpPr/>
          <p:nvPr/>
        </p:nvSpPr>
        <p:spPr>
          <a:xfrm>
            <a:off x="5256096" y="1284821"/>
            <a:ext cx="144000" cy="432000"/>
          </a:xfrm>
          <a:prstGeom prst="rightBrace">
            <a:avLst>
              <a:gd name="adj1" fmla="val 8333"/>
              <a:gd name="adj2" fmla="val 73019"/>
            </a:avLst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04564" y="145002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>
                <a:solidFill>
                  <a:schemeClr val="bg1">
                    <a:lumMod val="50000"/>
                  </a:schemeClr>
                </a:solidFill>
              </a:rPr>
              <a:t>『 </a:t>
            </a:r>
            <a:r>
              <a:rPr lang="ja-JP" altLang="en-US" b="1" i="1" dirty="0">
                <a:solidFill>
                  <a:schemeClr val="bg1">
                    <a:lumMod val="50000"/>
                  </a:schemeClr>
                </a:solidFill>
              </a:rPr>
              <a:t>波の独立性</a:t>
            </a:r>
            <a:r>
              <a:rPr lang="ja-JP" altLang="en-US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ja-JP" sz="1600" b="1" i="1" dirty="0">
                <a:solidFill>
                  <a:schemeClr val="bg1">
                    <a:lumMod val="50000"/>
                  </a:schemeClr>
                </a:solidFill>
              </a:rPr>
              <a:t>』</a:t>
            </a:r>
            <a:r>
              <a:rPr kumimoji="1" lang="ja-JP" altLang="en-US" sz="1600" dirty="0"/>
              <a:t>　という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3528" y="5097726"/>
            <a:ext cx="4128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i="1" u="sng" dirty="0"/>
              <a:t>３</a:t>
            </a:r>
            <a:r>
              <a:rPr kumimoji="1" lang="ja-JP" altLang="en-US" sz="1600" b="1" i="1" u="sng" dirty="0"/>
              <a:t>．自由端反射・固定端反射 と </a:t>
            </a:r>
            <a:r>
              <a:rPr lang="ja-JP" altLang="en-US" sz="1600" b="1" i="1" u="sng" dirty="0"/>
              <a:t>反射波の合成</a:t>
            </a:r>
            <a:endParaRPr kumimoji="1" lang="ja-JP" altLang="en-US" sz="1600" b="1" i="1" u="sng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1" y="2564904"/>
            <a:ext cx="7280453" cy="179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508020" y="4349338"/>
            <a:ext cx="6042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※</a:t>
            </a:r>
            <a:r>
              <a:rPr kumimoji="1" lang="ja-JP" altLang="en-US" sz="1600" dirty="0"/>
              <a:t>節と節（腹と腹）の間隔は、もとの進行波の波長</a:t>
            </a:r>
            <a:r>
              <a:rPr kumimoji="1" lang="en-US" altLang="ja-JP" sz="1600" dirty="0"/>
              <a:t>λ</a:t>
            </a:r>
            <a:r>
              <a:rPr kumimoji="1" lang="ja-JP" altLang="en-US" sz="1600" dirty="0"/>
              <a:t>の半分に等しい。</a:t>
            </a:r>
            <a:endParaRPr kumimoji="1" lang="en-US" altLang="ja-JP" sz="1600" dirty="0"/>
          </a:p>
          <a:p>
            <a:r>
              <a:rPr lang="ja-JP" altLang="en-US" sz="1600" dirty="0"/>
              <a:t>　</a:t>
            </a:r>
            <a:r>
              <a:rPr kumimoji="1" lang="ja-JP" altLang="en-US" sz="1600" dirty="0"/>
              <a:t>周期は元の正弦波の周期</a:t>
            </a:r>
            <a:r>
              <a:rPr kumimoji="1" lang="en-US" altLang="ja-JP" sz="1600" dirty="0"/>
              <a:t>T </a:t>
            </a:r>
            <a:r>
              <a:rPr kumimoji="1" lang="ja-JP" altLang="en-US" sz="1600" dirty="0"/>
              <a:t>と同じである。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13548" cy="19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323528" y="517148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i="1" u="sng" dirty="0"/>
              <a:t>１．波の独立性について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75928" y="982295"/>
            <a:ext cx="4793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・物体同士が衝突 ⇒ 運動の向きが変わる。</a:t>
            </a:r>
            <a:endParaRPr kumimoji="1" lang="en-US" altLang="ja-JP" sz="1600" dirty="0"/>
          </a:p>
          <a:p>
            <a:r>
              <a:rPr lang="ja-JP" altLang="en-US" sz="1600" dirty="0"/>
              <a:t>・２つの波が衝突　⇒波の進行方向は変わらない！！</a:t>
            </a:r>
            <a:endParaRPr lang="en-US" altLang="ja-JP" sz="1600" dirty="0"/>
          </a:p>
          <a:p>
            <a:r>
              <a:rPr lang="en-US" altLang="ja-JP" sz="1600" dirty="0"/>
              <a:t>※</a:t>
            </a:r>
            <a:r>
              <a:rPr lang="ja-JP" altLang="en-US" sz="1600" dirty="0"/>
              <a:t>媒質には波の変位が同時に伝わるだけ！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131852085"/>
      </p:ext>
    </p:extLst>
  </p:cSld>
  <p:clrMapOvr>
    <a:masterClrMapping/>
  </p:clrMapOvr>
  <p:transition spd="slow" advClick="0" advTm="4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4124186" y="2229492"/>
            <a:ext cx="195565" cy="183600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-20864" y="24502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-17689" y="26931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-17689" y="2931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-20864" y="31741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-20864" y="34075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-17689" y="36504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-17689" y="7722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-20864" y="125328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-20864" y="14898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-17689" y="17327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-24039" y="19708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-20864" y="22137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-20864" y="413142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-20864" y="43679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-17689" y="461085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-17689" y="48489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-20864" y="509186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-24039" y="1010401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-20864" y="289676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-20864" y="526214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-24039" y="3888539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-19385" y="557998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-19385" y="58165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-16210" y="6059407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-16210" y="6297532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-19385" y="6540420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-22560" y="5337095"/>
            <a:ext cx="91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51520" y="986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※</a:t>
            </a:r>
            <a:r>
              <a:rPr lang="ja-JP" altLang="en-US" sz="1600" dirty="0"/>
              <a:t>反射波の作成手順</a:t>
            </a:r>
            <a:endParaRPr kumimoji="1" lang="en-US" altLang="ja-JP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5928" y="485616"/>
            <a:ext cx="4051109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50"/>
              </a:lnSpc>
            </a:pPr>
            <a:r>
              <a:rPr kumimoji="1"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①：反射面の鏡に写った波を描く。</a:t>
            </a:r>
            <a:endParaRPr kumimoji="1" lang="en-US" altLang="ja-JP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②：進行方向を入射波とは逆向きにする。</a:t>
            </a:r>
            <a:endParaRPr lang="en-US" altLang="ja-JP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50"/>
              </a:lnSpc>
            </a:pPr>
            <a:r>
              <a:rPr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③：</a:t>
            </a:r>
            <a:r>
              <a:rPr kumimoji="1"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固定端なら </a:t>
            </a:r>
            <a:r>
              <a:rPr kumimoji="1"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1"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軸を軸に</a:t>
            </a:r>
            <a:r>
              <a:rPr kumimoji="1" lang="en-US" altLang="ja-JP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kumimoji="1"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回転させる。</a:t>
            </a:r>
            <a:endParaRPr kumimoji="1" lang="en-US" altLang="ja-JP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68156" y="2348866"/>
            <a:ext cx="204825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663366" y="2328962"/>
            <a:ext cx="2048256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V="1">
            <a:off x="7143670" y="2159372"/>
            <a:ext cx="0" cy="191770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1187624" y="2159372"/>
            <a:ext cx="0" cy="191770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 flipH="1" flipV="1">
            <a:off x="2429952" y="1462500"/>
            <a:ext cx="0" cy="342000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16200000" flipV="1">
            <a:off x="5937726" y="1462500"/>
            <a:ext cx="0" cy="342000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600" y="2348880"/>
            <a:ext cx="2048256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直線コネクタ 39"/>
          <p:cNvCxnSpPr/>
          <p:nvPr/>
        </p:nvCxnSpPr>
        <p:spPr>
          <a:xfrm>
            <a:off x="4124186" y="2213726"/>
            <a:ext cx="0" cy="1863346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199536" y="191895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74882" y="192365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flipH="1">
            <a:off x="5400152" y="2450264"/>
            <a:ext cx="540000" cy="0"/>
          </a:xfrm>
          <a:prstGeom prst="straightConnector1">
            <a:avLst/>
          </a:prstGeom>
          <a:ln w="41275" cmpd="dbl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5316429" y="193259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反射波の</a:t>
            </a:r>
            <a:endParaRPr lang="en-US" altLang="ja-JP" sz="1400" dirty="0"/>
          </a:p>
          <a:p>
            <a:r>
              <a:rPr lang="ja-JP" altLang="en-US" sz="1400" dirty="0"/>
              <a:t>進行方向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13005" y="193259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入射波の</a:t>
            </a:r>
            <a:endParaRPr lang="en-US" altLang="ja-JP" sz="1400" dirty="0"/>
          </a:p>
          <a:p>
            <a:r>
              <a:rPr lang="ja-JP" altLang="en-US" sz="1400" dirty="0"/>
              <a:t>進行方向</a:t>
            </a:r>
            <a:endParaRPr kumimoji="1" lang="ja-JP" altLang="en-US" sz="1400" dirty="0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2203244" y="2450264"/>
            <a:ext cx="540000" cy="0"/>
          </a:xfrm>
          <a:prstGeom prst="straightConnector1">
            <a:avLst/>
          </a:prstGeom>
          <a:ln w="41275" cmpd="dbl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709194" y="268421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①</a:t>
            </a:r>
          </a:p>
        </p:txBody>
      </p:sp>
      <p:sp>
        <p:nvSpPr>
          <p:cNvPr id="50" name="円弧 49"/>
          <p:cNvSpPr/>
          <p:nvPr/>
        </p:nvSpPr>
        <p:spPr>
          <a:xfrm flipV="1">
            <a:off x="6619756" y="2796694"/>
            <a:ext cx="248316" cy="627650"/>
          </a:xfrm>
          <a:prstGeom prst="arc">
            <a:avLst>
              <a:gd name="adj1" fmla="val 14906859"/>
              <a:gd name="adj2" fmla="val 7868126"/>
            </a:avLst>
          </a:prstGeom>
          <a:ln w="19050">
            <a:solidFill>
              <a:schemeClr val="tx1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686664" y="341001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③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85890" y="217333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②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284742" y="3091200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x'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137948" y="310696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O’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727386" y="3106966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18640" y="310696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707904" y="1676098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鏡</a:t>
            </a:r>
            <a:endParaRPr lang="en-US" altLang="ja-JP" dirty="0"/>
          </a:p>
          <a:p>
            <a:pPr algn="ctr"/>
            <a:r>
              <a:rPr kumimoji="1" lang="ja-JP" altLang="en-US" sz="1400" dirty="0"/>
              <a:t>（反射面）</a:t>
            </a:r>
          </a:p>
        </p:txBody>
      </p:sp>
      <p:cxnSp>
        <p:nvCxnSpPr>
          <p:cNvPr id="59" name="直線コネクタ 58"/>
          <p:cNvCxnSpPr/>
          <p:nvPr/>
        </p:nvCxnSpPr>
        <p:spPr>
          <a:xfrm flipV="1">
            <a:off x="6475740" y="1732714"/>
            <a:ext cx="235882" cy="951496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6516216" y="4577904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自由端反射した波</a:t>
            </a:r>
          </a:p>
        </p:txBody>
      </p:sp>
      <p:cxnSp>
        <p:nvCxnSpPr>
          <p:cNvPr id="61" name="直線コネクタ 60"/>
          <p:cNvCxnSpPr/>
          <p:nvPr/>
        </p:nvCxnSpPr>
        <p:spPr>
          <a:xfrm>
            <a:off x="6500450" y="3589156"/>
            <a:ext cx="235882" cy="951496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6516216" y="1453252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固定端反射した波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79512" y="5076194"/>
            <a:ext cx="5040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【</a:t>
            </a:r>
            <a:r>
              <a:rPr lang="ja-JP" altLang="en-US" sz="1400" b="1" dirty="0"/>
              <a:t>参考</a:t>
            </a:r>
            <a:r>
              <a:rPr kumimoji="1" lang="en-US" altLang="ja-JP" sz="1400" b="1" dirty="0"/>
              <a:t>】</a:t>
            </a:r>
            <a:r>
              <a:rPr kumimoji="1" lang="ja-JP" altLang="en-US" sz="1400" b="1" dirty="0"/>
              <a:t>波のエネルギーと波の強度（物理基礎Ｐ１４５、物理Ｐ７７）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401535" y="6018644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正弦波の強度：</a:t>
            </a:r>
          </a:p>
        </p:txBody>
      </p:sp>
      <p:graphicFrame>
        <p:nvGraphicFramePr>
          <p:cNvPr id="65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786248"/>
              </p:ext>
            </p:extLst>
          </p:nvPr>
        </p:nvGraphicFramePr>
        <p:xfrm>
          <a:off x="5901426" y="5971029"/>
          <a:ext cx="13033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数式" r:id="rId8" imgW="723600" imgH="228600" progId="Equation.3">
                  <p:embed/>
                </p:oleObj>
              </mc:Choice>
              <mc:Fallback>
                <p:oleObj name="数式" r:id="rId8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426" y="5971029"/>
                        <a:ext cx="13033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テキスト ボックス 65"/>
          <p:cNvSpPr txBox="1"/>
          <p:nvPr/>
        </p:nvSpPr>
        <p:spPr>
          <a:xfrm>
            <a:off x="544231" y="5555540"/>
            <a:ext cx="5067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■波の強さ（強度）：単位時間に通過する波のエネルギー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83568" y="6018644"/>
            <a:ext cx="2114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単振動のエネルギー：</a:t>
            </a:r>
            <a:endParaRPr kumimoji="1" lang="en-US" altLang="ja-JP" sz="1400" dirty="0"/>
          </a:p>
          <a:p>
            <a:r>
              <a:rPr lang="ja-JP" altLang="en-US" sz="1400" dirty="0"/>
              <a:t>（水平ばね振り子の場合）</a:t>
            </a:r>
            <a:endParaRPr kumimoji="1" lang="ja-JP" altLang="en-US" sz="1400" dirty="0"/>
          </a:p>
        </p:txBody>
      </p:sp>
      <p:graphicFrame>
        <p:nvGraphicFramePr>
          <p:cNvPr id="69" name="オブジェクト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49551"/>
              </p:ext>
            </p:extLst>
          </p:nvPr>
        </p:nvGraphicFramePr>
        <p:xfrm>
          <a:off x="2771775" y="5971029"/>
          <a:ext cx="12350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数式" r:id="rId10" imgW="685800" imgH="228600" progId="Equation.3">
                  <p:embed/>
                </p:oleObj>
              </mc:Choice>
              <mc:Fallback>
                <p:oleObj name="数式" r:id="rId10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971029"/>
                        <a:ext cx="12350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539552" y="6562596"/>
            <a:ext cx="6699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u="sng" dirty="0"/>
              <a:t>※</a:t>
            </a:r>
            <a:r>
              <a:rPr lang="ja-JP" altLang="en-US" sz="1600" i="1" u="sng" dirty="0"/>
              <a:t>波のエネルギー 及び 強度は、振幅の２乗と振動数の２乗に比例する！！</a:t>
            </a:r>
            <a:endParaRPr kumimoji="1" lang="ja-JP" altLang="en-US" sz="1600" i="1" u="sng" dirty="0"/>
          </a:p>
        </p:txBody>
      </p:sp>
      <p:cxnSp>
        <p:nvCxnSpPr>
          <p:cNvPr id="72" name="直線コネクタ 71"/>
          <p:cNvCxnSpPr/>
          <p:nvPr/>
        </p:nvCxnSpPr>
        <p:spPr>
          <a:xfrm>
            <a:off x="5235362" y="5229200"/>
            <a:ext cx="3888000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-21654" y="5229200"/>
            <a:ext cx="216000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33876"/>
      </p:ext>
    </p:extLst>
  </p:cSld>
  <p:clrMapOvr>
    <a:masterClrMapping/>
  </p:clrMapOvr>
  <p:transition spd="slow" advClick="0" advTm="4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39"/>
            <a:ext cx="9143999" cy="658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84325"/>
      </p:ext>
    </p:extLst>
  </p:cSld>
  <p:clrMapOvr>
    <a:masterClrMapping/>
  </p:clrMapOvr>
  <p:transition spd="slow" advClick="0" advTm="4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3873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70098"/>
      </p:ext>
    </p:extLst>
  </p:cSld>
  <p:clrMapOvr>
    <a:masterClrMapping/>
  </p:clrMapOvr>
  <p:transition spd="slow" advClick="0" advTm="4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47"/>
            <a:ext cx="9144000" cy="676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70098"/>
      </p:ext>
    </p:extLst>
  </p:cSld>
  <p:clrMapOvr>
    <a:masterClrMapping/>
  </p:clrMapOvr>
  <p:transition spd="slow" advClick="0" advTm="4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9"/>
            <a:ext cx="9146919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70098"/>
      </p:ext>
    </p:extLst>
  </p:cSld>
  <p:clrMapOvr>
    <a:masterClrMapping/>
  </p:clrMapOvr>
  <p:transition spd="slow" advClick="0" advTm="4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93" name="Picture 169" descr="https://encrypted-tbn0.gstatic.com/images?q=tbn:ANd9GcROQ2XTMN3I7nZ-MQ7SH9XXlYOziQgS1JUvu8VIytYc5_yeoF8K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-743696"/>
            <a:ext cx="14977664" cy="47099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381000">
              <a:schemeClr val="accent1">
                <a:alpha val="90000"/>
              </a:schemeClr>
            </a:glow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-410200" y="2880643"/>
            <a:ext cx="10081120" cy="388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  <a:effectLst>
            <a:glow rad="381000">
              <a:schemeClr val="accent1">
                <a:alpha val="9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5" name="Picture 12" descr="http://zatugaku-news.com/wp-content/uploads/2013/03/l_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00" y="3909625"/>
            <a:ext cx="616911" cy="6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12" descr="http://zatugaku-news.com/wp-content/uploads/2013/03/l_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00" y="1944128"/>
            <a:ext cx="616911" cy="6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3" name="二等辺三角形 45082"/>
          <p:cNvSpPr/>
          <p:nvPr/>
        </p:nvSpPr>
        <p:spPr>
          <a:xfrm flipV="1">
            <a:off x="6300191" y="2654899"/>
            <a:ext cx="2122155" cy="1117008"/>
          </a:xfrm>
          <a:prstGeom prst="triangle">
            <a:avLst>
              <a:gd name="adj" fmla="val 66954"/>
            </a:avLst>
          </a:prstGeom>
          <a:solidFill>
            <a:schemeClr val="bg1">
              <a:lumMod val="85000"/>
            </a:schemeClr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4" name="Picture 12" descr="http://zatugaku-news.com/wp-content/uploads/2013/03/l_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57" y="1993712"/>
            <a:ext cx="616911" cy="6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6" name="Picture 12" descr="http://zatugaku-news.com/wp-content/uploads/2013/03/l_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57" y="3933885"/>
            <a:ext cx="616911" cy="61691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http://upload.wikimedia.org/wikipedia/commons/thumb/0/02/Christophorus_Henricus_Diedericus_Buys-Ballot.jpg/225px-Christophorus_Henricus_Diedericus_Buys-Ball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31" y="-89957"/>
            <a:ext cx="1310916" cy="17187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4054" y="69112"/>
            <a:ext cx="4818948" cy="36933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２</a:t>
            </a:r>
            <a:r>
              <a:rPr kumimoji="1"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学年物理 </a:t>
            </a:r>
            <a:r>
              <a:rPr kumimoji="1" lang="en-US" altLang="ja-JP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</a:t>
            </a:r>
            <a:r>
              <a:rPr kumimoji="1"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授業資料 </a:t>
            </a:r>
            <a:r>
              <a:rPr kumimoji="1" lang="en-US" altLang="ja-JP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No.8</a:t>
            </a:r>
            <a:r>
              <a:rPr kumimoji="1"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≪ドップラー効果</a:t>
            </a:r>
            <a:r>
              <a:rPr lang="ja-JP" altLang="en-US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</a:t>
            </a:r>
            <a:r>
              <a:rPr kumimoji="1" lang="ja-JP" alt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≫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60032" y="69978"/>
            <a:ext cx="1678665" cy="34881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教科書</a:t>
            </a:r>
            <a:r>
              <a:rPr kumimoji="1" lang="en-US" altLang="ja-JP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152-158</a:t>
            </a:r>
            <a:endParaRPr kumimoji="1" lang="ja-JP" altLang="en-US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892988" y="614978"/>
            <a:ext cx="1104331" cy="20518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t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altLang="ja-JP" sz="1400" dirty="0"/>
              <a:t>(1817-1890)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6994102" y="126688"/>
            <a:ext cx="739305" cy="1384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tIns="0" bIns="0">
            <a:spAutoFit/>
          </a:bodyPr>
          <a:lstStyle/>
          <a:p>
            <a:r>
              <a:rPr lang="ja-JP" altLang="en-US" sz="900" dirty="0"/>
              <a:t>ク リ ス ト フ</a:t>
            </a:r>
            <a:endParaRPr lang="ja-JP" altLang="ja-JP" sz="9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519303" y="136469"/>
            <a:ext cx="1466331" cy="32316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nl-NL" altLang="ja-JP" sz="1400" dirty="0"/>
              <a:t>Christophorus 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6946459" y="346480"/>
            <a:ext cx="1048685" cy="1384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tIns="0" bIns="0">
            <a:spAutoFit/>
          </a:bodyPr>
          <a:lstStyle/>
          <a:p>
            <a:r>
              <a:rPr lang="ja-JP" altLang="en-US" sz="900" dirty="0"/>
              <a:t>ボイス　 バ ロ ッ ト</a:t>
            </a:r>
            <a:endParaRPr lang="ja-JP" altLang="ja-JP" sz="900" dirty="0"/>
          </a:p>
        </p:txBody>
      </p:sp>
      <p:sp>
        <p:nvSpPr>
          <p:cNvPr id="43" name="正方形/長方形 42"/>
          <p:cNvSpPr/>
          <p:nvPr/>
        </p:nvSpPr>
        <p:spPr>
          <a:xfrm>
            <a:off x="7006624" y="817354"/>
            <a:ext cx="918688" cy="45140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ja-JP" altLang="en-US" sz="1200" b="1" i="1" dirty="0">
                <a:effectLst>
                  <a:outerShdw blurRad="60007" dist="200025" dir="15000000" sy="30000" kx="-1800000" algn="bl" rotWithShape="0">
                    <a:schemeClr val="bg1">
                      <a:lumMod val="85000"/>
                      <a:alpha val="32000"/>
                    </a:schemeClr>
                  </a:outerShdw>
                </a:effectLst>
              </a:rPr>
              <a:t>オランダの</a:t>
            </a:r>
            <a:endParaRPr lang="en-US" altLang="ja-JP" sz="1200" b="1" i="1" dirty="0">
              <a:effectLst>
                <a:outerShdw blurRad="60007" dist="200025" dir="15000000" sy="30000" kx="-1800000" algn="bl" rotWithShape="0">
                  <a:schemeClr val="bg1">
                    <a:lumMod val="85000"/>
                    <a:alpha val="32000"/>
                  </a:schemeClr>
                </a:outerShdw>
              </a:effectLst>
            </a:endParaRPr>
          </a:p>
          <a:p>
            <a:pPr algn="r">
              <a:lnSpc>
                <a:spcPts val="1400"/>
              </a:lnSpc>
            </a:pPr>
            <a:r>
              <a:rPr lang="ja-JP" altLang="en-US" sz="1200" b="1" i="1" dirty="0">
                <a:effectLst>
                  <a:outerShdw blurRad="60007" dist="200025" dir="15000000" sy="30000" kx="-1800000" algn="bl" rotWithShape="0">
                    <a:schemeClr val="bg1">
                      <a:lumMod val="85000"/>
                      <a:alpha val="32000"/>
                    </a:schemeClr>
                  </a:outerShdw>
                </a:effectLst>
              </a:rPr>
              <a:t>気象学者</a:t>
            </a:r>
          </a:p>
        </p:txBody>
      </p:sp>
      <p:pic>
        <p:nvPicPr>
          <p:cNvPr id="52228" name="Picture 4" descr="http://www.denshi-trade.co.jp/ct/images/img511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03441" y="4042954"/>
            <a:ext cx="444500" cy="3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163746" y="583914"/>
            <a:ext cx="6422940" cy="68223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b="1" dirty="0">
                <a:latin typeface="Times New Roman" pitchFamily="18" charset="0"/>
                <a:cs typeface="Times New Roman" pitchFamily="18" charset="0"/>
              </a:rPr>
              <a:t>□</a:t>
            </a:r>
            <a:r>
              <a:rPr lang="en-US" altLang="ja-JP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b="1" i="1" dirty="0">
                <a:latin typeface="Times New Roman" pitchFamily="18" charset="0"/>
                <a:cs typeface="Times New Roman" pitchFamily="18" charset="0"/>
              </a:rPr>
              <a:t>ドップラー効果 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とは・・・</a:t>
            </a:r>
            <a:r>
              <a:rPr lang="ja-JP" altLang="en-US" sz="1600" b="1" dirty="0"/>
              <a:t>音源と観測者の間の</a:t>
            </a:r>
            <a:r>
              <a:rPr lang="en-US" altLang="ja-JP" sz="1600" b="1" dirty="0"/>
              <a:t>『</a:t>
            </a:r>
            <a:r>
              <a:rPr lang="ja-JP" altLang="en-US" sz="1600" b="1" dirty="0"/>
              <a:t>距離が変化</a:t>
            </a:r>
            <a:r>
              <a:rPr lang="en-US" altLang="ja-JP" sz="1600" b="1" dirty="0"/>
              <a:t>』</a:t>
            </a:r>
            <a:r>
              <a:rPr lang="ja-JP" altLang="en-US" sz="1600" b="1" dirty="0"/>
              <a:t>すること</a:t>
            </a:r>
            <a:endParaRPr lang="en-US" altLang="ja-JP" sz="1600" b="1" dirty="0"/>
          </a:p>
          <a:p>
            <a:pPr>
              <a:lnSpc>
                <a:spcPts val="2300"/>
              </a:lnSpc>
            </a:pPr>
            <a:r>
              <a:rPr lang="ja-JP" altLang="en-US" sz="1600" b="1" dirty="0"/>
              <a:t>　によって、</a:t>
            </a:r>
            <a:r>
              <a:rPr lang="ja-JP" altLang="en-US" sz="1600" b="1" dirty="0">
                <a:latin typeface="Times New Roman" pitchFamily="18" charset="0"/>
                <a:cs typeface="Times New Roman" pitchFamily="18" charset="0"/>
              </a:rPr>
              <a:t>もとの振動数（音の高さ）と異なる振動数が観測される現象</a:t>
            </a:r>
            <a:endParaRPr lang="ja-JP" altLang="en-US" sz="1600" b="1" dirty="0"/>
          </a:p>
        </p:txBody>
      </p:sp>
      <p:sp>
        <p:nvSpPr>
          <p:cNvPr id="14" name="円弧 13"/>
          <p:cNvSpPr/>
          <p:nvPr/>
        </p:nvSpPr>
        <p:spPr>
          <a:xfrm>
            <a:off x="2598395" y="1349813"/>
            <a:ext cx="1800000" cy="1800000"/>
          </a:xfrm>
          <a:prstGeom prst="arc">
            <a:avLst>
              <a:gd name="adj1" fmla="val 9833451"/>
              <a:gd name="adj2" fmla="val 946525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Picture 4" descr="http://www.denshi-trade.co.jp/ct/images/img511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21153" y="4049965"/>
            <a:ext cx="444500" cy="33401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円弧 48"/>
          <p:cNvSpPr>
            <a:spLocks/>
          </p:cNvSpPr>
          <p:nvPr/>
        </p:nvSpPr>
        <p:spPr>
          <a:xfrm>
            <a:off x="2954163" y="1719378"/>
            <a:ext cx="1080000" cy="1080000"/>
          </a:xfrm>
          <a:prstGeom prst="arc">
            <a:avLst>
              <a:gd name="adj1" fmla="val 9833451"/>
              <a:gd name="adj2" fmla="val 946525"/>
            </a:avLst>
          </a:prstGeom>
          <a:ln w="1270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弧 49"/>
          <p:cNvSpPr>
            <a:spLocks noChangeAspect="1"/>
          </p:cNvSpPr>
          <p:nvPr/>
        </p:nvSpPr>
        <p:spPr>
          <a:xfrm>
            <a:off x="2238155" y="980528"/>
            <a:ext cx="2520000" cy="2520000"/>
          </a:xfrm>
          <a:prstGeom prst="arc">
            <a:avLst>
              <a:gd name="adj1" fmla="val 9833451"/>
              <a:gd name="adj2" fmla="val 946525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弧 50"/>
          <p:cNvSpPr>
            <a:spLocks noChangeAspect="1"/>
          </p:cNvSpPr>
          <p:nvPr/>
        </p:nvSpPr>
        <p:spPr>
          <a:xfrm>
            <a:off x="1887640" y="611568"/>
            <a:ext cx="3240000" cy="3240000"/>
          </a:xfrm>
          <a:prstGeom prst="arc">
            <a:avLst>
              <a:gd name="adj1" fmla="val 9833451"/>
              <a:gd name="adj2" fmla="val 13702965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弧 51"/>
          <p:cNvSpPr>
            <a:spLocks noChangeAspect="1"/>
          </p:cNvSpPr>
          <p:nvPr/>
        </p:nvSpPr>
        <p:spPr>
          <a:xfrm>
            <a:off x="1513592" y="265176"/>
            <a:ext cx="3960000" cy="3960000"/>
          </a:xfrm>
          <a:prstGeom prst="arc">
            <a:avLst>
              <a:gd name="adj1" fmla="val 9833451"/>
              <a:gd name="adj2" fmla="val 13090957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弧 52"/>
          <p:cNvSpPr>
            <a:spLocks noChangeAspect="1"/>
          </p:cNvSpPr>
          <p:nvPr/>
        </p:nvSpPr>
        <p:spPr>
          <a:xfrm>
            <a:off x="1153552" y="-91096"/>
            <a:ext cx="4680000" cy="4680000"/>
          </a:xfrm>
          <a:prstGeom prst="arc">
            <a:avLst>
              <a:gd name="adj1" fmla="val 9833451"/>
              <a:gd name="adj2" fmla="val 12665793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弧 53"/>
          <p:cNvSpPr>
            <a:spLocks noChangeAspect="1"/>
          </p:cNvSpPr>
          <p:nvPr/>
        </p:nvSpPr>
        <p:spPr>
          <a:xfrm>
            <a:off x="794112" y="-444424"/>
            <a:ext cx="5400000" cy="5400000"/>
          </a:xfrm>
          <a:prstGeom prst="arc">
            <a:avLst>
              <a:gd name="adj1" fmla="val 9833451"/>
              <a:gd name="adj2" fmla="val 12387525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弧 54"/>
          <p:cNvSpPr>
            <a:spLocks noChangeAspect="1"/>
          </p:cNvSpPr>
          <p:nvPr/>
        </p:nvSpPr>
        <p:spPr>
          <a:xfrm>
            <a:off x="433472" y="-828592"/>
            <a:ext cx="6120000" cy="6120000"/>
          </a:xfrm>
          <a:prstGeom prst="arc">
            <a:avLst>
              <a:gd name="adj1" fmla="val 9833451"/>
              <a:gd name="adj2" fmla="val 12228753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弧 55"/>
          <p:cNvSpPr>
            <a:spLocks noChangeAspect="1"/>
          </p:cNvSpPr>
          <p:nvPr/>
        </p:nvSpPr>
        <p:spPr>
          <a:xfrm>
            <a:off x="36256" y="-1116624"/>
            <a:ext cx="6840000" cy="6840000"/>
          </a:xfrm>
          <a:prstGeom prst="arc">
            <a:avLst>
              <a:gd name="adj1" fmla="val 9833451"/>
              <a:gd name="adj2" fmla="val 12061771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弧 56"/>
          <p:cNvSpPr>
            <a:spLocks noChangeAspect="1"/>
          </p:cNvSpPr>
          <p:nvPr/>
        </p:nvSpPr>
        <p:spPr>
          <a:xfrm flipH="1">
            <a:off x="1880768" y="566096"/>
            <a:ext cx="3240000" cy="3240000"/>
          </a:xfrm>
          <a:prstGeom prst="arc">
            <a:avLst>
              <a:gd name="adj1" fmla="val 9833451"/>
              <a:gd name="adj2" fmla="val 13702965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弧 57"/>
          <p:cNvSpPr>
            <a:spLocks noChangeAspect="1"/>
          </p:cNvSpPr>
          <p:nvPr/>
        </p:nvSpPr>
        <p:spPr>
          <a:xfrm flipH="1">
            <a:off x="1506720" y="219704"/>
            <a:ext cx="3960000" cy="3960000"/>
          </a:xfrm>
          <a:prstGeom prst="arc">
            <a:avLst>
              <a:gd name="adj1" fmla="val 9833451"/>
              <a:gd name="adj2" fmla="val 13090957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弧 58"/>
          <p:cNvSpPr>
            <a:spLocks noChangeAspect="1"/>
          </p:cNvSpPr>
          <p:nvPr/>
        </p:nvSpPr>
        <p:spPr>
          <a:xfrm flipH="1">
            <a:off x="1146680" y="-136568"/>
            <a:ext cx="4680000" cy="4680000"/>
          </a:xfrm>
          <a:prstGeom prst="arc">
            <a:avLst>
              <a:gd name="adj1" fmla="val 9833451"/>
              <a:gd name="adj2" fmla="val 12665793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弧 59"/>
          <p:cNvSpPr>
            <a:spLocks noChangeAspect="1"/>
          </p:cNvSpPr>
          <p:nvPr/>
        </p:nvSpPr>
        <p:spPr>
          <a:xfrm flipH="1">
            <a:off x="787240" y="-489896"/>
            <a:ext cx="5400000" cy="5400000"/>
          </a:xfrm>
          <a:prstGeom prst="arc">
            <a:avLst>
              <a:gd name="adj1" fmla="val 9833451"/>
              <a:gd name="adj2" fmla="val 12387525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弧 60"/>
          <p:cNvSpPr>
            <a:spLocks noChangeAspect="1"/>
          </p:cNvSpPr>
          <p:nvPr/>
        </p:nvSpPr>
        <p:spPr>
          <a:xfrm flipH="1">
            <a:off x="399304" y="-874064"/>
            <a:ext cx="6120000" cy="6120000"/>
          </a:xfrm>
          <a:prstGeom prst="arc">
            <a:avLst>
              <a:gd name="adj1" fmla="val 9833451"/>
              <a:gd name="adj2" fmla="val 12085725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弧 61"/>
          <p:cNvSpPr>
            <a:spLocks noChangeAspect="1"/>
          </p:cNvSpPr>
          <p:nvPr/>
        </p:nvSpPr>
        <p:spPr>
          <a:xfrm flipH="1">
            <a:off x="29384" y="-1174504"/>
            <a:ext cx="6840000" cy="6840000"/>
          </a:xfrm>
          <a:prstGeom prst="arc">
            <a:avLst>
              <a:gd name="adj1" fmla="val 9833451"/>
              <a:gd name="adj2" fmla="val 12024702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AutoShape 6" descr="data:image/jpeg;base64,/9j/4AAQSkZJRgABAQAAAQABAAD/2wCEAAkGBwgHBgkIBwgUFgkXGR4bFxcYGCIdIRshHx0lHyIpJyUfICggJCIlLCYcJT0tJywuLi46HyQ/RDQuNywuLi8BCgoKBQUFDgUFDisZExkrKysrKysrKysrKysrKysrKysrKysrKysrKysrKysrKysrKysrKysrKysrKysrKysrK//AABEIAOEA4QMBIgACEQEDEQH/xAAbAAEBAAMBAQEAAAAAAAAAAAAACAUGBwMEAv/EAEcQAAEDAgIFBgsFBQcFAAAAAAABAgMEBQYRByExQYESIlFhcbEIEzI2N1JzdJGhsyMzNHLwFGKCosIVQpKywdLTFiSDk9H/xAAUAQEAAAAAAAAAAAAAAAAAAAAA/8QAFBEBAAAAAAAAAAAAAAAAAAAAAP/aAAwDAQACEQMRAD8A7iAAAAAAAAAAAAAAHxXi7UFkt8twutU2Olbtc7uRE1qq9Ca1A+0HCsS6epfGvhwzbG+L3STZqq9jGqmXFV7DU3aZsarLy0r40b6vimZd2fzAqEHAcPaerhFK2PENsZJDvfDzXJwcqtd8WnacOYhtWJrc2vs1Wj4di7lavQ5F1ov62AZUAAAAAAAAAAAAAAAAAAAAAAAAAAAAAAAH4llZDE+WV6JG1FVVXYiJrUlDSZjepxlfHva9UtcaqkLOr1lT1nberZ29302XR9r0eXDxTspJVbEnY5ed8Wo5CVwAAAGwYIxZX4PvcVwoXqsWpJY90jd6L19C7l4ouvgC2bVcKa7W2muFC/lU0jUe1epUz4L1H1HLPB3ub6vBlRQyOz8RMqN6mvRHf5uX8TqYAAAAAAAAAAAAAAAAAAAAAAAAAAAAABzbwgaV9Ro+dKzZHNG9exc2d7kJlLSxFaIL9Y661VP3UrFbn0Kuxe1FyXgR1erXV2S61VsuEfJqY3K1yf6p0oqZKi70VAPiAAAA9aWnmq6mKmpo1dO9yNa1Nqqq5IidoHfPBspnNsF4ql8l0zWp/CzNf8yHYjXsAYcbhXClDalVFmanKkVN73a3cE2J1IhsIAAAAAAAAAAAAAAAAAAAAAAAAAAAAAANF0l6OKLGtM2eJ6RXZiZMky1OT1XZa1ToXanXsXL4zxrZsHUaTXWf7Z3kRN1vf2JuTrXJOOo4pfdOmIqyVyWenip4N2aeMfxV3N/lA0jEmDr/AIZnfHd7a9rE2SInKYvY5NXBdfSiGBN8XTBjhUyW7Ny9jH/sPhXSRiRXctZKfldP7LD/AMYGHsWGr1iGZIrNbZJV6UTmp2uXJqcVQoPRfosp8Jubc7q9st3y5uXkxZ7eTntcuzlcE3qvIWaXsbRtRsd1ajehIYv9hlbNpxxTRzN/tJkVRDvRW8h3BWak4tUCkwa/gzF9qxhbP2y1y89NUkbvKYvWnQu5U1L2oqJsAAAAAAAAAAAAAAAAAAAAAAAAAAAADQ9J+kWkwZR/s9NyZLw9OZHuYnrO6uhNq/FT79JONqbBdjWoXJ1wfmkEa713qv7rdSrwTeSlcq+ruldPXXCdX1T15TnLtVf1uTUgH7utzrrxXy19zqXSVT1zc536yRE6E1IfGAAAAAAAZLD98uOHbpFcrTUKyob8HJvRU3tXoKj0d47oMa2zxkWTLgxPtYs9nWnS1flsXrkoyNgvVfh+6wXO1zcmpYuroVN6Km9F2ZAWkDXsC4so8Y2GK5UnNl8mWPPNWO3p2b0XenXmhsIAAAAAAAAAAAAAAAAAAAAAAPlulwpbTbqm4V8vJpo2q5y9SJ816t59RwrwhsXK6WHC1FJzUykqMunaxvDy17WAcvxtierxdiGoulWuTV5sbPUYi81P9V6VVTAgymGrHWYkvdLabe3OaRcs9zU3uXqRM1AxYM7jm0U9hxXcLVRqqwxKjUV21eamar2rmpggAAAAAAD67TROuV1o6Bj0a6WRrEVd3Kcjc+GYu1tqrPc6m3V8fJqY3K1ydad6LtRd6KgGwaNsYT4NxHFWZqtC/Jk7Olue3L1m7U4pvUrOmqIaumiqaaRHQPajmuRc0VFTNFTqVCISgvB8xatdbZsN1smc8KcuHPfGq60/hVfg7qA7CAAAAAAAAAAAAAAAAAAAAA+O8XGC0WqruNWuUETHPd2NTP4rsI1vVzqLzdqu5Vjs55Xq9erNdnYmzgUB4RF7/YsJ01pjd9pUSc5P3I8nL/NyPmTkAKM0BYRbarE7EFXH/wB5UJkzNPJjRdX+NdfYjThmD7FJiXEtvtEaqiSPRHKn91qa3L2oiKWNBDHTQRwQMRsTURrUTYiImSJwAk7Sz6Rb77T+lDUTbtLPpFvvtP6UNRAAAAAAMvg/ztsnvEX1GnYvCGwkktNBiijj+0ZlHPlvavkO4LzeLeg47g/ztsnvEX1Glg3a3092tlVbqxudPKxzHJ1OTL4gROZjCN9mw3iSgu8Gf2b0VyJ/eaupycUVUPkvVtns93rLbVJ9tE9zF6+SuWfYu3ifEBb9PPFU08VRA9FiciOaqb0VM0U9Dnmgu+Ld8BwU8r856dyxLn6qc5nBEVG/wnQwAAAAAAAAAAAAAAAAAAAmfwgLqtdjtaNrvs6eNrMv3nc9fk5qcDmhm8b1y3LGF6rFfmjp5Ml/dRyo35IhhAOzeDdZkmul0vUjNUbUjYvW9c3cURE/xHfTnmge2pQaPaabk5Pme+RfjyE+TUXidDAkrSz6Rb77T+lDUTbNKzkfpEvqt2eNy+CIhqYAAAAABl8H+dtk94i+o0swjPB/nbZPeIvqNLMAm/whrMlDi+C5RtyjqI81/Mzmr8uQcsKM8Iu2pU4Qo69refDMma9DXtVF+aMJzA6/4OF1WDEVytbncyWJHp+aNf8A45fgUISVonr0t2kSyTK7JrpPF/8AsRWJ83IVqAAAAAAAAAAAAAAAAAAAEiaR8MVmF8U1lPURKlM97nwv3OYq5pr6UzRFTcvahgrXbay718NBbad0lU9cmtan6yRNqqupCz6+go7lTrT3GkZLAu1r2o5PgqZHharHabOj/wCybZDDnt8XG1ufbkgHnhi1JY8O261crNYo2sVU3qia14rmplAAJE0oekG/e2caubRpQ9IN+9s41cAAdOh0HYrliZI2opeSqIqfaO3/APjA5iD9ParHuau1D8gZfB/nbZPeIvqNLMIzwf522T3iL6jSzANd0g2GTE2D7laYFTx72orM9XOaqOame7NUROJIlXS1FFVS0tZC5lQ1cnNcmSoqdKKW6Yy6Yfst3kbJdbTBLImxZI2uVOKpmBNWh7C1Zf8AGFDVsiclDTvbLJJlqzYvKa3PYqqqJq6M1KoPGjpKahp209FTsjgTY1jUaicE1HsAAAAAAAAAAAAAAAAAAAAAAAABImlD0g372zjVzaNKHpBv3tnGrgC26D8BTfkb3ESFt0H4Cm/I3uAiio+/k7V7zzPSo+/k7V7zzAy+D/O2ye8RfUaWYRng/wA7bJ7xF9RpZgAAAAAAAAAAAAAAAAAAAAAAAAAAAAABImlD0g372zjVzaNKHpBv3tnGrgC26D8BTfkb3ESFt0H4Cm/I3uAiio+/k7V7zzPSo+/k7V7zzAy+D/O2ye8RfUaWYRng/wA7bJ7xF9RpZgAAAAAAAAAAAAAAAAAAAAAAAAAAAAABImlD0g372zjVzaNKHpBv3tnGrgC26D8BTfkb3ESFt0H4Cm/I3uAiio+/k7V7zzPSo+/k7V7zzAy+D/O2ye8RfUaWYRng/wA7bJ7xF9RpZgAAAAAAAAAAAAAAAAAAAAAAAAAAAAABImlD0g372zjVzctL9HLRaRby2Vqojno9qrvRzUXV804KaaALboPwFN+RvcRRBDJUTxwQMV0rlRrUTaqquSJxLapY1ipoY3eUjUReCARLUffydq955n3X2hltl6r6CdFSSORzV4OVPntPhAy+D/O2ye8RfUaWYR3gGkmrsbWKCnZm/wAfGvYjXI5y8ERV4FiAAAAAAAAAAAAAAAAAAAAAAAAAAAAAAGj6TNHdJjeljlZKkV0jTJkmWaKm3ku35dC7UzXbrReJ1GhzG0NT4lluY9nrtlZyf5lR3yKkAHJNGWiH/p6vivOIZmSVzNccbNbWL6yquXKcm7Vkm3WuWXWwAOZaUdFUWLJ1utombFdcsno7yZckyTNU1o5E1Z5Lnq7Tk7NDuNnVXiVtjUZ66ys5PydyvkVKAOd6LtGUGDOXX106S3Zzcs0TmxpvRuetVXe5cujJNefR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774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AutoShape 8" descr="data:image/jpeg;base64,/9j/4AAQSkZJRgABAQAAAQABAAD/2wCEAAkGBwgHBgkIBwgUFgkXGR4bFxcYGCIdIRshHx0lHyIpJyUfICggJCIlLCYcJT0tJywuLi46HyQ/RDQuNywuLi8BCgoKBQUFDgUFDisZExkrKysrKysrKysrKysrKysrKysrKysrKysrKysrKysrKysrKysrKysrKysrKysrKysrK//AABEIAOEA4QMBIgACEQEDEQH/xAAbAAEBAAMBAQEAAAAAAAAAAAAACAUGBwMEAv/EAEcQAAEDAgIFBgsFBQcFAAAAAAABAgMEBQYRByExQYESIlFhcbEIEzI2N1JzdJGhsyMzNHLwFGKCosIVQpKywdLTFiSDk9H/xAAUAQEAAAAAAAAAAAAAAAAAAAAA/8QAFBEBAAAAAAAAAAAAAAAAAAAAAP/aAAwDAQACEQMRAD8A7iAAAAAAAAAAAAAAHxXi7UFkt8twutU2Olbtc7uRE1qq9Ca1A+0HCsS6epfGvhwzbG+L3STZqq9jGqmXFV7DU3aZsarLy0r40b6vimZd2fzAqEHAcPaerhFK2PENsZJDvfDzXJwcqtd8WnacOYhtWJrc2vs1Wj4di7lavQ5F1ov62AZUAAAAAAAAAAAAAAAAAAAAAAAAAAAAAAAH4llZDE+WV6JG1FVVXYiJrUlDSZjepxlfHva9UtcaqkLOr1lT1nberZ29302XR9r0eXDxTspJVbEnY5ed8Wo5CVwAAAGwYIxZX4PvcVwoXqsWpJY90jd6L19C7l4ouvgC2bVcKa7W2muFC/lU0jUe1epUz4L1H1HLPB3ub6vBlRQyOz8RMqN6mvRHf5uX8TqYAAAAAAAAAAAAAAAAAAAAAAAAAAAAABzbwgaV9Ro+dKzZHNG9exc2d7kJlLSxFaIL9Y661VP3UrFbn0Kuxe1FyXgR1erXV2S61VsuEfJqY3K1yf6p0oqZKi70VAPiAAAA9aWnmq6mKmpo1dO9yNa1Nqqq5IidoHfPBspnNsF4ql8l0zWp/CzNf8yHYjXsAYcbhXClDalVFmanKkVN73a3cE2J1IhsIAAAAAAAAAAAAAAAAAAAAAAAAAAAAAANF0l6OKLGtM2eJ6RXZiZMky1OT1XZa1ToXanXsXL4zxrZsHUaTXWf7Z3kRN1vf2JuTrXJOOo4pfdOmIqyVyWenip4N2aeMfxV3N/lA0jEmDr/AIZnfHd7a9rE2SInKYvY5NXBdfSiGBN8XTBjhUyW7Ny9jH/sPhXSRiRXctZKfldP7LD/AMYGHsWGr1iGZIrNbZJV6UTmp2uXJqcVQoPRfosp8Jubc7q9st3y5uXkxZ7eTntcuzlcE3qvIWaXsbRtRsd1ajehIYv9hlbNpxxTRzN/tJkVRDvRW8h3BWak4tUCkwa/gzF9qxhbP2y1y89NUkbvKYvWnQu5U1L2oqJsAAAAAAAAAAAAAAAAAAAAAAAAAAAADQ9J+kWkwZR/s9NyZLw9OZHuYnrO6uhNq/FT79JONqbBdjWoXJ1wfmkEa713qv7rdSrwTeSlcq+ruldPXXCdX1T15TnLtVf1uTUgH7utzrrxXy19zqXSVT1zc536yRE6E1IfGAAAAAAAZLD98uOHbpFcrTUKyob8HJvRU3tXoKj0d47oMa2zxkWTLgxPtYs9nWnS1flsXrkoyNgvVfh+6wXO1zcmpYuroVN6Km9F2ZAWkDXsC4so8Y2GK5UnNl8mWPPNWO3p2b0XenXmhsIAAAAAAAAAAAAAAAAAAAAAAPlulwpbTbqm4V8vJpo2q5y9SJ816t59RwrwhsXK6WHC1FJzUykqMunaxvDy17WAcvxtierxdiGoulWuTV5sbPUYi81P9V6VVTAgymGrHWYkvdLabe3OaRcs9zU3uXqRM1AxYM7jm0U9hxXcLVRqqwxKjUV21eamar2rmpggAAAAAAD67TROuV1o6Bj0a6WRrEVd3Kcjc+GYu1tqrPc6m3V8fJqY3K1ydad6LtRd6KgGwaNsYT4NxHFWZqtC/Jk7Olue3L1m7U4pvUrOmqIaumiqaaRHQPajmuRc0VFTNFTqVCISgvB8xatdbZsN1smc8KcuHPfGq60/hVfg7qA7CAAAAAAAAAAAAAAAAAAAAA+O8XGC0WqruNWuUETHPd2NTP4rsI1vVzqLzdqu5Vjs55Xq9erNdnYmzgUB4RF7/YsJ01pjd9pUSc5P3I8nL/NyPmTkAKM0BYRbarE7EFXH/wB5UJkzNPJjRdX+NdfYjThmD7FJiXEtvtEaqiSPRHKn91qa3L2oiKWNBDHTQRwQMRsTURrUTYiImSJwAk7Sz6Rb77T+lDUTbtLPpFvvtP6UNRAAAAAAMvg/ztsnvEX1GnYvCGwkktNBiijj+0ZlHPlvavkO4LzeLeg47g/ztsnvEX1Glg3a3092tlVbqxudPKxzHJ1OTL4gROZjCN9mw3iSgu8Gf2b0VyJ/eaupycUVUPkvVtns93rLbVJ9tE9zF6+SuWfYu3ifEBb9PPFU08VRA9FiciOaqb0VM0U9Dnmgu+Ld8BwU8r856dyxLn6qc5nBEVG/wnQwAAAAAAAAAAAAAAAAAAAmfwgLqtdjtaNrvs6eNrMv3nc9fk5qcDmhm8b1y3LGF6rFfmjp5Ml/dRyo35IhhAOzeDdZkmul0vUjNUbUjYvW9c3cURE/xHfTnmge2pQaPaabk5Pme+RfjyE+TUXidDAkrSz6Rb77T+lDUTbNKzkfpEvqt2eNy+CIhqYAAAAABl8H+dtk94i+o0swjPB/nbZPeIvqNLMAm/whrMlDi+C5RtyjqI81/Mzmr8uQcsKM8Iu2pU4Qo69refDMma9DXtVF+aMJzA6/4OF1WDEVytbncyWJHp+aNf8A45fgUISVonr0t2kSyTK7JrpPF/8AsRWJ83IVqAAAAAAAAAAAAAAAAAAAEiaR8MVmF8U1lPURKlM97nwv3OYq5pr6UzRFTcvahgrXbay718NBbad0lU9cmtan6yRNqqupCz6+go7lTrT3GkZLAu1r2o5PgqZHharHabOj/wCybZDDnt8XG1ufbkgHnhi1JY8O261crNYo2sVU3qia14rmplAAJE0oekG/e2caubRpQ9IN+9s41cAAdOh0HYrliZI2opeSqIqfaO3/APjA5iD9ParHuau1D8gZfB/nbZPeIvqNLMIzwf522T3iL6jSzANd0g2GTE2D7laYFTx72orM9XOaqOame7NUROJIlXS1FFVS0tZC5lQ1cnNcmSoqdKKW6Yy6Yfst3kbJdbTBLImxZI2uVOKpmBNWh7C1Zf8AGFDVsiclDTvbLJJlqzYvKa3PYqqqJq6M1KoPGjpKahp209FTsjgTY1jUaicE1HsAAAAAAAAAAAAAAAAAAAAAAAABImlD0g372zjVzaNKHpBv3tnGrgC26D8BTfkb3ESFt0H4Cm/I3uAiio+/k7V7zzPSo+/k7V7zzAy+D/O2ye8RfUaWYRng/wA7bJ7xF9RpZgAAAAAAAAAAAAAAAAAAAAAAAAAAAAABImlD0g372zjVzaNKHpBv3tnGrgC26D8BTfkb3ESFt0H4Cm/I3uAiio+/k7V7zzPSo+/k7V7zzAy+D/O2ye8RfUaWYRng/wA7bJ7xF9RpZgAAAAAAAAAAAAAAAAAAAAAAAAAAAAABImlD0g372zjVzaNKHpBv3tnGrgC26D8BTfkb3ESFt0H4Cm/I3uAiio+/k7V7zzPSo+/k7V7zzAy+D/O2ye8RfUaWYRng/wA7bJ7xF9RpZgAAAAAAAAAAAAAAAAAAAAAAAAAAAAABImlD0g372zjVzctL9HLRaRby2Vqojno9qrvRzUXV804KaaALboPwFN+RvcRRBDJUTxwQMV0rlRrUTaqquSJxLapY1ipoY3eUjUReCARLUffydq955n3X2hltl6r6CdFSSORzV4OVPntPhAy+D/O2ye8RfUaWYR3gGkmrsbWKCnZm/wAfGvYjXI5y8ERV4FiAAAAAAAAAAAAAAAAAAAAAAAAAAAAAAGj6TNHdJjeljlZKkV0jTJkmWaKm3ku35dC7UzXbrReJ1GhzG0NT4lluY9nrtlZyf5lR3yKkAHJNGWiH/p6vivOIZmSVzNccbNbWL6yquXKcm7Vkm3WuWXWwAOZaUdFUWLJ1utombFdcsno7yZckyTNU1o5E1Z5Lnq7Tk7NDuNnVXiVtjUZ66ys5PydyvkVKAOd6LtGUGDOXX106S3Zzcs0TmxpvRuetVXe5cujJNefR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-250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5056" name="AutoShape 10" descr="data:image/jpeg;base64,/9j/4AAQSkZJRgABAQAAAQABAAD/2wCEAAkGBwgHBgkIBwgUFgkXGR4bFxcYGCIdIRshHx0lHyIpJyUfICggJCIlLCYcJT0tJywuLi46HyQ/RDQuNywuLi8BCgoKBQUFDgUFDisZExkrKysrKysrKysrKysrKysrKysrKysrKysrKysrKysrKysrKysrKysrKysrKysrKysrK//AABEIAOEA4QMBIgACEQEDEQH/xAAbAAEBAAMBAQEAAAAAAAAAAAAACAUGBwMEAv/EAEcQAAEDAgIFBgsFBQcFAAAAAAABAgMEBQYRByExQYESIlFhcbEIEzI2N1JzdJGhsyMzNHLwFGKCosIVQpKywdLTFiSDk9H/xAAUAQEAAAAAAAAAAAAAAAAAAAAA/8QAFBEBAAAAAAAAAAAAAAAAAAAAAP/aAAwDAQACEQMRAD8A7iAAAAAAAAAAAAAAHxXi7UFkt8twutU2Olbtc7uRE1qq9Ca1A+0HCsS6epfGvhwzbG+L3STZqq9jGqmXFV7DU3aZsarLy0r40b6vimZd2fzAqEHAcPaerhFK2PENsZJDvfDzXJwcqtd8WnacOYhtWJrc2vs1Wj4di7lavQ5F1ov62AZUAAAAAAAAAAAAAAAAAAAAAAAAAAAAAAAH4llZDE+WV6JG1FVVXYiJrUlDSZjepxlfHva9UtcaqkLOr1lT1nberZ29302XR9r0eXDxTspJVbEnY5ed8Wo5CVwAAAGwYIxZX4PvcVwoXqsWpJY90jd6L19C7l4ouvgC2bVcKa7W2muFC/lU0jUe1epUz4L1H1HLPB3ub6vBlRQyOz8RMqN6mvRHf5uX8TqYAAAAAAAAAAAAAAAAAAAAAAAAAAAAABzbwgaV9Ro+dKzZHNG9exc2d7kJlLSxFaIL9Y661VP3UrFbn0Kuxe1FyXgR1erXV2S61VsuEfJqY3K1yf6p0oqZKi70VAPiAAAA9aWnmq6mKmpo1dO9yNa1Nqqq5IidoHfPBspnNsF4ql8l0zWp/CzNf8yHYjXsAYcbhXClDalVFmanKkVN73a3cE2J1IhsIAAAAAAAAAAAAAAAAAAAAAAAAAAAAAANF0l6OKLGtM2eJ6RXZiZMky1OT1XZa1ToXanXsXL4zxrZsHUaTXWf7Z3kRN1vf2JuTrXJOOo4pfdOmIqyVyWenip4N2aeMfxV3N/lA0jEmDr/AIZnfHd7a9rE2SInKYvY5NXBdfSiGBN8XTBjhUyW7Ny9jH/sPhXSRiRXctZKfldP7LD/AMYGHsWGr1iGZIrNbZJV6UTmp2uXJqcVQoPRfosp8Jubc7q9st3y5uXkxZ7eTntcuzlcE3qvIWaXsbRtRsd1ajehIYv9hlbNpxxTRzN/tJkVRDvRW8h3BWak4tUCkwa/gzF9qxhbP2y1y89NUkbvKYvWnQu5U1L2oqJsAAAAAAAAAAAAAAAAAAAAAAAAAAAADQ9J+kWkwZR/s9NyZLw9OZHuYnrO6uhNq/FT79JONqbBdjWoXJ1wfmkEa713qv7rdSrwTeSlcq+ruldPXXCdX1T15TnLtVf1uTUgH7utzrrxXy19zqXSVT1zc536yRE6E1IfGAAAAAAAZLD98uOHbpFcrTUKyob8HJvRU3tXoKj0d47oMa2zxkWTLgxPtYs9nWnS1flsXrkoyNgvVfh+6wXO1zcmpYuroVN6Km9F2ZAWkDXsC4so8Y2GK5UnNl8mWPPNWO3p2b0XenXmhsIAAAAAAAAAAAAAAAAAAAAAAPlulwpbTbqm4V8vJpo2q5y9SJ816t59RwrwhsXK6WHC1FJzUykqMunaxvDy17WAcvxtierxdiGoulWuTV5sbPUYi81P9V6VVTAgymGrHWYkvdLabe3OaRcs9zU3uXqRM1AxYM7jm0U9hxXcLVRqqwxKjUV21eamar2rmpggAAAAAAD67TROuV1o6Bj0a6WRrEVd3Kcjc+GYu1tqrPc6m3V8fJqY3K1ydad6LtRd6KgGwaNsYT4NxHFWZqtC/Jk7Olue3L1m7U4pvUrOmqIaumiqaaRHQPajmuRc0VFTNFTqVCISgvB8xatdbZsN1smc8KcuHPfGq60/hVfg7qA7CAAAAAAAAAAAAAAAAAAAAA+O8XGC0WqruNWuUETHPd2NTP4rsI1vVzqLzdqu5Vjs55Xq9erNdnYmzgUB4RF7/YsJ01pjd9pUSc5P3I8nL/NyPmTkAKM0BYRbarE7EFXH/wB5UJkzNPJjRdX+NdfYjThmD7FJiXEtvtEaqiSPRHKn91qa3L2oiKWNBDHTQRwQMRsTURrUTYiImSJwAk7Sz6Rb77T+lDUTbtLPpFvvtP6UNRAAAAAAMvg/ztsnvEX1GnYvCGwkktNBiijj+0ZlHPlvavkO4LzeLeg47g/ztsnvEX1Glg3a3092tlVbqxudPKxzHJ1OTL4gROZjCN9mw3iSgu8Gf2b0VyJ/eaupycUVUPkvVtns93rLbVJ9tE9zF6+SuWfYu3ifEBb9PPFU08VRA9FiciOaqb0VM0U9Dnmgu+Ld8BwU8r856dyxLn6qc5nBEVG/wnQwAAAAAAAAAAAAAAAAAAAmfwgLqtdjtaNrvs6eNrMv3nc9fk5qcDmhm8b1y3LGF6rFfmjp5Ml/dRyo35IhhAOzeDdZkmul0vUjNUbUjYvW9c3cURE/xHfTnmge2pQaPaabk5Pme+RfjyE+TUXidDAkrSz6Rb77T+lDUTbNKzkfpEvqt2eNy+CIhqYAAAAABl8H+dtk94i+o0swjPB/nbZPeIvqNLMAm/whrMlDi+C5RtyjqI81/Mzmr8uQcsKM8Iu2pU4Qo69refDMma9DXtVF+aMJzA6/4OF1WDEVytbncyWJHp+aNf8A45fgUISVonr0t2kSyTK7JrpPF/8AsRWJ83IVqAAAAAAAAAAAAAAAAAAAEiaR8MVmF8U1lPURKlM97nwv3OYq5pr6UzRFTcvahgrXbay718NBbad0lU9cmtan6yRNqqupCz6+go7lTrT3GkZLAu1r2o5PgqZHharHabOj/wCybZDDnt8XG1ufbkgHnhi1JY8O261crNYo2sVU3qia14rmplAAJE0oekG/e2caubRpQ9IN+9s41cAAdOh0HYrliZI2opeSqIqfaO3/APjA5iD9ParHuau1D8gZfB/nbZPeIvqNLMIzwf522T3iL6jSzANd0g2GTE2D7laYFTx72orM9XOaqOame7NUROJIlXS1FFVS0tZC5lQ1cnNcmSoqdKKW6Yy6Yfst3kbJdbTBLImxZI2uVOKpmBNWh7C1Zf8AGFDVsiclDTvbLJJlqzYvKa3PYqqqJq6M1KoPGjpKahp209FTsjgTY1jUaicE1HsAAAAAAAAAAAAAAAAAAAAAAAABImlD0g372zjVzaNKHpBv3tnGrgC26D8BTfkb3ESFt0H4Cm/I3uAiio+/k7V7zzPSo+/k7V7zzAy+D/O2ye8RfUaWYRng/wA7bJ7xF9RpZgAAAAAAAAAAAAAAAAAAAAAAAAAAAAABImlD0g372zjVzaNKHpBv3tnGrgC26D8BTfkb3ESFt0H4Cm/I3uAiio+/k7V7zzPSo+/k7V7zzAy+D/O2ye8RfUaWYRng/wA7bJ7xF9RpZgAAAAAAAAAAAAAAAAAAAAAAAAAAAAABImlD0g372zjVzaNKHpBv3tnGrgC26D8BTfkb3ESFt0H4Cm/I3uAiio+/k7V7zzPSo+/k7V7zzAy+D/O2ye8RfUaWYRng/wA7bJ7xF9RpZgAAAAAAAAAAAAAAAAAAAAAAAAAAAAABImlD0g372zjVzctL9HLRaRby2Vqojno9qrvRzUXV804KaaALboPwFN+RvcRRBDJUTxwQMV0rlRrUTaqquSJxLapY1ipoY3eUjUReCARLUffydq955n3X2hltl6r6CdFSSORzV4OVPntPhAy+D/O2ye8RfUaWYR3gGkmrsbWKCnZm/wAfGvYjXI5y8ERV4FiAAAAAAAAAAAAAAAAAAAAAAAAAAAAAAGj6TNHdJjeljlZKkV0jTJkmWaKm3ku35dC7UzXbrReJ1GhzG0NT4lluY9nrtlZyf5lR3yKkAHJNGWiH/p6vivOIZmSVzNccbNbWL6yquXKcm7Vkm3WuWXWwAOZaUdFUWLJ1utombFdcsno7yZckyTNU1o5E1Z5Lnq7Tk7NDuNnVXiVtjUZ66ys5PydyvkVKAOd6LtGUGDOXX106S3Zzcs0TmxpvRuetVXe5cujJNefR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460375" y="127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" name="円弧 66"/>
          <p:cNvSpPr>
            <a:spLocks noChangeAspect="1"/>
          </p:cNvSpPr>
          <p:nvPr/>
        </p:nvSpPr>
        <p:spPr>
          <a:xfrm flipH="1">
            <a:off x="-338192" y="-1463776"/>
            <a:ext cx="7560000" cy="7560000"/>
          </a:xfrm>
          <a:prstGeom prst="arc">
            <a:avLst>
              <a:gd name="adj1" fmla="val 9833451"/>
              <a:gd name="adj2" fmla="val 11974661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弧 67"/>
          <p:cNvSpPr>
            <a:spLocks noChangeAspect="1"/>
          </p:cNvSpPr>
          <p:nvPr/>
        </p:nvSpPr>
        <p:spPr>
          <a:xfrm flipH="1">
            <a:off x="-710960" y="-1779104"/>
            <a:ext cx="8280000" cy="8280000"/>
          </a:xfrm>
          <a:prstGeom prst="arc">
            <a:avLst>
              <a:gd name="adj1" fmla="val 9833451"/>
              <a:gd name="adj2" fmla="val 11868344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弧 68"/>
          <p:cNvSpPr>
            <a:spLocks noChangeAspect="1"/>
          </p:cNvSpPr>
          <p:nvPr/>
        </p:nvSpPr>
        <p:spPr>
          <a:xfrm flipH="1">
            <a:off x="-1044624" y="-2135376"/>
            <a:ext cx="9000000" cy="9000000"/>
          </a:xfrm>
          <a:prstGeom prst="arc">
            <a:avLst>
              <a:gd name="adj1" fmla="val 9833451"/>
              <a:gd name="adj2" fmla="val 11820928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弧 69"/>
          <p:cNvSpPr>
            <a:spLocks noChangeAspect="1"/>
          </p:cNvSpPr>
          <p:nvPr/>
        </p:nvSpPr>
        <p:spPr>
          <a:xfrm flipH="1">
            <a:off x="-1377368" y="-2557544"/>
            <a:ext cx="9720000" cy="9720000"/>
          </a:xfrm>
          <a:prstGeom prst="arc">
            <a:avLst>
              <a:gd name="adj1" fmla="val 9833451"/>
              <a:gd name="adj2" fmla="val 11383354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弧 70"/>
          <p:cNvSpPr>
            <a:spLocks noChangeAspect="1"/>
          </p:cNvSpPr>
          <p:nvPr/>
        </p:nvSpPr>
        <p:spPr>
          <a:xfrm flipH="1">
            <a:off x="-1737408" y="-2859224"/>
            <a:ext cx="10440000" cy="10440000"/>
          </a:xfrm>
          <a:prstGeom prst="arc">
            <a:avLst>
              <a:gd name="adj1" fmla="val 9833451"/>
              <a:gd name="adj2" fmla="val 11421477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弧 71"/>
          <p:cNvSpPr>
            <a:spLocks noChangeAspect="1"/>
          </p:cNvSpPr>
          <p:nvPr/>
        </p:nvSpPr>
        <p:spPr>
          <a:xfrm flipH="1">
            <a:off x="-2070152" y="-3267744"/>
            <a:ext cx="11160000" cy="11160000"/>
          </a:xfrm>
          <a:prstGeom prst="arc">
            <a:avLst>
              <a:gd name="adj1" fmla="val 9833451"/>
              <a:gd name="adj2" fmla="val 11480522"/>
            </a:avLst>
          </a:prstGeom>
          <a:ln w="1270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62" name="円弧 45061"/>
          <p:cNvSpPr/>
          <p:nvPr/>
        </p:nvSpPr>
        <p:spPr>
          <a:xfrm>
            <a:off x="3139896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弧 77"/>
          <p:cNvSpPr/>
          <p:nvPr/>
        </p:nvSpPr>
        <p:spPr>
          <a:xfrm>
            <a:off x="3856208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弧 78"/>
          <p:cNvSpPr/>
          <p:nvPr/>
        </p:nvSpPr>
        <p:spPr>
          <a:xfrm>
            <a:off x="4233664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弧 79"/>
          <p:cNvSpPr/>
          <p:nvPr/>
        </p:nvSpPr>
        <p:spPr>
          <a:xfrm>
            <a:off x="4593704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弧 80"/>
          <p:cNvSpPr/>
          <p:nvPr/>
        </p:nvSpPr>
        <p:spPr>
          <a:xfrm>
            <a:off x="4940096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弧 81"/>
          <p:cNvSpPr/>
          <p:nvPr/>
        </p:nvSpPr>
        <p:spPr>
          <a:xfrm>
            <a:off x="5615464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弧 82"/>
          <p:cNvSpPr/>
          <p:nvPr/>
        </p:nvSpPr>
        <p:spPr>
          <a:xfrm>
            <a:off x="3496168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弧 83"/>
          <p:cNvSpPr/>
          <p:nvPr/>
        </p:nvSpPr>
        <p:spPr>
          <a:xfrm>
            <a:off x="5961856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弧 84"/>
          <p:cNvSpPr/>
          <p:nvPr/>
        </p:nvSpPr>
        <p:spPr>
          <a:xfrm>
            <a:off x="6321896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弧 85"/>
          <p:cNvSpPr/>
          <p:nvPr/>
        </p:nvSpPr>
        <p:spPr>
          <a:xfrm>
            <a:off x="6681936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弧 86"/>
          <p:cNvSpPr/>
          <p:nvPr/>
        </p:nvSpPr>
        <p:spPr>
          <a:xfrm>
            <a:off x="7041976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弧 87"/>
          <p:cNvSpPr/>
          <p:nvPr/>
        </p:nvSpPr>
        <p:spPr>
          <a:xfrm>
            <a:off x="7429312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弧 88"/>
          <p:cNvSpPr/>
          <p:nvPr/>
        </p:nvSpPr>
        <p:spPr>
          <a:xfrm>
            <a:off x="7793120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弧 89"/>
          <p:cNvSpPr/>
          <p:nvPr/>
        </p:nvSpPr>
        <p:spPr>
          <a:xfrm>
            <a:off x="8180456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弧 90"/>
          <p:cNvSpPr/>
          <p:nvPr/>
        </p:nvSpPr>
        <p:spPr>
          <a:xfrm>
            <a:off x="5269072" y="17678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5" name="Picture 4" descr="http://www.denshi-trade.co.jp/ct/images/img51191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5368" y="4042954"/>
            <a:ext cx="444500" cy="3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://www.denshi-trade.co.jp/ct/images/img51191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153080" y="4049965"/>
            <a:ext cx="444500" cy="33401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正方形/長方形 97"/>
          <p:cNvSpPr/>
          <p:nvPr/>
        </p:nvSpPr>
        <p:spPr>
          <a:xfrm>
            <a:off x="3490873" y="4068860"/>
            <a:ext cx="36000" cy="73040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4768664" y="4096156"/>
            <a:ext cx="36000" cy="730400"/>
          </a:xfrm>
          <a:prstGeom prst="rect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弧 101"/>
          <p:cNvSpPr/>
          <p:nvPr/>
        </p:nvSpPr>
        <p:spPr>
          <a:xfrm>
            <a:off x="4953744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弧 102"/>
          <p:cNvSpPr/>
          <p:nvPr/>
        </p:nvSpPr>
        <p:spPr>
          <a:xfrm>
            <a:off x="5222726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弧 103"/>
          <p:cNvSpPr/>
          <p:nvPr/>
        </p:nvSpPr>
        <p:spPr>
          <a:xfrm>
            <a:off x="5491708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弧 104"/>
          <p:cNvSpPr/>
          <p:nvPr/>
        </p:nvSpPr>
        <p:spPr>
          <a:xfrm>
            <a:off x="5764882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弧 105"/>
          <p:cNvSpPr/>
          <p:nvPr/>
        </p:nvSpPr>
        <p:spPr>
          <a:xfrm>
            <a:off x="6312371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弧 106"/>
          <p:cNvSpPr/>
          <p:nvPr/>
        </p:nvSpPr>
        <p:spPr>
          <a:xfrm>
            <a:off x="4675237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弧 107"/>
          <p:cNvSpPr/>
          <p:nvPr/>
        </p:nvSpPr>
        <p:spPr>
          <a:xfrm>
            <a:off x="6586686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弧 108"/>
          <p:cNvSpPr/>
          <p:nvPr/>
        </p:nvSpPr>
        <p:spPr>
          <a:xfrm>
            <a:off x="6850404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弧 109"/>
          <p:cNvSpPr/>
          <p:nvPr/>
        </p:nvSpPr>
        <p:spPr>
          <a:xfrm>
            <a:off x="7115263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弧 110"/>
          <p:cNvSpPr/>
          <p:nvPr/>
        </p:nvSpPr>
        <p:spPr>
          <a:xfrm>
            <a:off x="7385879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弧 111"/>
          <p:cNvSpPr/>
          <p:nvPr/>
        </p:nvSpPr>
        <p:spPr>
          <a:xfrm>
            <a:off x="7645336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弧 112"/>
          <p:cNvSpPr/>
          <p:nvPr/>
        </p:nvSpPr>
        <p:spPr>
          <a:xfrm>
            <a:off x="7929245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弧 113"/>
          <p:cNvSpPr/>
          <p:nvPr/>
        </p:nvSpPr>
        <p:spPr>
          <a:xfrm>
            <a:off x="8186048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弧 114"/>
          <p:cNvSpPr/>
          <p:nvPr/>
        </p:nvSpPr>
        <p:spPr>
          <a:xfrm>
            <a:off x="6040735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弧 142"/>
          <p:cNvSpPr/>
          <p:nvPr/>
        </p:nvSpPr>
        <p:spPr>
          <a:xfrm>
            <a:off x="4411588" y="3728665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右矢印 143"/>
          <p:cNvSpPr/>
          <p:nvPr/>
        </p:nvSpPr>
        <p:spPr>
          <a:xfrm>
            <a:off x="3973824" y="1793715"/>
            <a:ext cx="2196000" cy="120438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068" name="直線矢印コネクタ 45067"/>
          <p:cNvCxnSpPr/>
          <p:nvPr/>
        </p:nvCxnSpPr>
        <p:spPr>
          <a:xfrm>
            <a:off x="6889904" y="3818444"/>
            <a:ext cx="1728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/>
          <p:cNvSpPr txBox="1"/>
          <p:nvPr/>
        </p:nvSpPr>
        <p:spPr>
          <a:xfrm>
            <a:off x="4067944" y="1500975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音の速さ：</a:t>
            </a:r>
            <a:endParaRPr kumimoji="1" lang="ja-JP" altLang="en-US" sz="1400" b="1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4910856" y="145480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0" name="直線矢印コネクタ 149"/>
          <p:cNvCxnSpPr/>
          <p:nvPr/>
        </p:nvCxnSpPr>
        <p:spPr>
          <a:xfrm>
            <a:off x="436720" y="1867112"/>
            <a:ext cx="216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テキスト ボックス 150"/>
          <p:cNvSpPr txBox="1"/>
          <p:nvPr/>
        </p:nvSpPr>
        <p:spPr>
          <a:xfrm>
            <a:off x="5765072" y="3437640"/>
            <a:ext cx="309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個の波が存在する区間：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070" name="直線矢印コネクタ 45069"/>
          <p:cNvCxnSpPr/>
          <p:nvPr/>
        </p:nvCxnSpPr>
        <p:spPr>
          <a:xfrm>
            <a:off x="8351195" y="2114200"/>
            <a:ext cx="324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/>
          <p:nvPr/>
        </p:nvCxnSpPr>
        <p:spPr>
          <a:xfrm>
            <a:off x="8568472" y="4274020"/>
            <a:ext cx="252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1" name="テキスト ボックス 45070"/>
          <p:cNvSpPr txBox="1"/>
          <p:nvPr/>
        </p:nvSpPr>
        <p:spPr>
          <a:xfrm>
            <a:off x="8497439" y="4466516"/>
            <a:ext cx="61106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200" dirty="0"/>
              <a:t>波長</a:t>
            </a:r>
            <a:endParaRPr kumimoji="1" lang="en-US" altLang="ja-JP" sz="1200" dirty="0"/>
          </a:p>
          <a:p>
            <a:pPr>
              <a:lnSpc>
                <a:spcPts val="1600"/>
              </a:lnSpc>
            </a:pP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8402072" y="1538136"/>
            <a:ext cx="5725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200" b="1" dirty="0"/>
              <a:t>波長</a:t>
            </a:r>
            <a:endParaRPr kumimoji="1" lang="en-US" altLang="ja-JP" sz="1200" b="1" dirty="0"/>
          </a:p>
          <a:p>
            <a:pPr>
              <a:lnSpc>
                <a:spcPts val="1500"/>
              </a:lnSpc>
            </a:pP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[m]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6310072" y="2672848"/>
            <a:ext cx="800219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波の個数</a:t>
            </a: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右中かっこ 159"/>
          <p:cNvSpPr/>
          <p:nvPr/>
        </p:nvSpPr>
        <p:spPr>
          <a:xfrm rot="5400000">
            <a:off x="7157757" y="1531020"/>
            <a:ext cx="220150" cy="2052000"/>
          </a:xfrm>
          <a:prstGeom prst="rightBrace">
            <a:avLst>
              <a:gd name="adj1" fmla="val 8333"/>
              <a:gd name="adj2" fmla="val 81259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74" name="テキスト ボックス 45073"/>
          <p:cNvSpPr txBox="1"/>
          <p:nvPr/>
        </p:nvSpPr>
        <p:spPr>
          <a:xfrm>
            <a:off x="3131840" y="2861576"/>
            <a:ext cx="59503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音源</a:t>
            </a:r>
            <a:endParaRPr kumimoji="1" lang="ja-JP" altLang="en-US" sz="1600" dirty="0">
              <a:latin typeface="Times New Roman" panose="02020603050405020304" pitchFamily="18" charset="0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3110233" y="30776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ea typeface="AR P丸ゴシック体E" panose="020F0900000000000000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sz="1200" dirty="0">
                <a:latin typeface="Times New Roman" panose="02020603050405020304" pitchFamily="18" charset="0"/>
                <a:ea typeface="AR P丸ゴシック体E" panose="020F0900000000000000" pitchFamily="50" charset="-128"/>
                <a:cs typeface="Times New Roman" panose="02020603050405020304" pitchFamily="18" charset="0"/>
              </a:rPr>
              <a:t>OUND</a:t>
            </a:r>
            <a:endParaRPr kumimoji="1" lang="ja-JP" altLang="en-US" sz="1200" dirty="0">
              <a:latin typeface="Times New Roman" panose="02020603050405020304" pitchFamily="18" charset="0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075" name="テキスト ボックス 45074"/>
          <p:cNvSpPr txBox="1"/>
          <p:nvPr/>
        </p:nvSpPr>
        <p:spPr>
          <a:xfrm>
            <a:off x="2915816" y="25015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i="1" dirty="0"/>
              <a:t>静止</a:t>
            </a: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4832736" y="4509120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i="1" dirty="0"/>
              <a:t>動く</a:t>
            </a: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4763072" y="3395801"/>
            <a:ext cx="75854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4147027" y="3484744"/>
            <a:ext cx="771365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ja-JP" altLang="en-US" sz="1400" dirty="0"/>
              <a:t>の速さ：</a:t>
            </a:r>
            <a:endParaRPr kumimoji="1" lang="ja-JP" altLang="en-US" sz="1400" dirty="0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5013534" y="3962460"/>
            <a:ext cx="364202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⑮</a:t>
            </a: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8775518" y="39682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①</a:t>
            </a: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8514630" y="396246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②</a:t>
            </a:r>
            <a:endParaRPr kumimoji="1" lang="ja-JP" altLang="en-US" sz="1400" dirty="0"/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8240246" y="396246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③</a:t>
            </a: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7975742" y="396246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④</a:t>
            </a:r>
            <a:endParaRPr kumimoji="1" lang="ja-JP" altLang="en-US" sz="1400" dirty="0"/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7718774" y="396246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⑤</a:t>
            </a: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7461806" y="396246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⑥</a:t>
            </a:r>
            <a:endParaRPr kumimoji="1" lang="ja-JP" altLang="en-US" sz="14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7187422" y="3962460"/>
            <a:ext cx="364202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⑦</a:t>
            </a: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6913038" y="3962460"/>
            <a:ext cx="364202" cy="307777"/>
          </a:xfrm>
          <a:prstGeom prst="rect">
            <a:avLst/>
          </a:prstGeom>
          <a:noFill/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⑧</a:t>
            </a: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6642422" y="3962460"/>
            <a:ext cx="364202" cy="307777"/>
          </a:xfrm>
          <a:prstGeom prst="rect">
            <a:avLst/>
          </a:prstGeom>
          <a:noFill/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⑨</a:t>
            </a:r>
            <a:endParaRPr kumimoji="1" lang="ja-JP" altLang="en-US" sz="1400" dirty="0"/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6368038" y="3962460"/>
            <a:ext cx="364202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⑩</a:t>
            </a: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6107302" y="3962460"/>
            <a:ext cx="364202" cy="307777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⑪</a:t>
            </a: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5832918" y="3962460"/>
            <a:ext cx="364202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⑫</a:t>
            </a: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5548654" y="3960131"/>
            <a:ext cx="364202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⑬</a:t>
            </a: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5274270" y="3962460"/>
            <a:ext cx="364202" cy="3077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⑭</a:t>
            </a:r>
            <a:endParaRPr kumimoji="1" lang="ja-JP" altLang="en-US" sz="1400" dirty="0"/>
          </a:p>
        </p:txBody>
      </p:sp>
      <p:sp>
        <p:nvSpPr>
          <p:cNvPr id="207" name="円弧 206"/>
          <p:cNvSpPr/>
          <p:nvPr/>
        </p:nvSpPr>
        <p:spPr>
          <a:xfrm flipH="1">
            <a:off x="3126248" y="376385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弧 207"/>
          <p:cNvSpPr/>
          <p:nvPr/>
        </p:nvSpPr>
        <p:spPr>
          <a:xfrm flipH="1">
            <a:off x="2602832" y="376385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弧 208"/>
          <p:cNvSpPr/>
          <p:nvPr/>
        </p:nvSpPr>
        <p:spPr>
          <a:xfrm flipH="1">
            <a:off x="2087072" y="376385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円弧 209"/>
          <p:cNvSpPr/>
          <p:nvPr/>
        </p:nvSpPr>
        <p:spPr>
          <a:xfrm flipH="1">
            <a:off x="1555720" y="376385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円弧 210"/>
          <p:cNvSpPr/>
          <p:nvPr/>
        </p:nvSpPr>
        <p:spPr>
          <a:xfrm flipH="1">
            <a:off x="1038016" y="376385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円弧 211"/>
          <p:cNvSpPr/>
          <p:nvPr/>
        </p:nvSpPr>
        <p:spPr>
          <a:xfrm flipH="1">
            <a:off x="502896" y="376385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円弧 212"/>
          <p:cNvSpPr/>
          <p:nvPr/>
        </p:nvSpPr>
        <p:spPr>
          <a:xfrm flipH="1">
            <a:off x="31728" y="3763852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円弧 213"/>
          <p:cNvSpPr/>
          <p:nvPr/>
        </p:nvSpPr>
        <p:spPr>
          <a:xfrm flipH="1">
            <a:off x="3612888" y="37719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円弧 214"/>
          <p:cNvSpPr/>
          <p:nvPr/>
        </p:nvSpPr>
        <p:spPr>
          <a:xfrm flipH="1">
            <a:off x="4089648" y="3771908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右矢印 216"/>
          <p:cNvSpPr/>
          <p:nvPr/>
        </p:nvSpPr>
        <p:spPr>
          <a:xfrm>
            <a:off x="6152408" y="3756366"/>
            <a:ext cx="720000" cy="120438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4" name="Picture 4" descr="http://www.denshi-trade.co.jp/ct/images/img511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5368" y="2111846"/>
            <a:ext cx="444500" cy="3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4" descr="http://www.denshi-trade.co.jp/ct/images/img511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153080" y="2118857"/>
            <a:ext cx="444500" cy="33401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正方形/長方形 235"/>
          <p:cNvSpPr/>
          <p:nvPr/>
        </p:nvSpPr>
        <p:spPr>
          <a:xfrm>
            <a:off x="3490873" y="2158912"/>
            <a:ext cx="36000" cy="730400"/>
          </a:xfrm>
          <a:prstGeom prst="rect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弧 252"/>
          <p:cNvSpPr/>
          <p:nvPr/>
        </p:nvSpPr>
        <p:spPr>
          <a:xfrm flipH="1">
            <a:off x="2217440" y="1795104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弧 253"/>
          <p:cNvSpPr/>
          <p:nvPr/>
        </p:nvSpPr>
        <p:spPr>
          <a:xfrm flipH="1">
            <a:off x="1835696" y="1795104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弧 254"/>
          <p:cNvSpPr/>
          <p:nvPr/>
        </p:nvSpPr>
        <p:spPr>
          <a:xfrm flipH="1">
            <a:off x="1475656" y="1795104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弧 255"/>
          <p:cNvSpPr/>
          <p:nvPr/>
        </p:nvSpPr>
        <p:spPr>
          <a:xfrm flipH="1">
            <a:off x="1115616" y="1795104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弧 256"/>
          <p:cNvSpPr/>
          <p:nvPr/>
        </p:nvSpPr>
        <p:spPr>
          <a:xfrm flipH="1">
            <a:off x="755576" y="1795104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弧 257"/>
          <p:cNvSpPr/>
          <p:nvPr/>
        </p:nvSpPr>
        <p:spPr>
          <a:xfrm flipH="1">
            <a:off x="395536" y="1795104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弧 258"/>
          <p:cNvSpPr/>
          <p:nvPr/>
        </p:nvSpPr>
        <p:spPr>
          <a:xfrm flipH="1">
            <a:off x="35496" y="1795104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弧 259"/>
          <p:cNvSpPr/>
          <p:nvPr/>
        </p:nvSpPr>
        <p:spPr>
          <a:xfrm flipH="1">
            <a:off x="2937520" y="1795104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弧 260"/>
          <p:cNvSpPr/>
          <p:nvPr/>
        </p:nvSpPr>
        <p:spPr>
          <a:xfrm flipH="1">
            <a:off x="2600488" y="1795104"/>
            <a:ext cx="914400" cy="914400"/>
          </a:xfrm>
          <a:prstGeom prst="arc">
            <a:avLst>
              <a:gd name="adj1" fmla="val 19820301"/>
              <a:gd name="adj2" fmla="val 1763168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テキスト ボックス 284"/>
          <p:cNvSpPr txBox="1"/>
          <p:nvPr/>
        </p:nvSpPr>
        <p:spPr>
          <a:xfrm>
            <a:off x="35496" y="2825640"/>
            <a:ext cx="230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1" u="sng" dirty="0">
                <a:latin typeface="Times New Roman" pitchFamily="18" charset="0"/>
                <a:cs typeface="Times New Roman" pitchFamily="18" charset="0"/>
              </a:rPr>
              <a:t>①音源が動く場合の</a:t>
            </a:r>
            <a:endParaRPr lang="en-US" altLang="ja-JP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b="1" i="1" u="sng" dirty="0">
                <a:latin typeface="Times New Roman" pitchFamily="18" charset="0"/>
                <a:cs typeface="Times New Roman" pitchFamily="18" charset="0"/>
              </a:rPr>
              <a:t>ドップラー効果</a:t>
            </a:r>
            <a:endParaRPr kumimoji="1" lang="ja-JP" altLang="en-US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3588530" y="244818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振動数：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[Hz]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3851920" y="2880232"/>
            <a:ext cx="1035408" cy="528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tIns="36000" rIns="72000" bIns="0" rtlCol="0">
            <a:spAutoFit/>
          </a:bodyPr>
          <a:lstStyle/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波の基本式　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f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endParaRPr kumimoji="1" lang="ja-JP" altLang="en-US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45080" name="正方形/長方形 45079"/>
          <p:cNvSpPr/>
          <p:nvPr/>
        </p:nvSpPr>
        <p:spPr>
          <a:xfrm>
            <a:off x="6255480" y="1968745"/>
            <a:ext cx="2088000" cy="546004"/>
          </a:xfrm>
          <a:prstGeom prst="rect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92" name="オブジェクト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986340"/>
              </p:ext>
            </p:extLst>
          </p:nvPr>
        </p:nvGraphicFramePr>
        <p:xfrm>
          <a:off x="7097039" y="2631904"/>
          <a:ext cx="4270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数式" r:id="rId9" imgW="304560" imgH="393480" progId="Equation.3">
                  <p:embed/>
                </p:oleObj>
              </mc:Choice>
              <mc:Fallback>
                <p:oleObj name="数式" r:id="rId9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039" y="2631904"/>
                        <a:ext cx="42703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" name="テキスト ボックス 300"/>
          <p:cNvSpPr txBox="1"/>
          <p:nvPr/>
        </p:nvSpPr>
        <p:spPr>
          <a:xfrm>
            <a:off x="7448552" y="2795035"/>
            <a:ext cx="492443" cy="280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（個）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1" name="グループ化 75"/>
          <p:cNvGrpSpPr>
            <a:grpSpLocks/>
          </p:cNvGrpSpPr>
          <p:nvPr/>
        </p:nvGrpSpPr>
        <p:grpSpPr bwMode="auto">
          <a:xfrm>
            <a:off x="7057204" y="2706532"/>
            <a:ext cx="72000" cy="432000"/>
            <a:chOff x="223815" y="7448570"/>
            <a:chExt cx="142876" cy="504000"/>
          </a:xfrm>
        </p:grpSpPr>
        <p:cxnSp>
          <p:nvCxnSpPr>
            <p:cNvPr id="312" name="直線コネクタ 311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コネクタ 312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グループ化 75"/>
          <p:cNvGrpSpPr>
            <a:grpSpLocks/>
          </p:cNvGrpSpPr>
          <p:nvPr/>
        </p:nvGrpSpPr>
        <p:grpSpPr bwMode="auto">
          <a:xfrm flipH="1">
            <a:off x="7826008" y="2710300"/>
            <a:ext cx="72000" cy="432000"/>
            <a:chOff x="223815" y="7448570"/>
            <a:chExt cx="142876" cy="504000"/>
          </a:xfrm>
        </p:grpSpPr>
        <p:cxnSp>
          <p:nvCxnSpPr>
            <p:cNvPr id="316" name="直線コネクタ 315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コネクタ 317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9" name="テキスト ボックス 318"/>
          <p:cNvSpPr txBox="1"/>
          <p:nvPr/>
        </p:nvSpPr>
        <p:spPr>
          <a:xfrm>
            <a:off x="6087936" y="1545687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1[s]</a:t>
            </a:r>
            <a:r>
              <a:rPr kumimoji="1" lang="ja-JP" altLang="en-US" sz="1400" b="1" dirty="0"/>
              <a:t>間に聴き取る区間</a:t>
            </a:r>
            <a:r>
              <a:rPr lang="ja-JP" altLang="en-US" sz="1400" b="1" dirty="0"/>
              <a:t>：</a:t>
            </a:r>
            <a:endParaRPr kumimoji="1" lang="ja-JP" altLang="en-US" sz="1400" b="1" dirty="0"/>
          </a:p>
        </p:txBody>
      </p:sp>
      <p:sp>
        <p:nvSpPr>
          <p:cNvPr id="320" name="テキスト ボックス 319"/>
          <p:cNvSpPr txBox="1"/>
          <p:nvPr/>
        </p:nvSpPr>
        <p:spPr>
          <a:xfrm>
            <a:off x="7895682" y="148210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テキスト ボックス 320"/>
          <p:cNvSpPr txBox="1"/>
          <p:nvPr/>
        </p:nvSpPr>
        <p:spPr>
          <a:xfrm>
            <a:off x="3496003" y="4941168"/>
            <a:ext cx="2300133" cy="313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tIns="36000" rIns="72000" bIns="0" rtlCol="0">
            <a:spAutoFit/>
          </a:bodyPr>
          <a:lstStyle/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波の基本式：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f’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ja-JP" altLang="en-US" sz="800" dirty="0">
                <a:latin typeface="Symbol" panose="05050102010706020507" pitchFamily="18" charset="2"/>
                <a:cs typeface="Times New Roman" panose="02020603050405020304" pitchFamily="18" charset="0"/>
              </a:rPr>
              <a:t>＿</a:t>
            </a:r>
            <a:r>
              <a:rPr lang="ja-JP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①</a:t>
            </a:r>
            <a:endParaRPr kumimoji="1" lang="ja-JP" altLang="en-US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326" name="テキスト ボックス 325"/>
          <p:cNvSpPr txBox="1"/>
          <p:nvPr/>
        </p:nvSpPr>
        <p:spPr>
          <a:xfrm>
            <a:off x="3721552" y="2122038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⑮</a:t>
            </a:r>
          </a:p>
        </p:txBody>
      </p:sp>
      <p:sp>
        <p:nvSpPr>
          <p:cNvPr id="327" name="テキスト ボックス 326"/>
          <p:cNvSpPr txBox="1"/>
          <p:nvPr/>
        </p:nvSpPr>
        <p:spPr>
          <a:xfrm>
            <a:off x="8705006" y="212203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①</a:t>
            </a:r>
          </a:p>
        </p:txBody>
      </p:sp>
      <p:sp>
        <p:nvSpPr>
          <p:cNvPr id="328" name="テキスト ボックス 327"/>
          <p:cNvSpPr txBox="1"/>
          <p:nvPr/>
        </p:nvSpPr>
        <p:spPr>
          <a:xfrm>
            <a:off x="8358614" y="212203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②</a:t>
            </a:r>
            <a:endParaRPr kumimoji="1" lang="ja-JP" altLang="en-US" sz="1600" dirty="0"/>
          </a:p>
        </p:txBody>
      </p:sp>
      <p:sp>
        <p:nvSpPr>
          <p:cNvPr id="329" name="テキスト ボックス 328"/>
          <p:cNvSpPr txBox="1"/>
          <p:nvPr/>
        </p:nvSpPr>
        <p:spPr>
          <a:xfrm>
            <a:off x="7967510" y="212203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③</a:t>
            </a:r>
          </a:p>
        </p:txBody>
      </p:sp>
      <p:sp>
        <p:nvSpPr>
          <p:cNvPr id="330" name="テキスト ボックス 329"/>
          <p:cNvSpPr txBox="1"/>
          <p:nvPr/>
        </p:nvSpPr>
        <p:spPr>
          <a:xfrm>
            <a:off x="7593822" y="212203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④</a:t>
            </a:r>
            <a:endParaRPr kumimoji="1" lang="ja-JP" altLang="en-US" sz="1600" dirty="0"/>
          </a:p>
        </p:txBody>
      </p:sp>
      <p:sp>
        <p:nvSpPr>
          <p:cNvPr id="331" name="テキスト ボックス 330"/>
          <p:cNvSpPr txBox="1"/>
          <p:nvPr/>
        </p:nvSpPr>
        <p:spPr>
          <a:xfrm>
            <a:off x="7247430" y="212203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⑤</a:t>
            </a:r>
          </a:p>
        </p:txBody>
      </p:sp>
      <p:sp>
        <p:nvSpPr>
          <p:cNvPr id="332" name="テキスト ボックス 331"/>
          <p:cNvSpPr txBox="1"/>
          <p:nvPr/>
        </p:nvSpPr>
        <p:spPr>
          <a:xfrm>
            <a:off x="6891158" y="212203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⑥</a:t>
            </a:r>
            <a:endParaRPr kumimoji="1" lang="ja-JP" altLang="en-US" sz="1600" dirty="0"/>
          </a:p>
        </p:txBody>
      </p:sp>
      <p:sp>
        <p:nvSpPr>
          <p:cNvPr id="333" name="テキスト ボックス 332"/>
          <p:cNvSpPr txBox="1"/>
          <p:nvPr/>
        </p:nvSpPr>
        <p:spPr>
          <a:xfrm>
            <a:off x="6540998" y="2122038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⑦</a:t>
            </a:r>
          </a:p>
        </p:txBody>
      </p:sp>
      <p:sp>
        <p:nvSpPr>
          <p:cNvPr id="334" name="テキスト ボックス 333"/>
          <p:cNvSpPr txBox="1"/>
          <p:nvPr/>
        </p:nvSpPr>
        <p:spPr>
          <a:xfrm>
            <a:off x="6180958" y="2122038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⑧</a:t>
            </a:r>
          </a:p>
        </p:txBody>
      </p:sp>
      <p:sp>
        <p:nvSpPr>
          <p:cNvPr id="335" name="テキスト ボックス 334"/>
          <p:cNvSpPr txBox="1"/>
          <p:nvPr/>
        </p:nvSpPr>
        <p:spPr>
          <a:xfrm>
            <a:off x="5848214" y="2122038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⑨</a:t>
            </a:r>
            <a:endParaRPr kumimoji="1" lang="ja-JP" altLang="en-US" sz="1600" dirty="0"/>
          </a:p>
        </p:txBody>
      </p:sp>
      <p:sp>
        <p:nvSpPr>
          <p:cNvPr id="336" name="テキスト ボックス 335"/>
          <p:cNvSpPr txBox="1"/>
          <p:nvPr/>
        </p:nvSpPr>
        <p:spPr>
          <a:xfrm>
            <a:off x="5519238" y="2122038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⑩</a:t>
            </a:r>
          </a:p>
        </p:txBody>
      </p:sp>
      <p:sp>
        <p:nvSpPr>
          <p:cNvPr id="337" name="テキスト ボックス 336"/>
          <p:cNvSpPr txBox="1"/>
          <p:nvPr/>
        </p:nvSpPr>
        <p:spPr>
          <a:xfrm>
            <a:off x="5161712" y="2122038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⑪</a:t>
            </a:r>
          </a:p>
        </p:txBody>
      </p:sp>
      <p:sp>
        <p:nvSpPr>
          <p:cNvPr id="338" name="テキスト ボックス 337"/>
          <p:cNvSpPr txBox="1"/>
          <p:nvPr/>
        </p:nvSpPr>
        <p:spPr>
          <a:xfrm>
            <a:off x="4788024" y="2122038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⑫</a:t>
            </a:r>
          </a:p>
        </p:txBody>
      </p:sp>
      <p:sp>
        <p:nvSpPr>
          <p:cNvPr id="339" name="テキスト ボックス 338"/>
          <p:cNvSpPr txBox="1"/>
          <p:nvPr/>
        </p:nvSpPr>
        <p:spPr>
          <a:xfrm>
            <a:off x="4445400" y="2122038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⑬</a:t>
            </a:r>
          </a:p>
        </p:txBody>
      </p:sp>
      <p:sp>
        <p:nvSpPr>
          <p:cNvPr id="340" name="テキスト ボックス 339"/>
          <p:cNvSpPr txBox="1"/>
          <p:nvPr/>
        </p:nvSpPr>
        <p:spPr>
          <a:xfrm>
            <a:off x="4050528" y="2122038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⑭</a:t>
            </a:r>
            <a:endParaRPr kumimoji="1" lang="ja-JP" altLang="en-US" sz="1600" dirty="0"/>
          </a:p>
        </p:txBody>
      </p:sp>
      <p:sp>
        <p:nvSpPr>
          <p:cNvPr id="341" name="正方形/長方形 340"/>
          <p:cNvSpPr/>
          <p:nvPr/>
        </p:nvSpPr>
        <p:spPr>
          <a:xfrm>
            <a:off x="6955134" y="3940692"/>
            <a:ext cx="1647587" cy="546004"/>
          </a:xfrm>
          <a:prstGeom prst="rect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テキスト ボックス 342"/>
          <p:cNvSpPr txBox="1"/>
          <p:nvPr/>
        </p:nvSpPr>
        <p:spPr>
          <a:xfrm>
            <a:off x="3491880" y="4468764"/>
            <a:ext cx="1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振動数：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[Hz]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6369050" y="5008563"/>
            <a:ext cx="2841930" cy="550862"/>
            <a:chOff x="6338582" y="5603631"/>
            <a:chExt cx="2841930" cy="550862"/>
          </a:xfrm>
        </p:grpSpPr>
        <p:graphicFrame>
          <p:nvGraphicFramePr>
            <p:cNvPr id="35" name="オブジェクト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9324504"/>
                </p:ext>
              </p:extLst>
            </p:nvPr>
          </p:nvGraphicFramePr>
          <p:xfrm>
            <a:off x="6338582" y="5603631"/>
            <a:ext cx="2455863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49" name="数式" r:id="rId11" imgW="1752480" imgH="393480" progId="Equation.3">
                    <p:embed/>
                  </p:oleObj>
                </mc:Choice>
                <mc:Fallback>
                  <p:oleObj name="数式" r:id="rId11" imgW="1752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8582" y="5603631"/>
                          <a:ext cx="2455863" cy="550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テキスト ボックス 36"/>
            <p:cNvSpPr txBox="1"/>
            <p:nvPr/>
          </p:nvSpPr>
          <p:spPr>
            <a:xfrm>
              <a:off x="8042032" y="5688544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テキスト ボックス 347"/>
            <p:cNvSpPr txBox="1"/>
            <p:nvPr/>
          </p:nvSpPr>
          <p:spPr>
            <a:xfrm>
              <a:off x="8662421" y="568854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個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テキスト ボックス 348"/>
            <p:cNvSpPr txBox="1"/>
            <p:nvPr/>
          </p:nvSpPr>
          <p:spPr>
            <a:xfrm>
              <a:off x="6948264" y="567489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個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テキスト ボックス 349"/>
            <p:cNvSpPr txBox="1"/>
            <p:nvPr/>
          </p:nvSpPr>
          <p:spPr>
            <a:xfrm>
              <a:off x="6444208" y="5674896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3" name="グループ化 75"/>
          <p:cNvGrpSpPr>
            <a:grpSpLocks/>
          </p:cNvGrpSpPr>
          <p:nvPr/>
        </p:nvGrpSpPr>
        <p:grpSpPr bwMode="auto">
          <a:xfrm>
            <a:off x="6251476" y="5064902"/>
            <a:ext cx="72000" cy="432000"/>
            <a:chOff x="223815" y="7448570"/>
            <a:chExt cx="142876" cy="504000"/>
          </a:xfrm>
        </p:grpSpPr>
        <p:cxnSp>
          <p:nvCxnSpPr>
            <p:cNvPr id="354" name="直線コネクタ 353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線コネクタ 354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線コネクタ 355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グループ化 75"/>
          <p:cNvGrpSpPr>
            <a:grpSpLocks/>
          </p:cNvGrpSpPr>
          <p:nvPr/>
        </p:nvGrpSpPr>
        <p:grpSpPr bwMode="auto">
          <a:xfrm flipH="1">
            <a:off x="9180520" y="5068670"/>
            <a:ext cx="72000" cy="432000"/>
            <a:chOff x="223815" y="7448570"/>
            <a:chExt cx="142876" cy="504000"/>
          </a:xfrm>
        </p:grpSpPr>
        <p:cxnSp>
          <p:nvCxnSpPr>
            <p:cNvPr id="358" name="直線コネクタ 357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コネクタ 358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線コネクタ 359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5868144" y="4535176"/>
            <a:ext cx="26636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１個あたり波長</a:t>
            </a:r>
            <a:r>
              <a:rPr lang="en-US" altLang="ja-JP" sz="12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’[m]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の波が</a:t>
            </a: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</a:t>
            </a:r>
            <a:r>
              <a:rPr lang="en-US" altLang="ja-JP" sz="12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あるという式を作る↓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72246" y="5715840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これより、</a:t>
            </a:r>
          </a:p>
        </p:txBody>
      </p:sp>
      <p:graphicFrame>
        <p:nvGraphicFramePr>
          <p:cNvPr id="63" name="オブジェクト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296532"/>
              </p:ext>
            </p:extLst>
          </p:nvPr>
        </p:nvGraphicFramePr>
        <p:xfrm>
          <a:off x="7036342" y="5589240"/>
          <a:ext cx="12271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数式" r:id="rId13" imgW="876240" imgH="393480" progId="Equation.3">
                  <p:embed/>
                </p:oleObj>
              </mc:Choice>
              <mc:Fallback>
                <p:oleObj name="数式" r:id="rId13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342" y="5589240"/>
                        <a:ext cx="122713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テキスト ボックス 63"/>
          <p:cNvSpPr txBox="1"/>
          <p:nvPr/>
        </p:nvSpPr>
        <p:spPr>
          <a:xfrm>
            <a:off x="5770038" y="6179924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この時、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観測する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振動数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</a:p>
        </p:txBody>
      </p:sp>
      <p:graphicFrame>
        <p:nvGraphicFramePr>
          <p:cNvPr id="65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729480"/>
              </p:ext>
            </p:extLst>
          </p:nvPr>
        </p:nvGraphicFramePr>
        <p:xfrm>
          <a:off x="7405456" y="6165304"/>
          <a:ext cx="12461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1" name="数式" r:id="rId15" imgW="888840" imgH="431640" progId="Equation.3">
                  <p:embed/>
                </p:oleObj>
              </mc:Choice>
              <mc:Fallback>
                <p:oleObj name="数式" r:id="rId15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456" y="6165304"/>
                        <a:ext cx="124618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7" name="グループ化 75"/>
          <p:cNvGrpSpPr>
            <a:grpSpLocks/>
          </p:cNvGrpSpPr>
          <p:nvPr/>
        </p:nvGrpSpPr>
        <p:grpSpPr bwMode="auto">
          <a:xfrm>
            <a:off x="7234775" y="6179924"/>
            <a:ext cx="72000" cy="576000"/>
            <a:chOff x="223815" y="7448570"/>
            <a:chExt cx="142876" cy="504000"/>
          </a:xfrm>
        </p:grpSpPr>
        <p:cxnSp>
          <p:nvCxnSpPr>
            <p:cNvPr id="368" name="直線コネクタ 367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線コネクタ 368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コネクタ 369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グループ化 75"/>
          <p:cNvGrpSpPr>
            <a:grpSpLocks/>
          </p:cNvGrpSpPr>
          <p:nvPr/>
        </p:nvGrpSpPr>
        <p:grpSpPr bwMode="auto">
          <a:xfrm flipH="1">
            <a:off x="8723659" y="6183692"/>
            <a:ext cx="72000" cy="576000"/>
            <a:chOff x="223815" y="7448570"/>
            <a:chExt cx="142876" cy="504000"/>
          </a:xfrm>
        </p:grpSpPr>
        <p:cxnSp>
          <p:nvCxnSpPr>
            <p:cNvPr id="372" name="直線コネクタ 371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5" name="テキスト ボックス 374"/>
          <p:cNvSpPr txBox="1"/>
          <p:nvPr/>
        </p:nvSpPr>
        <p:spPr>
          <a:xfrm>
            <a:off x="8795659" y="6269348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となる。</a:t>
            </a:r>
          </a:p>
        </p:txBody>
      </p:sp>
      <p:sp>
        <p:nvSpPr>
          <p:cNvPr id="392" name="テキスト ボックス 391"/>
          <p:cNvSpPr txBox="1"/>
          <p:nvPr/>
        </p:nvSpPr>
        <p:spPr>
          <a:xfrm>
            <a:off x="268936" y="1548366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1[s]</a:t>
            </a:r>
            <a:r>
              <a:rPr kumimoji="1" lang="ja-JP" altLang="en-US" sz="1400" b="1" dirty="0"/>
              <a:t>間に聴き取る区間</a:t>
            </a:r>
            <a:r>
              <a:rPr lang="ja-JP" altLang="en-US" sz="1400" b="1" dirty="0"/>
              <a:t>：</a:t>
            </a:r>
            <a:endParaRPr kumimoji="1" lang="ja-JP" altLang="en-US" sz="1400" b="1" dirty="0"/>
          </a:p>
        </p:txBody>
      </p:sp>
      <p:sp>
        <p:nvSpPr>
          <p:cNvPr id="393" name="テキスト ボックス 392"/>
          <p:cNvSpPr txBox="1"/>
          <p:nvPr/>
        </p:nvSpPr>
        <p:spPr>
          <a:xfrm>
            <a:off x="2035738" y="148478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" name="正方形/長方形 393"/>
          <p:cNvSpPr/>
          <p:nvPr/>
        </p:nvSpPr>
        <p:spPr>
          <a:xfrm>
            <a:off x="539552" y="3963116"/>
            <a:ext cx="2988000" cy="546004"/>
          </a:xfrm>
          <a:prstGeom prst="rect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5" name="直線矢印コネクタ 394"/>
          <p:cNvCxnSpPr/>
          <p:nvPr/>
        </p:nvCxnSpPr>
        <p:spPr>
          <a:xfrm>
            <a:off x="6208434" y="1867112"/>
            <a:ext cx="216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矢印コネクタ 395"/>
          <p:cNvCxnSpPr/>
          <p:nvPr/>
        </p:nvCxnSpPr>
        <p:spPr>
          <a:xfrm>
            <a:off x="526144" y="3847400"/>
            <a:ext cx="216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右矢印 198"/>
          <p:cNvSpPr/>
          <p:nvPr/>
        </p:nvSpPr>
        <p:spPr>
          <a:xfrm flipH="1">
            <a:off x="2785528" y="3789040"/>
            <a:ext cx="720000" cy="120438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23632" y="3429000"/>
            <a:ext cx="316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個の波が存在する区間：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ja-JP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2958014" y="2119208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⑮</a:t>
            </a: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424086" y="2119208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⑧</a:t>
            </a: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784126" y="2119208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⑨</a:t>
            </a:r>
            <a:endParaRPr kumimoji="1" lang="ja-JP" altLang="en-US" sz="1600" dirty="0"/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1130518" y="2119208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⑩</a:t>
            </a: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1504206" y="2119208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⑪</a:t>
            </a: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1877894" y="2119208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⑫</a:t>
            </a: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2265230" y="2119208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⑬</a:t>
            </a: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2611622" y="2119208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⑭</a:t>
            </a:r>
            <a:endParaRPr kumimoji="1" lang="ja-JP" altLang="en-US" sz="1600" dirty="0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49144" y="2119208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⑦</a:t>
            </a: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630230" y="395047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⑧</a:t>
            </a: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1130518" y="395047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⑨</a:t>
            </a:r>
            <a:endParaRPr kumimoji="1" lang="ja-JP" altLang="en-US" sz="1600" dirty="0"/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1676942" y="395047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⑩</a:t>
            </a: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2200758" y="395047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⑪</a:t>
            </a: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2722230" y="3950472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⑫</a:t>
            </a: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3218750" y="3950472"/>
            <a:ext cx="389850" cy="3385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⑬</a:t>
            </a: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121152" y="3950472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⑦</a:t>
            </a:r>
          </a:p>
        </p:txBody>
      </p:sp>
      <p:sp>
        <p:nvSpPr>
          <p:cNvPr id="230" name="正方形/長方形 229"/>
          <p:cNvSpPr/>
          <p:nvPr/>
        </p:nvSpPr>
        <p:spPr>
          <a:xfrm>
            <a:off x="487534" y="1961544"/>
            <a:ext cx="2088000" cy="546004"/>
          </a:xfrm>
          <a:prstGeom prst="rect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648462" y="4553832"/>
            <a:ext cx="27130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１個あたり波長</a:t>
            </a:r>
            <a:r>
              <a:rPr lang="en-US" altLang="ja-JP" sz="12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’[m]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の波が</a:t>
            </a: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V+</a:t>
            </a:r>
            <a:r>
              <a:rPr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</a:t>
            </a:r>
            <a:r>
              <a:rPr lang="en-US" altLang="ja-JP" sz="12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あるという式を作る↓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2" name="直線矢印コネクタ 231"/>
          <p:cNvCxnSpPr/>
          <p:nvPr/>
        </p:nvCxnSpPr>
        <p:spPr>
          <a:xfrm>
            <a:off x="24641" y="4259618"/>
            <a:ext cx="432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テキスト ボックス 232"/>
          <p:cNvSpPr txBox="1"/>
          <p:nvPr/>
        </p:nvSpPr>
        <p:spPr>
          <a:xfrm>
            <a:off x="-5448" y="4452114"/>
            <a:ext cx="61106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200" dirty="0"/>
              <a:t>波長</a:t>
            </a:r>
            <a:endParaRPr kumimoji="1" lang="en-US" altLang="ja-JP" sz="1200" dirty="0"/>
          </a:p>
          <a:p>
            <a:pPr>
              <a:lnSpc>
                <a:spcPts val="1600"/>
              </a:lnSpc>
            </a:pP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7" name="グループ化 236"/>
          <p:cNvGrpSpPr/>
          <p:nvPr/>
        </p:nvGrpSpPr>
        <p:grpSpPr>
          <a:xfrm>
            <a:off x="142875" y="5013325"/>
            <a:ext cx="2852125" cy="550863"/>
            <a:chOff x="6328387" y="5603385"/>
            <a:chExt cx="2852125" cy="550863"/>
          </a:xfrm>
        </p:grpSpPr>
        <p:graphicFrame>
          <p:nvGraphicFramePr>
            <p:cNvPr id="238" name="オブジェクト 2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6185969"/>
                </p:ext>
              </p:extLst>
            </p:nvPr>
          </p:nvGraphicFramePr>
          <p:xfrm>
            <a:off x="6328387" y="5603385"/>
            <a:ext cx="247332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52" name="数式" r:id="rId17" imgW="1765080" imgH="393480" progId="Equation.3">
                    <p:embed/>
                  </p:oleObj>
                </mc:Choice>
                <mc:Fallback>
                  <p:oleObj name="数式" r:id="rId17" imgW="1765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387" y="5603385"/>
                          <a:ext cx="247332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9" name="テキスト ボックス 238"/>
            <p:cNvSpPr txBox="1"/>
            <p:nvPr/>
          </p:nvSpPr>
          <p:spPr>
            <a:xfrm>
              <a:off x="8042032" y="5688544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テキスト ボックス 239"/>
            <p:cNvSpPr txBox="1"/>
            <p:nvPr/>
          </p:nvSpPr>
          <p:spPr>
            <a:xfrm>
              <a:off x="8662421" y="568854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個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テキスト ボックス 240"/>
            <p:cNvSpPr txBox="1"/>
            <p:nvPr/>
          </p:nvSpPr>
          <p:spPr>
            <a:xfrm>
              <a:off x="6948264" y="567489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個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テキスト ボックス 241"/>
            <p:cNvSpPr txBox="1"/>
            <p:nvPr/>
          </p:nvSpPr>
          <p:spPr>
            <a:xfrm>
              <a:off x="6444208" y="5674896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3" name="グループ化 75"/>
          <p:cNvGrpSpPr>
            <a:grpSpLocks/>
          </p:cNvGrpSpPr>
          <p:nvPr/>
        </p:nvGrpSpPr>
        <p:grpSpPr bwMode="auto">
          <a:xfrm>
            <a:off x="35496" y="5069910"/>
            <a:ext cx="72000" cy="432000"/>
            <a:chOff x="223815" y="7448570"/>
            <a:chExt cx="142876" cy="504000"/>
          </a:xfrm>
        </p:grpSpPr>
        <p:cxnSp>
          <p:nvCxnSpPr>
            <p:cNvPr id="244" name="直線コネクタ 243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グループ化 75"/>
          <p:cNvGrpSpPr>
            <a:grpSpLocks/>
          </p:cNvGrpSpPr>
          <p:nvPr/>
        </p:nvGrpSpPr>
        <p:grpSpPr bwMode="auto">
          <a:xfrm flipH="1">
            <a:off x="2964540" y="5073678"/>
            <a:ext cx="72000" cy="432000"/>
            <a:chOff x="223815" y="7448570"/>
            <a:chExt cx="142876" cy="504000"/>
          </a:xfrm>
        </p:grpSpPr>
        <p:cxnSp>
          <p:nvCxnSpPr>
            <p:cNvPr id="248" name="直線コネクタ 247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249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テキスト ボックス 250"/>
          <p:cNvSpPr txBox="1"/>
          <p:nvPr/>
        </p:nvSpPr>
        <p:spPr>
          <a:xfrm>
            <a:off x="107504" y="5715840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これより、</a:t>
            </a:r>
          </a:p>
        </p:txBody>
      </p:sp>
      <p:graphicFrame>
        <p:nvGraphicFramePr>
          <p:cNvPr id="252" name="オブジェクト 2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95496"/>
              </p:ext>
            </p:extLst>
          </p:nvPr>
        </p:nvGraphicFramePr>
        <p:xfrm>
          <a:off x="979488" y="5589588"/>
          <a:ext cx="12096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3" name="数式" r:id="rId19" imgW="863280" imgH="393480" progId="Equation.3">
                  <p:embed/>
                </p:oleObj>
              </mc:Choice>
              <mc:Fallback>
                <p:oleObj name="数式" r:id="rId19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5589588"/>
                        <a:ext cx="12096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" name="テキスト ボックス 261"/>
          <p:cNvSpPr txBox="1"/>
          <p:nvPr/>
        </p:nvSpPr>
        <p:spPr>
          <a:xfrm>
            <a:off x="-180528" y="6179924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この時、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観測する</a:t>
            </a:r>
            <a:endParaRPr kumimoji="1"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振動数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</a:p>
        </p:txBody>
      </p:sp>
      <p:graphicFrame>
        <p:nvGraphicFramePr>
          <p:cNvPr id="263" name="オブジェクト 2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91988"/>
              </p:ext>
            </p:extLst>
          </p:nvPr>
        </p:nvGraphicFramePr>
        <p:xfrm>
          <a:off x="1438275" y="6165850"/>
          <a:ext cx="1228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4" name="数式" r:id="rId21" imgW="876240" imgH="431640" progId="Equation.3">
                  <p:embed/>
                </p:oleObj>
              </mc:Choice>
              <mc:Fallback>
                <p:oleObj name="数式" r:id="rId21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6165850"/>
                        <a:ext cx="12287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4" name="グループ化 75"/>
          <p:cNvGrpSpPr>
            <a:grpSpLocks/>
          </p:cNvGrpSpPr>
          <p:nvPr/>
        </p:nvGrpSpPr>
        <p:grpSpPr bwMode="auto">
          <a:xfrm>
            <a:off x="1259632" y="6179924"/>
            <a:ext cx="72000" cy="576000"/>
            <a:chOff x="223815" y="7448570"/>
            <a:chExt cx="142876" cy="504000"/>
          </a:xfrm>
        </p:grpSpPr>
        <p:cxnSp>
          <p:nvCxnSpPr>
            <p:cNvPr id="265" name="直線コネクタ 264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コネクタ 265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コネクタ 266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グループ化 75"/>
          <p:cNvGrpSpPr>
            <a:grpSpLocks/>
          </p:cNvGrpSpPr>
          <p:nvPr/>
        </p:nvGrpSpPr>
        <p:grpSpPr bwMode="auto">
          <a:xfrm flipH="1">
            <a:off x="2748516" y="6183692"/>
            <a:ext cx="72000" cy="576000"/>
            <a:chOff x="223815" y="7448570"/>
            <a:chExt cx="142876" cy="504000"/>
          </a:xfrm>
        </p:grpSpPr>
        <p:cxnSp>
          <p:nvCxnSpPr>
            <p:cNvPr id="269" name="直線コネクタ 268"/>
            <p:cNvCxnSpPr/>
            <p:nvPr/>
          </p:nvCxnSpPr>
          <p:spPr>
            <a:xfrm>
              <a:off x="223815" y="7946777"/>
              <a:ext cx="142876" cy="1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コネクタ 269"/>
            <p:cNvCxnSpPr/>
            <p:nvPr/>
          </p:nvCxnSpPr>
          <p:spPr>
            <a:xfrm>
              <a:off x="223815" y="7458225"/>
              <a:ext cx="1428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コネクタ 270"/>
            <p:cNvCxnSpPr/>
            <p:nvPr/>
          </p:nvCxnSpPr>
          <p:spPr>
            <a:xfrm rot="16200000">
              <a:off x="-27193" y="7699578"/>
              <a:ext cx="504000" cy="1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テキスト ボックス 271"/>
          <p:cNvSpPr txBox="1"/>
          <p:nvPr/>
        </p:nvSpPr>
        <p:spPr>
          <a:xfrm>
            <a:off x="2820516" y="6269348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となる。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67744" y="57097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①へ代入</a:t>
            </a:r>
            <a:endParaRPr kumimoji="1" lang="ja-JP" altLang="en-US" sz="1400" dirty="0"/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8357553" y="57097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①へ代入</a:t>
            </a:r>
            <a:endParaRPr kumimoji="1" lang="ja-JP" altLang="en-US" sz="14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644008" y="5373376"/>
            <a:ext cx="0" cy="144000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364088" y="2548641"/>
            <a:ext cx="10438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u="sng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観測者</a:t>
            </a:r>
            <a:endParaRPr kumimoji="1" lang="en-US" altLang="ja-JP" sz="1600" u="sng" dirty="0">
              <a:latin typeface="Times New Roman" panose="02020603050405020304" pitchFamily="18" charset="0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b="1" dirty="0">
                <a:latin typeface="Times New Roman" panose="02020603050405020304" pitchFamily="18" charset="0"/>
                <a:ea typeface="AR P丸ゴシック体E" panose="020F0900000000000000" pitchFamily="50" charset="-128"/>
                <a:cs typeface="Times New Roman" panose="02020603050405020304" pitchFamily="18" charset="0"/>
              </a:rPr>
              <a:t>O</a:t>
            </a:r>
            <a:r>
              <a:rPr kumimoji="1" lang="en-US" altLang="ja-JP" dirty="0">
                <a:latin typeface="Times New Roman" panose="02020603050405020304" pitchFamily="18" charset="0"/>
                <a:ea typeface="AR P丸ゴシック体E" panose="020F0900000000000000" pitchFamily="50" charset="-128"/>
                <a:cs typeface="Times New Roman" panose="02020603050405020304" pitchFamily="18" charset="0"/>
              </a:rPr>
              <a:t>bserver</a:t>
            </a:r>
            <a:endParaRPr kumimoji="1" lang="ja-JP" altLang="en-US" sz="1600" dirty="0">
              <a:latin typeface="Times New Roman" panose="02020603050405020304" pitchFamily="18" charset="0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2172208" y="2548641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u="sng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観測者</a:t>
            </a:r>
            <a:r>
              <a:rPr kumimoji="1" lang="en-US" altLang="ja-JP" sz="1200" u="sng" dirty="0">
                <a:latin typeface="Times New Roman" panose="02020603050405020304" pitchFamily="18" charset="0"/>
                <a:ea typeface="AR P丸ゴシック体E" panose="020F0900000000000000" pitchFamily="50" charset="-128"/>
                <a:cs typeface="Times New Roman" panose="02020603050405020304" pitchFamily="18" charset="0"/>
              </a:rPr>
              <a:t>O</a:t>
            </a:r>
            <a:endParaRPr kumimoji="1" lang="ja-JP" altLang="en-US" sz="1200" u="sng" dirty="0">
              <a:latin typeface="Times New Roman" panose="02020603050405020304" pitchFamily="18" charset="0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1907" y="5317750"/>
            <a:ext cx="1010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i="1" dirty="0"/>
              <a:t>音源が</a:t>
            </a:r>
            <a:endParaRPr lang="en-US" altLang="ja-JP" b="1" i="1" dirty="0"/>
          </a:p>
          <a:p>
            <a:r>
              <a:rPr kumimoji="1" lang="en-US" altLang="ja-JP" b="1" i="1" dirty="0"/>
              <a:t>『</a:t>
            </a:r>
            <a:r>
              <a:rPr lang="ja-JP" altLang="en-US" b="1" i="1" dirty="0"/>
              <a:t>近づく</a:t>
            </a:r>
            <a:r>
              <a:rPr kumimoji="1" lang="en-US" altLang="ja-JP" b="1" i="1" dirty="0"/>
              <a:t>』</a:t>
            </a:r>
          </a:p>
          <a:p>
            <a:r>
              <a:rPr lang="ja-JP" altLang="en-US" b="1" i="1" dirty="0"/>
              <a:t>場合</a:t>
            </a:r>
            <a:endParaRPr kumimoji="1" lang="ja-JP" altLang="en-US" b="1" i="1" dirty="0"/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3241921" y="5317750"/>
            <a:ext cx="1289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b="1" i="1" dirty="0"/>
              <a:t>音源が</a:t>
            </a:r>
            <a:endParaRPr lang="en-US" altLang="ja-JP" b="1" i="1" dirty="0"/>
          </a:p>
          <a:p>
            <a:pPr algn="r"/>
            <a:r>
              <a:rPr lang="en-US" altLang="ja-JP" b="1" i="1" dirty="0"/>
              <a:t>『</a:t>
            </a:r>
            <a:r>
              <a:rPr lang="ja-JP" altLang="en-US" b="1" i="1" dirty="0"/>
              <a:t>遠ざかる</a:t>
            </a:r>
            <a:r>
              <a:rPr lang="en-US" altLang="ja-JP" b="1" i="1" dirty="0"/>
              <a:t>』</a:t>
            </a:r>
          </a:p>
          <a:p>
            <a:pPr algn="r"/>
            <a:r>
              <a:rPr kumimoji="1" lang="ja-JP" altLang="en-US" b="1" i="1" dirty="0"/>
              <a:t>場合</a:t>
            </a:r>
            <a:endParaRPr kumimoji="1" lang="en-US" altLang="ja-JP" b="1" i="1" dirty="0"/>
          </a:p>
        </p:txBody>
      </p:sp>
      <p:sp>
        <p:nvSpPr>
          <p:cNvPr id="278" name="右矢印 277"/>
          <p:cNvSpPr/>
          <p:nvPr/>
        </p:nvSpPr>
        <p:spPr>
          <a:xfrm flipH="1">
            <a:off x="3563887" y="6156396"/>
            <a:ext cx="912510" cy="5613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正方形/長方形 280"/>
          <p:cNvSpPr/>
          <p:nvPr/>
        </p:nvSpPr>
        <p:spPr>
          <a:xfrm>
            <a:off x="6534757" y="366205"/>
            <a:ext cx="1466331" cy="31284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nl-NL" altLang="ja-JP" sz="1400" dirty="0"/>
              <a:t>H. D. Buys Ballot</a:t>
            </a:r>
            <a:endParaRPr lang="ja-JP" altLang="en-US" sz="1400" dirty="0"/>
          </a:p>
        </p:txBody>
      </p:sp>
      <p:sp>
        <p:nvSpPr>
          <p:cNvPr id="10" name="右矢印 9"/>
          <p:cNvSpPr/>
          <p:nvPr/>
        </p:nvSpPr>
        <p:spPr>
          <a:xfrm>
            <a:off x="3208325" y="3761744"/>
            <a:ext cx="2014401" cy="881752"/>
          </a:xfrm>
          <a:prstGeom prst="rightArrow">
            <a:avLst>
              <a:gd name="adj1" fmla="val 50000"/>
              <a:gd name="adj2" fmla="val 90144"/>
            </a:avLst>
          </a:prstGeom>
          <a:ln w="952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4182150" y="3950472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⑮</a:t>
            </a:r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3678094" y="3950472"/>
            <a:ext cx="38985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⑭</a:t>
            </a:r>
            <a:endParaRPr kumimoji="1" lang="ja-JP" altLang="en-US" sz="1600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057688" y="5291408"/>
            <a:ext cx="599930" cy="4319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矢印コネクタ 279"/>
          <p:cNvCxnSpPr/>
          <p:nvPr/>
        </p:nvCxnSpPr>
        <p:spPr>
          <a:xfrm flipH="1" flipV="1">
            <a:off x="5782488" y="5342232"/>
            <a:ext cx="386765" cy="41455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テキスト ボックス 281"/>
          <p:cNvSpPr txBox="1"/>
          <p:nvPr/>
        </p:nvSpPr>
        <p:spPr>
          <a:xfrm>
            <a:off x="3716229" y="3446416"/>
            <a:ext cx="59503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音源</a:t>
            </a:r>
            <a:endParaRPr kumimoji="1" lang="ja-JP" altLang="en-US" sz="1600" dirty="0">
              <a:latin typeface="Times New Roman" panose="02020603050405020304" pitchFamily="18" charset="0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5" name="右矢印 164"/>
          <p:cNvSpPr/>
          <p:nvPr/>
        </p:nvSpPr>
        <p:spPr>
          <a:xfrm>
            <a:off x="4428064" y="3758026"/>
            <a:ext cx="720000" cy="120438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右矢印 282"/>
          <p:cNvSpPr/>
          <p:nvPr/>
        </p:nvSpPr>
        <p:spPr>
          <a:xfrm>
            <a:off x="4784322" y="6138008"/>
            <a:ext cx="912510" cy="5613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4860032" y="319173"/>
            <a:ext cx="768159" cy="32464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（物理）</a:t>
            </a:r>
            <a:endParaRPr kumimoji="1" lang="ja-JP" altLang="en-US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78338"/>
      </p:ext>
    </p:extLst>
  </p:cSld>
  <p:clrMapOvr>
    <a:masterClrMapping/>
  </p:clrMapOvr>
  <p:transition spd="slow" advClick="0" advTm="4000">
    <p:push dir="u"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prstDash val="solid"/>
          <a:headEnd type="none" w="med" len="me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6603</TotalTime>
  <Words>1694</Words>
  <Application>Microsoft Office PowerPoint</Application>
  <PresentationFormat>画面に合わせる (4:3)</PresentationFormat>
  <Paragraphs>366</Paragraphs>
  <Slides>12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AR P丸ゴシック体E</vt:lpstr>
      <vt:lpstr>Arial</vt:lpstr>
      <vt:lpstr>Calibri</vt:lpstr>
      <vt:lpstr>Symbol</vt:lpstr>
      <vt:lpstr>Times New Roman</vt:lpstr>
      <vt:lpstr>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m124371</dc:creator>
  <cp:lastModifiedBy>正則 古野</cp:lastModifiedBy>
  <cp:revision>405</cp:revision>
  <cp:lastPrinted>2014-07-03T08:15:43Z</cp:lastPrinted>
  <dcterms:created xsi:type="dcterms:W3CDTF">2013-07-17T08:32:15Z</dcterms:created>
  <dcterms:modified xsi:type="dcterms:W3CDTF">2019-07-07T00:08:57Z</dcterms:modified>
</cp:coreProperties>
</file>