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8" r:id="rId2"/>
    <p:sldId id="316" r:id="rId3"/>
    <p:sldId id="317" r:id="rId4"/>
    <p:sldId id="312" r:id="rId5"/>
    <p:sldId id="309" r:id="rId6"/>
    <p:sldId id="310" r:id="rId7"/>
    <p:sldId id="314" r:id="rId8"/>
    <p:sldId id="318" r:id="rId9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843" autoAdjust="0"/>
  </p:normalViewPr>
  <p:slideViewPr>
    <p:cSldViewPr>
      <p:cViewPr>
        <p:scale>
          <a:sx n="70" d="100"/>
          <a:sy n="70" d="100"/>
        </p:scale>
        <p:origin x="-20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3076576" cy="511174"/>
          </a:xfrm>
          <a:prstGeom prst="rect">
            <a:avLst/>
          </a:prstGeom>
        </p:spPr>
        <p:txBody>
          <a:bodyPr vert="horz" lIns="88288" tIns="44144" rIns="88288" bIns="4414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1" y="6"/>
            <a:ext cx="3076576" cy="511174"/>
          </a:xfrm>
          <a:prstGeom prst="rect">
            <a:avLst/>
          </a:prstGeom>
        </p:spPr>
        <p:txBody>
          <a:bodyPr vert="horz" lIns="88288" tIns="44144" rIns="88288" bIns="44144" rtlCol="0"/>
          <a:lstStyle>
            <a:lvl1pPr algn="r">
              <a:defRPr sz="1200"/>
            </a:lvl1pPr>
          </a:lstStyle>
          <a:p>
            <a:fld id="{799C1CCE-4943-47EA-A67E-4CD72011E9C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8350"/>
            <a:ext cx="5121275" cy="384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88" tIns="44144" rIns="88288" bIns="441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8" y="4860928"/>
            <a:ext cx="5680075" cy="4605338"/>
          </a:xfrm>
          <a:prstGeom prst="rect">
            <a:avLst/>
          </a:prstGeom>
        </p:spPr>
        <p:txBody>
          <a:bodyPr vert="horz" lIns="88288" tIns="44144" rIns="88288" bIns="4414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856"/>
            <a:ext cx="3076576" cy="511174"/>
          </a:xfrm>
          <a:prstGeom prst="rect">
            <a:avLst/>
          </a:prstGeom>
        </p:spPr>
        <p:txBody>
          <a:bodyPr vert="horz" lIns="88288" tIns="44144" rIns="88288" bIns="441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1" y="9721856"/>
            <a:ext cx="3076576" cy="511174"/>
          </a:xfrm>
          <a:prstGeom prst="rect">
            <a:avLst/>
          </a:prstGeom>
        </p:spPr>
        <p:txBody>
          <a:bodyPr vert="horz" lIns="88288" tIns="44144" rIns="88288" bIns="44144" rtlCol="0" anchor="b"/>
          <a:lstStyle>
            <a:lvl1pPr algn="r">
              <a:defRPr sz="12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8D7CC-ABC0-48F2-A2A1-060EC994B01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36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\\dtp-server\E\&#38651;&#23376;&#26360;&#31821;\&#26481;&#20140;&#26360;&#31821;\&#26032;&#32232;&#21270;&#23398;&#22522;&#30990;\1-&#21021;&#26657;\1-&#26360;&#12365;&#20986;&#12375;\44-53\OEBPS\images\p51-i1_fmt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\\dtp-server\E\&#38651;&#23376;&#26360;&#31821;\&#26481;&#20140;&#26360;&#31821;\&#26032;&#32232;&#21270;&#23398;&#22522;&#30990;\1-&#21021;&#26657;\1-&#26360;&#12365;&#20986;&#12375;\44-53\OEBPS\images\p52_fmt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\\dtp-server\E\&#38651;&#23376;&#26360;&#31821;\&#26481;&#20140;&#26360;&#31821;\&#26032;&#32232;&#21270;&#23398;&#22522;&#30990;\1-&#21021;&#26657;\1-&#26360;&#12365;&#20986;&#12375;\44-53\OEBPS\images\p52-i1-shu1_fmt.png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6454011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No.40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≪ ２学年  ２学期期末考査・問題用紙  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476672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304752" cy="805587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7504" y="1444428"/>
            <a:ext cx="370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．次の表を見て以下の問に答えよ。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9" name="Picture 2" descr="p51-i1.ai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27" y="1732460"/>
            <a:ext cx="8380225" cy="366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正方形/長方形 27"/>
          <p:cNvSpPr/>
          <p:nvPr/>
        </p:nvSpPr>
        <p:spPr>
          <a:xfrm>
            <a:off x="7164288" y="4797741"/>
            <a:ext cx="1296144" cy="171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5790946" y="2462127"/>
            <a:ext cx="2021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7565272" y="4527125"/>
            <a:ext cx="720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rot="5400000" flipV="1">
            <a:off x="7209127" y="3284023"/>
            <a:ext cx="230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846208" y="2565493"/>
            <a:ext cx="32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6732240" y="3762333"/>
            <a:ext cx="32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V="1">
            <a:off x="6300192" y="3374997"/>
            <a:ext cx="32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5868144" y="2997541"/>
            <a:ext cx="32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V="1">
            <a:off x="7123344" y="4149669"/>
            <a:ext cx="32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rot="5400000" flipV="1">
            <a:off x="1012568" y="2363093"/>
            <a:ext cx="432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rot="5400000" flipV="1">
            <a:off x="6012184" y="3186293"/>
            <a:ext cx="432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rot="5400000" flipV="1">
            <a:off x="6457880" y="3559981"/>
            <a:ext cx="432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rot="5400000" flipV="1">
            <a:off x="6862632" y="3960917"/>
            <a:ext cx="432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rot="5400000" flipV="1">
            <a:off x="7263616" y="4338421"/>
            <a:ext cx="432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下矢印 50"/>
          <p:cNvSpPr/>
          <p:nvPr/>
        </p:nvSpPr>
        <p:spPr>
          <a:xfrm flipV="1">
            <a:off x="7596336" y="4496061"/>
            <a:ext cx="216024" cy="648000"/>
          </a:xfrm>
          <a:prstGeom prst="downArrow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下矢印 51"/>
          <p:cNvSpPr/>
          <p:nvPr/>
        </p:nvSpPr>
        <p:spPr>
          <a:xfrm flipV="1">
            <a:off x="8028384" y="4496061"/>
            <a:ext cx="216024" cy="648000"/>
          </a:xfrm>
          <a:prstGeom prst="downArrow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下矢印 52"/>
          <p:cNvSpPr/>
          <p:nvPr/>
        </p:nvSpPr>
        <p:spPr>
          <a:xfrm>
            <a:off x="6588224" y="2322173"/>
            <a:ext cx="216024" cy="288000"/>
          </a:xfrm>
          <a:prstGeom prst="downArrow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/>
          <p:nvPr/>
        </p:nvCxnSpPr>
        <p:spPr>
          <a:xfrm rot="16200000" flipV="1">
            <a:off x="7695072" y="2272197"/>
            <a:ext cx="32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7975000" y="2119797"/>
            <a:ext cx="32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rot="5400000" flipV="1">
            <a:off x="5566488" y="2754197"/>
            <a:ext cx="432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rot="5400000" flipV="1">
            <a:off x="539576" y="2363093"/>
            <a:ext cx="432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846208" y="2133445"/>
            <a:ext cx="32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下矢印 58"/>
          <p:cNvSpPr/>
          <p:nvPr/>
        </p:nvSpPr>
        <p:spPr>
          <a:xfrm flipV="1">
            <a:off x="899592" y="4900868"/>
            <a:ext cx="216024" cy="504000"/>
          </a:xfrm>
          <a:prstGeom prst="downArrow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下矢印 59"/>
          <p:cNvSpPr/>
          <p:nvPr/>
        </p:nvSpPr>
        <p:spPr>
          <a:xfrm flipV="1">
            <a:off x="1304344" y="4900868"/>
            <a:ext cx="216024" cy="498000"/>
          </a:xfrm>
          <a:prstGeom prst="downArrow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96927" y="5149868"/>
            <a:ext cx="2574873" cy="255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5220073" y="2322173"/>
            <a:ext cx="1525816" cy="45719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907704" y="2272197"/>
            <a:ext cx="3456384" cy="91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下矢印 61"/>
          <p:cNvSpPr/>
          <p:nvPr/>
        </p:nvSpPr>
        <p:spPr>
          <a:xfrm rot="16200000" flipV="1">
            <a:off x="2981874" y="582513"/>
            <a:ext cx="83908" cy="3528393"/>
          </a:xfrm>
          <a:prstGeom prst="downArrow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77446" y="5499816"/>
            <a:ext cx="9238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問１．表の １  ～ １０ に入る </a:t>
            </a:r>
            <a:r>
              <a:rPr lang="ja-JP" altLang="en-US" b="1" u="sng" dirty="0" smtClean="0">
                <a:latin typeface="+mj-ea"/>
                <a:ea typeface="+mj-ea"/>
              </a:rPr>
              <a:t>元素記号 </a:t>
            </a:r>
            <a:r>
              <a:rPr lang="ja-JP" altLang="en-US" dirty="0" smtClean="0">
                <a:latin typeface="+mj-ea"/>
                <a:ea typeface="+mj-ea"/>
              </a:rPr>
              <a:t>を</a:t>
            </a:r>
            <a:r>
              <a:rPr lang="ja-JP" altLang="en-US" dirty="0">
                <a:latin typeface="+mj-ea"/>
                <a:ea typeface="+mj-ea"/>
              </a:rPr>
              <a:t>以下</a:t>
            </a:r>
            <a:r>
              <a:rPr lang="ja-JP" altLang="en-US" dirty="0" smtClean="0">
                <a:latin typeface="+mj-ea"/>
                <a:ea typeface="+mj-ea"/>
              </a:rPr>
              <a:t>より選択し</a:t>
            </a:r>
            <a:r>
              <a:rPr lang="ja-JP" altLang="en-US" dirty="0">
                <a:latin typeface="+mj-ea"/>
                <a:ea typeface="+mj-ea"/>
              </a:rPr>
              <a:t>マーク</a:t>
            </a:r>
            <a:r>
              <a:rPr lang="ja-JP" altLang="en-US" dirty="0" smtClean="0">
                <a:latin typeface="+mj-ea"/>
                <a:ea typeface="+mj-ea"/>
              </a:rPr>
              <a:t>せよ。</a:t>
            </a:r>
            <a:r>
              <a:rPr lang="ja-JP" altLang="en-US" sz="1400" dirty="0" smtClean="0">
                <a:latin typeface="+mj-ea"/>
                <a:ea typeface="+mj-ea"/>
              </a:rPr>
              <a:t>（数字は原子番号に対応する）。</a:t>
            </a:r>
            <a:endParaRPr lang="en-US" altLang="ja-JP" sz="1400" dirty="0" smtClean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38840" y="2638653"/>
            <a:ext cx="3417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>
            <a:spAutoFit/>
          </a:bodyPr>
          <a:lstStyle/>
          <a:p>
            <a:r>
              <a:rPr lang="ja-JP" altLang="en-US" dirty="0"/>
              <a:t>９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957240" y="2638653"/>
            <a:ext cx="30674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943592" y="2250164"/>
            <a:ext cx="3417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>
            <a:spAutoFit/>
          </a:bodyPr>
          <a:lstStyle/>
          <a:p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13936" y="2237104"/>
            <a:ext cx="3417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>
            <a:spAutoFit/>
          </a:bodyPr>
          <a:lstStyle/>
          <a:p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13936" y="2638653"/>
            <a:ext cx="3417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>
            <a:spAutoFit/>
          </a:bodyPr>
          <a:lstStyle/>
          <a:p>
            <a:r>
              <a:rPr kumimoji="1"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236968" y="2638653"/>
            <a:ext cx="3417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>
            <a:spAutoFit/>
          </a:bodyPr>
          <a:lstStyle/>
          <a:p>
            <a:r>
              <a:rPr kumimoji="1" lang="ja-JP" altLang="en-US" dirty="0" smtClean="0"/>
              <a:t>４</a:t>
            </a:r>
            <a:endParaRPr kumimoji="1"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859128" y="2638653"/>
            <a:ext cx="3417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>
            <a:spAutoFit/>
          </a:bodyPr>
          <a:lstStyle/>
          <a:p>
            <a:r>
              <a:rPr lang="ja-JP" altLang="en-US" dirty="0"/>
              <a:t>５</a:t>
            </a:r>
            <a:endParaRPr kumimoji="1"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273760" y="2638653"/>
            <a:ext cx="3417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>
            <a:spAutoFit/>
          </a:bodyPr>
          <a:lstStyle/>
          <a:p>
            <a:r>
              <a:rPr kumimoji="1" lang="ja-JP" altLang="en-US" dirty="0" smtClean="0"/>
              <a:t>６</a:t>
            </a:r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705808" y="2638653"/>
            <a:ext cx="3417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>
            <a:spAutoFit/>
          </a:bodyPr>
          <a:lstStyle/>
          <a:p>
            <a:r>
              <a:rPr lang="ja-JP" altLang="en-US" dirty="0"/>
              <a:t>７</a:t>
            </a:r>
            <a:endParaRPr kumimoji="1" lang="ja-JP" altLang="en-US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124208" y="2638653"/>
            <a:ext cx="3417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>
            <a:spAutoFit/>
          </a:bodyPr>
          <a:lstStyle/>
          <a:p>
            <a:r>
              <a:rPr kumimoji="1" lang="ja-JP" altLang="en-US" dirty="0" smtClean="0"/>
              <a:t>８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52214" y="5144132"/>
            <a:ext cx="3593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Ｄ</a:t>
            </a:r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451926" y="5144132"/>
            <a:ext cx="3561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Ｃ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269896" y="5144132"/>
            <a:ext cx="3642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Ｂ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827584" y="5139776"/>
            <a:ext cx="3497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Ａ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07646" y="2173800"/>
            <a:ext cx="41549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Ⅰ</a:t>
            </a:r>
            <a:endParaRPr kumimoji="1" lang="ja-JP" altLang="en-US" dirty="0"/>
          </a:p>
        </p:txBody>
      </p:sp>
      <p:sp>
        <p:nvSpPr>
          <p:cNvPr id="83" name="正方形/長方形 82"/>
          <p:cNvSpPr/>
          <p:nvPr/>
        </p:nvSpPr>
        <p:spPr>
          <a:xfrm>
            <a:off x="1152662" y="5545387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1811488" y="5545387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144" y="5847949"/>
            <a:ext cx="8185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①： Ａ　②：Ｂ　③：Ｃ　④：Ｄ　⑤：Ｅ　⑥：Ｆ　⑦：Ｇ　⑧：Ｈ　⑨：Ｉ　⑩：Ｊ　⑪：</a:t>
            </a:r>
            <a:r>
              <a:rPr lang="en-US" altLang="ja-JP" dirty="0" smtClean="0"/>
              <a:t>Ae</a:t>
            </a:r>
            <a:r>
              <a:rPr lang="ja-JP" altLang="en-US" dirty="0" smtClean="0"/>
              <a:t>　⑫：</a:t>
            </a:r>
            <a:r>
              <a:rPr lang="en-US" altLang="ja-JP" dirty="0" smtClean="0"/>
              <a:t>Be </a:t>
            </a:r>
          </a:p>
          <a:p>
            <a:r>
              <a:rPr lang="ja-JP" altLang="en-US" dirty="0" smtClean="0"/>
              <a:t>⑬：</a:t>
            </a:r>
            <a:r>
              <a:rPr lang="en-US" altLang="ja-JP" dirty="0" smtClean="0"/>
              <a:t>Ce  </a:t>
            </a:r>
            <a:r>
              <a:rPr lang="ja-JP" altLang="en-US" dirty="0" smtClean="0"/>
              <a:t>⑭：</a:t>
            </a:r>
            <a:r>
              <a:rPr lang="en-US" altLang="ja-JP" dirty="0" smtClean="0"/>
              <a:t>De </a:t>
            </a:r>
            <a:r>
              <a:rPr lang="ja-JP" altLang="en-US" dirty="0" smtClean="0"/>
              <a:t>⑮：</a:t>
            </a:r>
            <a:r>
              <a:rPr lang="en-US" altLang="ja-JP" dirty="0" smtClean="0"/>
              <a:t>Fe  </a:t>
            </a:r>
            <a:r>
              <a:rPr lang="ja-JP" altLang="en-US" dirty="0" smtClean="0"/>
              <a:t>⑯：</a:t>
            </a:r>
            <a:r>
              <a:rPr lang="en-US" altLang="ja-JP" dirty="0" smtClean="0"/>
              <a:t>Ge </a:t>
            </a:r>
            <a:r>
              <a:rPr lang="ja-JP" altLang="en-US" dirty="0" smtClean="0"/>
              <a:t>⑰：</a:t>
            </a:r>
            <a:r>
              <a:rPr lang="en-US" altLang="ja-JP" dirty="0" smtClean="0"/>
              <a:t>He  </a:t>
            </a:r>
            <a:r>
              <a:rPr lang="ja-JP" altLang="en-US" dirty="0" smtClean="0"/>
              <a:t>⑱：Ｌ　⑲：</a:t>
            </a:r>
            <a:r>
              <a:rPr lang="en-US" altLang="ja-JP" dirty="0" smtClean="0"/>
              <a:t>M   </a:t>
            </a:r>
            <a:r>
              <a:rPr lang="ja-JP" altLang="en-US" dirty="0" smtClean="0"/>
              <a:t>⑳：Ｎ　　  ：</a:t>
            </a:r>
            <a:r>
              <a:rPr lang="en-US" altLang="ja-JP" dirty="0" smtClean="0"/>
              <a:t>O  </a:t>
            </a:r>
            <a:r>
              <a:rPr lang="ja-JP" altLang="en-US" dirty="0" smtClean="0"/>
              <a:t>　：</a:t>
            </a:r>
            <a:r>
              <a:rPr lang="en-US" altLang="ja-JP" dirty="0"/>
              <a:t>L</a:t>
            </a:r>
            <a:r>
              <a:rPr lang="en-US" altLang="ja-JP" dirty="0" smtClean="0"/>
              <a:t>i</a:t>
            </a:r>
            <a:r>
              <a:rPr lang="ja-JP" altLang="en-US" dirty="0" smtClean="0"/>
              <a:t>　　 ： </a:t>
            </a:r>
            <a:r>
              <a:rPr lang="en-US" altLang="ja-JP" dirty="0" smtClean="0"/>
              <a:t>Ni </a:t>
            </a:r>
            <a:r>
              <a:rPr lang="ja-JP" altLang="en-US" dirty="0" smtClean="0"/>
              <a:t>　　 ：</a:t>
            </a:r>
            <a:r>
              <a:rPr lang="en-US" altLang="ja-JP" dirty="0" smtClean="0"/>
              <a:t>Ne</a:t>
            </a:r>
            <a:endParaRPr kumimoji="1" lang="ja-JP" altLang="en-US" dirty="0"/>
          </a:p>
        </p:txBody>
      </p:sp>
      <p:sp>
        <p:nvSpPr>
          <p:cNvPr id="7" name="円/楕円 6"/>
          <p:cNvSpPr>
            <a:spLocks noChangeAspect="1"/>
          </p:cNvSpPr>
          <p:nvPr/>
        </p:nvSpPr>
        <p:spPr>
          <a:xfrm>
            <a:off x="6054134" y="6193753"/>
            <a:ext cx="216000" cy="216000"/>
          </a:xfrm>
          <a:prstGeom prst="ellips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65" name="円/楕円 64"/>
          <p:cNvSpPr>
            <a:spLocks noChangeAspect="1"/>
          </p:cNvSpPr>
          <p:nvPr/>
        </p:nvSpPr>
        <p:spPr>
          <a:xfrm>
            <a:off x="6688558" y="6193753"/>
            <a:ext cx="216000" cy="216000"/>
          </a:xfrm>
          <a:prstGeom prst="ellips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82" name="円/楕円 81"/>
          <p:cNvSpPr>
            <a:spLocks noChangeAspect="1"/>
          </p:cNvSpPr>
          <p:nvPr/>
        </p:nvSpPr>
        <p:spPr>
          <a:xfrm>
            <a:off x="7439702" y="6193753"/>
            <a:ext cx="216000" cy="216000"/>
          </a:xfrm>
          <a:prstGeom prst="ellips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85" name="円/楕円 84"/>
          <p:cNvSpPr>
            <a:spLocks noChangeAspect="1"/>
          </p:cNvSpPr>
          <p:nvPr/>
        </p:nvSpPr>
        <p:spPr>
          <a:xfrm>
            <a:off x="5478046" y="6193753"/>
            <a:ext cx="216000" cy="216000"/>
          </a:xfrm>
          <a:prstGeom prst="ellips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82182" y="617633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24</a:t>
            </a:r>
            <a:endParaRPr kumimoji="1" lang="ja-JP" altLang="en-US" sz="12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419686" y="617633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21</a:t>
            </a:r>
            <a:endParaRPr kumimoji="1" lang="ja-JP" altLang="en-US" sz="12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000382" y="617633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22</a:t>
            </a:r>
            <a:endParaRPr kumimoji="1" lang="ja-JP" altLang="en-US" sz="12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634806" y="617633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23</a:t>
            </a:r>
            <a:endParaRPr kumimoji="1" lang="ja-JP" altLang="en-US" sz="1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16372" y="54868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選択問題</a:t>
            </a:r>
            <a:r>
              <a:rPr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89" name="正方形/長方形 88"/>
          <p:cNvSpPr/>
          <p:nvPr/>
        </p:nvSpPr>
        <p:spPr>
          <a:xfrm>
            <a:off x="76440" y="6484988"/>
            <a:ext cx="764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問２．表の  　　～　　　に入るグループ名を以下の語群から選択しマークせよ。</a:t>
            </a:r>
            <a:endParaRPr lang="en-US" altLang="ja-JP" dirty="0" smtClean="0">
              <a:latin typeface="+mj-ea"/>
              <a:ea typeface="+mj-ea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890508" y="6539580"/>
            <a:ext cx="28378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72000" tIns="0" rIns="36000" bIns="0" rtlCol="0">
            <a:spAutoFit/>
          </a:bodyPr>
          <a:lstStyle/>
          <a:p>
            <a:r>
              <a:rPr lang="ja-JP" altLang="en-US" dirty="0"/>
              <a:t>Ｄ</a:t>
            </a:r>
            <a:endParaRPr kumimoji="1" lang="en-US" altLang="ja-JP" dirty="0" smtClean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07768" y="6539580"/>
            <a:ext cx="27416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72000" tIns="0" rIns="36000" bIns="0" rtlCol="0">
            <a:spAutoFit/>
          </a:bodyPr>
          <a:lstStyle/>
          <a:p>
            <a:r>
              <a:rPr kumimoji="1" lang="ja-JP" altLang="en-US" dirty="0" smtClean="0"/>
              <a:t>Ａ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2792" y="850360"/>
            <a:ext cx="8919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２ケタの数字については、２か所マークすること。（例）１２⇒①と②をマークする。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ただし同じ数字が続く場合は、１か所だけマークする。（例）１１⇒①のみをマークする。</a:t>
            </a:r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76440" y="377368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+mj-ea"/>
                <a:ea typeface="+mj-ea"/>
              </a:rPr>
              <a:t>【</a:t>
            </a:r>
            <a:r>
              <a:rPr lang="ja-JP" altLang="en-US" sz="1400" dirty="0" smtClean="0">
                <a:latin typeface="+mj-ea"/>
                <a:ea typeface="+mj-ea"/>
              </a:rPr>
              <a:t>語群</a:t>
            </a:r>
            <a:r>
              <a:rPr lang="en-US" altLang="ja-JP" sz="1400" dirty="0" smtClean="0">
                <a:latin typeface="+mj-ea"/>
                <a:ea typeface="+mj-ea"/>
              </a:rPr>
              <a:t>】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52819" y="409020"/>
            <a:ext cx="73195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ja-JP" altLang="en-US" dirty="0" smtClean="0"/>
              <a:t> ①典型元素、②ハロゲン、③アルカリ土類金属、④アルカリ金属、⑤希ガス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79512" y="850360"/>
            <a:ext cx="82012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問３．表の　　　には、①金属元素、②非金属元素、③遷移元素 のいずれかが入る。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+mj-ea"/>
                <a:ea typeface="+mj-ea"/>
              </a:rPr>
              <a:t>　　　　　に入る語句を選択し</a:t>
            </a:r>
            <a:r>
              <a:rPr lang="ja-JP" altLang="en-US" dirty="0">
                <a:latin typeface="+mj-ea"/>
                <a:ea typeface="+mj-ea"/>
              </a:rPr>
              <a:t>解答</a:t>
            </a:r>
            <a:r>
              <a:rPr lang="ja-JP" altLang="en-US" dirty="0" smtClean="0">
                <a:latin typeface="+mj-ea"/>
                <a:ea typeface="+mj-ea"/>
              </a:rPr>
              <a:t>用紙  </a:t>
            </a:r>
            <a:r>
              <a:rPr lang="en-US" altLang="ja-JP" dirty="0" smtClean="0">
                <a:latin typeface="+mj-ea"/>
                <a:ea typeface="+mj-ea"/>
              </a:rPr>
              <a:t>15 </a:t>
            </a:r>
            <a:r>
              <a:rPr lang="ja-JP" altLang="en-US" dirty="0" smtClean="0">
                <a:latin typeface="+mj-ea"/>
                <a:ea typeface="+mj-ea"/>
              </a:rPr>
              <a:t>にマークせよ。</a:t>
            </a:r>
            <a:endParaRPr lang="en-US" altLang="ja-JP" dirty="0" smtClean="0"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7080" y="893045"/>
            <a:ext cx="30353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Ⅰ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9496" y="1194137"/>
            <a:ext cx="30353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Ⅰ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51520" y="-41032"/>
            <a:ext cx="4107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Ａ→　　　、Ｂ→　　　、Ｃ→　　　、Ｄ→　　　</a:t>
            </a:r>
            <a:endParaRPr lang="en-US" altLang="ja-JP" dirty="0" smtClean="0">
              <a:latin typeface="+mj-ea"/>
              <a:ea typeface="+mj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778123" y="3680"/>
            <a:ext cx="345605" cy="322312"/>
          </a:xfrm>
          <a:prstGeom prst="rect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785448" y="3680"/>
            <a:ext cx="345605" cy="322312"/>
          </a:xfrm>
          <a:prstGeom prst="rect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3810976" y="3680"/>
            <a:ext cx="345605" cy="322312"/>
          </a:xfrm>
          <a:prstGeom prst="rect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772992" y="3680"/>
            <a:ext cx="345605" cy="322312"/>
          </a:xfrm>
          <a:prstGeom prst="rect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9512" y="1496691"/>
            <a:ext cx="83086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問４．マグネシウムは、元素記号で表現すると</a:t>
            </a:r>
            <a:r>
              <a:rPr kumimoji="1" lang="en-US" altLang="ja-JP" baseline="-25000" dirty="0" smtClean="0"/>
              <a:t>12</a:t>
            </a:r>
            <a:r>
              <a:rPr kumimoji="1" lang="en-US" altLang="ja-JP" dirty="0" smtClean="0"/>
              <a:t>Mg </a:t>
            </a:r>
            <a:r>
              <a:rPr kumimoji="1" lang="ja-JP" altLang="en-US" dirty="0" smtClean="0"/>
              <a:t>と書く。この記号を元にして、</a:t>
            </a:r>
            <a:endParaRPr kumimoji="1" lang="en-US" altLang="ja-JP" dirty="0" smtClean="0"/>
          </a:p>
          <a:p>
            <a:r>
              <a:rPr lang="ja-JP" altLang="en-US" dirty="0" smtClean="0"/>
              <a:t>　マグネシウム原子の  </a:t>
            </a:r>
            <a:r>
              <a:rPr lang="en-US" altLang="ja-JP" dirty="0" smtClean="0"/>
              <a:t>16</a:t>
            </a:r>
            <a:r>
              <a:rPr lang="ja-JP" altLang="en-US" dirty="0" smtClean="0"/>
              <a:t>  陽子の数、 </a:t>
            </a:r>
            <a:r>
              <a:rPr lang="en-US" altLang="ja-JP" dirty="0" smtClean="0"/>
              <a:t>17  </a:t>
            </a:r>
            <a:r>
              <a:rPr lang="ja-JP" altLang="en-US" dirty="0" smtClean="0"/>
              <a:t>電子の数、</a:t>
            </a:r>
            <a:r>
              <a:rPr lang="en-US" altLang="ja-JP" dirty="0" smtClean="0"/>
              <a:t>18   </a:t>
            </a:r>
            <a:r>
              <a:rPr lang="ja-JP" altLang="en-US" dirty="0" smtClean="0"/>
              <a:t>Ｋ殻、 </a:t>
            </a:r>
            <a:r>
              <a:rPr lang="en-US" altLang="ja-JP" dirty="0" smtClean="0"/>
              <a:t>19</a:t>
            </a:r>
            <a:r>
              <a:rPr lang="ja-JP" altLang="en-US" dirty="0" smtClean="0"/>
              <a:t>　Ｌ殻、 </a:t>
            </a:r>
            <a:r>
              <a:rPr lang="en-US" altLang="ja-JP" dirty="0" smtClean="0"/>
              <a:t>20  </a:t>
            </a:r>
            <a:r>
              <a:rPr lang="ja-JP" altLang="en-US" dirty="0" smtClean="0"/>
              <a:t>Ｍ殻の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各電子殻に入る電子の数を答えよ。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4224" y="2432795"/>
            <a:ext cx="8058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問５．</a:t>
            </a:r>
            <a:r>
              <a:rPr lang="ja-JP" altLang="en-US" dirty="0"/>
              <a:t>次</a:t>
            </a:r>
            <a:r>
              <a:rPr lang="ja-JP" altLang="en-US" dirty="0" smtClean="0"/>
              <a:t>の文章中の  </a:t>
            </a:r>
            <a:r>
              <a:rPr lang="en-US" altLang="ja-JP" dirty="0" smtClean="0"/>
              <a:t>21  </a:t>
            </a:r>
            <a:r>
              <a:rPr lang="ja-JP" altLang="en-US" dirty="0" smtClean="0"/>
              <a:t>～  </a:t>
            </a:r>
            <a:r>
              <a:rPr lang="en-US" altLang="ja-JP" dirty="0" smtClean="0"/>
              <a:t>35</a:t>
            </a:r>
            <a:r>
              <a:rPr lang="ja-JP" altLang="en-US" dirty="0" smtClean="0"/>
              <a:t>　に入る語句を以下の語群より選択して答えよ。</a:t>
            </a:r>
            <a:endParaRPr kumimoji="1" lang="en-US" altLang="ja-JP" baseline="-25000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24224" y="2802127"/>
            <a:ext cx="8919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　</a:t>
            </a:r>
            <a:r>
              <a:rPr lang="en-US" altLang="ja-JP" dirty="0"/>
              <a:t>He</a:t>
            </a:r>
            <a:r>
              <a:rPr lang="ja-JP" altLang="ja-JP" dirty="0" smtClean="0"/>
              <a:t>の</a:t>
            </a:r>
            <a:r>
              <a:rPr lang="en-US" altLang="ja-JP" dirty="0" smtClean="0"/>
              <a:t>  21  </a:t>
            </a:r>
            <a:r>
              <a:rPr lang="ja-JP" altLang="ja-JP" dirty="0" smtClean="0"/>
              <a:t>殻</a:t>
            </a:r>
            <a:r>
              <a:rPr lang="ja-JP" altLang="ja-JP" dirty="0"/>
              <a:t>や</a:t>
            </a:r>
            <a:r>
              <a:rPr lang="en-US" altLang="ja-JP" dirty="0"/>
              <a:t>Ne</a:t>
            </a:r>
            <a:r>
              <a:rPr lang="ja-JP" altLang="ja-JP" dirty="0" smtClean="0"/>
              <a:t>の</a:t>
            </a:r>
            <a:r>
              <a:rPr lang="en-US" altLang="ja-JP" dirty="0" smtClean="0"/>
              <a:t>  22  </a:t>
            </a:r>
            <a:r>
              <a:rPr lang="ja-JP" altLang="ja-JP" dirty="0" smtClean="0"/>
              <a:t>殻</a:t>
            </a:r>
            <a:r>
              <a:rPr lang="ja-JP" altLang="ja-JP" dirty="0"/>
              <a:t>のように、最大数の電子が収容された電子殻</a:t>
            </a:r>
            <a:r>
              <a:rPr lang="ja-JP" altLang="ja-JP" dirty="0" smtClean="0"/>
              <a:t>を</a:t>
            </a:r>
            <a:r>
              <a:rPr lang="ja-JP" altLang="en-US" dirty="0" smtClean="0"/>
              <a:t>閉殻</a:t>
            </a:r>
            <a:r>
              <a:rPr lang="ja-JP" altLang="ja-JP" dirty="0" smtClean="0"/>
              <a:t>と</a:t>
            </a:r>
            <a:r>
              <a:rPr lang="ja-JP" altLang="ja-JP" dirty="0"/>
              <a:t>いう</a:t>
            </a:r>
            <a:r>
              <a:rPr lang="ja-JP" altLang="ja-JP" dirty="0" smtClean="0"/>
              <a:t>。最外殻</a:t>
            </a:r>
            <a:r>
              <a:rPr lang="ja-JP" altLang="ja-JP" dirty="0"/>
              <a:t>が閉殻となった場合、その電子配置は</a:t>
            </a:r>
            <a:r>
              <a:rPr lang="ja-JP" altLang="ja-JP" dirty="0" smtClean="0"/>
              <a:t>極めて</a:t>
            </a:r>
            <a:r>
              <a:rPr lang="en-US" altLang="ja-JP" dirty="0" smtClean="0"/>
              <a:t>  23  </a:t>
            </a:r>
            <a:r>
              <a:rPr lang="ja-JP" altLang="ja-JP" dirty="0" smtClean="0"/>
              <a:t>で</a:t>
            </a:r>
            <a:r>
              <a:rPr lang="ja-JP" altLang="ja-JP" dirty="0"/>
              <a:t>ある。また</a:t>
            </a:r>
            <a:r>
              <a:rPr lang="ja-JP" altLang="ja-JP" dirty="0" smtClean="0"/>
              <a:t>、</a:t>
            </a:r>
            <a:r>
              <a:rPr lang="en-US" altLang="ja-JP" dirty="0" smtClean="0"/>
              <a:t>  24   </a:t>
            </a:r>
            <a:r>
              <a:rPr lang="ja-JP" altLang="ja-JP" dirty="0" err="1" smtClean="0"/>
              <a:t>、</a:t>
            </a:r>
            <a:r>
              <a:rPr lang="en-US" altLang="ja-JP" dirty="0" smtClean="0"/>
              <a:t>Kr</a:t>
            </a:r>
            <a:r>
              <a:rPr lang="ja-JP" altLang="ja-JP" dirty="0" err="1" smtClean="0"/>
              <a:t>、</a:t>
            </a:r>
            <a:r>
              <a:rPr lang="en-US" altLang="ja-JP" dirty="0" err="1" smtClean="0"/>
              <a:t>Xe</a:t>
            </a:r>
            <a:r>
              <a:rPr lang="ja-JP" altLang="ja-JP" dirty="0" err="1" smtClean="0"/>
              <a:t>、</a:t>
            </a:r>
            <a:r>
              <a:rPr lang="en-US" altLang="ja-JP" dirty="0" smtClean="0"/>
              <a:t>Rn</a:t>
            </a:r>
            <a:r>
              <a:rPr lang="ja-JP" altLang="ja-JP" dirty="0" smtClean="0"/>
              <a:t>の</a:t>
            </a:r>
            <a:r>
              <a:rPr lang="ja-JP" altLang="ja-JP" dirty="0"/>
              <a:t>ように、最外殻電子の数</a:t>
            </a:r>
            <a:r>
              <a:rPr lang="ja-JP" altLang="ja-JP" dirty="0" smtClean="0"/>
              <a:t>が</a:t>
            </a:r>
            <a:r>
              <a:rPr lang="en-US" altLang="ja-JP" dirty="0" smtClean="0"/>
              <a:t>  25  </a:t>
            </a:r>
            <a:r>
              <a:rPr lang="ja-JP" altLang="ja-JP" dirty="0" smtClean="0"/>
              <a:t>個</a:t>
            </a:r>
            <a:r>
              <a:rPr lang="ja-JP" altLang="ja-JP" dirty="0"/>
              <a:t>になった場合も、その電子配置は閉殻と同じように安定となる。このため、希ガスの原子は他の原子と結びつきにくく</a:t>
            </a:r>
            <a:r>
              <a:rPr lang="ja-JP" altLang="ja-JP" dirty="0" smtClean="0"/>
              <a:t>、</a:t>
            </a:r>
            <a:r>
              <a:rPr lang="en-US" altLang="ja-JP" dirty="0" smtClean="0"/>
              <a:t>  26  </a:t>
            </a:r>
            <a:r>
              <a:rPr lang="ja-JP" altLang="ja-JP" dirty="0" smtClean="0"/>
              <a:t>と</a:t>
            </a:r>
            <a:r>
              <a:rPr lang="ja-JP" altLang="ja-JP" dirty="0"/>
              <a:t>して存在している。　希ガスの原子の最外殻電子の数は、Ｈｅで</a:t>
            </a:r>
            <a:r>
              <a:rPr lang="ja-JP" altLang="ja-JP" dirty="0" smtClean="0"/>
              <a:t>は</a:t>
            </a:r>
            <a:r>
              <a:rPr lang="en-US" altLang="ja-JP" dirty="0" smtClean="0"/>
              <a:t>  27  </a:t>
            </a:r>
            <a:r>
              <a:rPr lang="ja-JP" altLang="ja-JP" dirty="0" smtClean="0"/>
              <a:t>個</a:t>
            </a:r>
            <a:r>
              <a:rPr lang="ja-JP" altLang="ja-JP" dirty="0"/>
              <a:t>、その他で</a:t>
            </a:r>
            <a:r>
              <a:rPr lang="ja-JP" altLang="ja-JP" dirty="0" smtClean="0"/>
              <a:t>は</a:t>
            </a:r>
            <a:r>
              <a:rPr lang="en-US" altLang="ja-JP" dirty="0" smtClean="0"/>
              <a:t>  28</a:t>
            </a:r>
            <a:r>
              <a:rPr lang="ja-JP" altLang="en-US" dirty="0" smtClean="0"/>
              <a:t>　</a:t>
            </a:r>
            <a:r>
              <a:rPr lang="ja-JP" altLang="ja-JP" dirty="0" smtClean="0"/>
              <a:t>個</a:t>
            </a:r>
            <a:r>
              <a:rPr lang="ja-JP" altLang="ja-JP" dirty="0"/>
              <a:t>である。しかし、希ガスの原子の価電子の数は、いずれ</a:t>
            </a:r>
            <a:r>
              <a:rPr lang="ja-JP" altLang="ja-JP" dirty="0" smtClean="0"/>
              <a:t>も</a:t>
            </a:r>
            <a:r>
              <a:rPr lang="en-US" altLang="ja-JP" dirty="0" smtClean="0"/>
              <a:t>  29 </a:t>
            </a:r>
            <a:r>
              <a:rPr lang="ja-JP" altLang="en-US" dirty="0" smtClean="0"/>
              <a:t>　</a:t>
            </a:r>
            <a:r>
              <a:rPr lang="ja-JP" altLang="ja-JP" dirty="0" smtClean="0"/>
              <a:t>個</a:t>
            </a:r>
            <a:r>
              <a:rPr lang="ja-JP" altLang="ja-JP" dirty="0"/>
              <a:t>とする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ja-JP" dirty="0"/>
              <a:t>　元素を原子番号の順に並べていくと</a:t>
            </a:r>
            <a:r>
              <a:rPr lang="ja-JP" altLang="ja-JP" dirty="0" smtClean="0"/>
              <a:t>、</a:t>
            </a:r>
            <a:r>
              <a:rPr lang="en-US" altLang="ja-JP" dirty="0" smtClean="0"/>
              <a:t> 30 </a:t>
            </a:r>
            <a:r>
              <a:rPr lang="ja-JP" altLang="en-US" dirty="0"/>
              <a:t> </a:t>
            </a:r>
            <a:r>
              <a:rPr lang="ja-JP" altLang="ja-JP" dirty="0" smtClean="0"/>
              <a:t>の</a:t>
            </a:r>
            <a:r>
              <a:rPr lang="ja-JP" altLang="ja-JP" dirty="0"/>
              <a:t>数は周期的に変化する。それにつれて、元素の性質</a:t>
            </a:r>
            <a:r>
              <a:rPr lang="ja-JP" altLang="ja-JP" dirty="0" smtClean="0"/>
              <a:t>も</a:t>
            </a:r>
            <a:r>
              <a:rPr lang="en-US" altLang="ja-JP" dirty="0" smtClean="0"/>
              <a:t>  31  </a:t>
            </a:r>
            <a:r>
              <a:rPr lang="ja-JP" altLang="ja-JP" dirty="0" smtClean="0"/>
              <a:t>に</a:t>
            </a:r>
            <a:r>
              <a:rPr lang="ja-JP" altLang="ja-JP" dirty="0"/>
              <a:t>変化する。このように、元素の性質が原子番号とともに周期的に変化すること</a:t>
            </a:r>
            <a:r>
              <a:rPr lang="ja-JP" altLang="ja-JP" dirty="0" smtClean="0"/>
              <a:t>を</a:t>
            </a:r>
            <a:r>
              <a:rPr lang="ja-JP" altLang="en-US" dirty="0" smtClean="0"/>
              <a:t>元素の  </a:t>
            </a:r>
            <a:r>
              <a:rPr lang="en-US" altLang="ja-JP" dirty="0" smtClean="0"/>
              <a:t>32   </a:t>
            </a:r>
            <a:r>
              <a:rPr lang="ja-JP" altLang="ja-JP" dirty="0" smtClean="0"/>
              <a:t>と</a:t>
            </a:r>
            <a:r>
              <a:rPr lang="ja-JP" altLang="ja-JP" dirty="0"/>
              <a:t>いう。　元素</a:t>
            </a:r>
            <a:r>
              <a:rPr lang="ja-JP" altLang="ja-JP" dirty="0" smtClean="0"/>
              <a:t>の</a:t>
            </a:r>
            <a:r>
              <a:rPr lang="en-US" altLang="ja-JP" dirty="0" smtClean="0"/>
              <a:t>  32   </a:t>
            </a:r>
            <a:r>
              <a:rPr lang="ja-JP" altLang="ja-JP" dirty="0" smtClean="0"/>
              <a:t>に</a:t>
            </a:r>
            <a:r>
              <a:rPr lang="ja-JP" altLang="ja-JP" dirty="0"/>
              <a:t>基づいて、性質の類似した元素が縦の列に並ぶように配列した表を、元素</a:t>
            </a:r>
            <a:r>
              <a:rPr lang="ja-JP" altLang="ja-JP" dirty="0" smtClean="0"/>
              <a:t>の</a:t>
            </a:r>
            <a:r>
              <a:rPr lang="en-US" altLang="ja-JP" dirty="0" smtClean="0"/>
              <a:t>  33  </a:t>
            </a:r>
            <a:r>
              <a:rPr lang="ja-JP" altLang="ja-JP" dirty="0" smtClean="0"/>
              <a:t>と</a:t>
            </a:r>
            <a:r>
              <a:rPr lang="ja-JP" altLang="ja-JP" dirty="0"/>
              <a:t>いう。　周期表の横の行</a:t>
            </a:r>
            <a:r>
              <a:rPr lang="ja-JP" altLang="ja-JP" dirty="0" smtClean="0"/>
              <a:t>を</a:t>
            </a:r>
            <a:r>
              <a:rPr lang="en-US" altLang="ja-JP" dirty="0" smtClean="0"/>
              <a:t>  34   </a:t>
            </a:r>
            <a:r>
              <a:rPr lang="ja-JP" altLang="ja-JP" dirty="0" smtClean="0"/>
              <a:t>と</a:t>
            </a:r>
            <a:r>
              <a:rPr lang="ja-JP" altLang="ja-JP" dirty="0"/>
              <a:t>いい、上から順に第１周期、第２周期・・・・第７周期という。また縦の列</a:t>
            </a:r>
            <a:r>
              <a:rPr lang="ja-JP" altLang="ja-JP" dirty="0" smtClean="0"/>
              <a:t>を</a:t>
            </a:r>
            <a:r>
              <a:rPr lang="en-US" altLang="ja-JP" dirty="0" smtClean="0"/>
              <a:t>  35   </a:t>
            </a:r>
            <a:r>
              <a:rPr lang="ja-JP" altLang="ja-JP" dirty="0" smtClean="0"/>
              <a:t>と</a:t>
            </a:r>
            <a:r>
              <a:rPr lang="ja-JP" altLang="ja-JP" dirty="0"/>
              <a:t>いい、左から順に１族、２族・・・・１８族という</a:t>
            </a:r>
            <a:r>
              <a:rPr lang="ja-JP" altLang="ja-JP" dirty="0" smtClean="0"/>
              <a:t>。</a:t>
            </a:r>
            <a:endParaRPr lang="ja-JP" altLang="ja-JP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9512" y="6192600"/>
            <a:ext cx="89644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 Ｋ、②Ｌ、③Ｍ、④Ｎ、⑤</a:t>
            </a:r>
            <a:r>
              <a:rPr lang="ja-JP" altLang="en-US" sz="1600" dirty="0" smtClean="0"/>
              <a:t>安定</a:t>
            </a:r>
            <a:r>
              <a:rPr lang="ja-JP" altLang="en-US" dirty="0" smtClean="0"/>
              <a:t>、⑥</a:t>
            </a:r>
            <a:r>
              <a:rPr lang="ja-JP" altLang="en-US" sz="1600" dirty="0" smtClean="0"/>
              <a:t>不安定</a:t>
            </a:r>
            <a:r>
              <a:rPr lang="ja-JP" altLang="en-US" dirty="0" smtClean="0"/>
              <a:t>、⑦</a:t>
            </a:r>
            <a:r>
              <a:rPr lang="en-US" altLang="ja-JP" dirty="0" smtClean="0"/>
              <a:t>S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⑧</a:t>
            </a:r>
            <a:r>
              <a:rPr lang="en-US" altLang="ja-JP" dirty="0" smtClean="0"/>
              <a:t>Cl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⑨</a:t>
            </a:r>
            <a:r>
              <a:rPr lang="en-US" altLang="ja-JP" dirty="0" err="1" smtClean="0"/>
              <a:t>Ar</a:t>
            </a:r>
            <a:r>
              <a:rPr lang="ja-JP" altLang="en-US" dirty="0" err="1" smtClean="0"/>
              <a:t>、</a:t>
            </a:r>
            <a:r>
              <a:rPr lang="ja-JP" altLang="en-US" dirty="0"/>
              <a:t>⑩</a:t>
            </a:r>
            <a:r>
              <a:rPr lang="en-US" altLang="ja-JP" dirty="0" smtClean="0"/>
              <a:t>He</a:t>
            </a:r>
            <a:r>
              <a:rPr lang="ja-JP" altLang="en-US" dirty="0" err="1" smtClean="0"/>
              <a:t>、</a:t>
            </a:r>
            <a:r>
              <a:rPr lang="ja-JP" altLang="en-US" dirty="0"/>
              <a:t>⑪</a:t>
            </a:r>
            <a:r>
              <a:rPr lang="en-US" altLang="ja-JP" dirty="0" smtClean="0"/>
              <a:t>0</a:t>
            </a:r>
            <a:r>
              <a:rPr lang="ja-JP" altLang="en-US" dirty="0" err="1" smtClean="0"/>
              <a:t>、</a:t>
            </a:r>
            <a:r>
              <a:rPr lang="ja-JP" altLang="en-US" dirty="0"/>
              <a:t>⑫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⑬</a:t>
            </a:r>
            <a:r>
              <a:rPr lang="en-US" altLang="ja-JP" dirty="0" smtClean="0"/>
              <a:t>4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⑭</a:t>
            </a:r>
            <a:r>
              <a:rPr lang="en-US" altLang="ja-JP" dirty="0" smtClean="0"/>
              <a:t>8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⑮</a:t>
            </a:r>
            <a:r>
              <a:rPr lang="ja-JP" altLang="en-US" sz="1600" dirty="0" smtClean="0"/>
              <a:t>単体</a:t>
            </a:r>
            <a:r>
              <a:rPr lang="ja-JP" altLang="en-US" dirty="0" smtClean="0"/>
              <a:t>、⑯</a:t>
            </a:r>
            <a:r>
              <a:rPr lang="ja-JP" altLang="en-US" sz="1600" dirty="0" smtClean="0"/>
              <a:t>化合物</a:t>
            </a:r>
            <a:r>
              <a:rPr lang="ja-JP" altLang="en-US" dirty="0" smtClean="0"/>
              <a:t>、⑰</a:t>
            </a:r>
            <a:r>
              <a:rPr lang="ja-JP" altLang="en-US" sz="1600" dirty="0" smtClean="0"/>
              <a:t>単原子分子</a:t>
            </a:r>
            <a:r>
              <a:rPr lang="ja-JP" altLang="en-US" dirty="0" smtClean="0"/>
              <a:t>、⑱</a:t>
            </a:r>
            <a:r>
              <a:rPr lang="en-US" altLang="ja-JP" dirty="0" smtClean="0"/>
              <a:t> </a:t>
            </a:r>
            <a:r>
              <a:rPr lang="ja-JP" altLang="en-US" sz="1600" dirty="0" smtClean="0"/>
              <a:t>価電子</a:t>
            </a:r>
            <a:r>
              <a:rPr lang="ja-JP" altLang="en-US" dirty="0" smtClean="0"/>
              <a:t>、⑲</a:t>
            </a:r>
            <a:r>
              <a:rPr lang="ja-JP" altLang="en-US" sz="1600" dirty="0" smtClean="0"/>
              <a:t>不規則</a:t>
            </a:r>
            <a:r>
              <a:rPr lang="ja-JP" altLang="en-US" dirty="0" smtClean="0"/>
              <a:t>、⑳</a:t>
            </a:r>
            <a:r>
              <a:rPr lang="ja-JP" altLang="en-US" sz="1600" dirty="0" smtClean="0"/>
              <a:t>周期的</a:t>
            </a:r>
            <a:r>
              <a:rPr lang="ja-JP" altLang="en-US" dirty="0" smtClean="0"/>
              <a:t>、     周期表、     周期律、     周期、    族</a:t>
            </a:r>
            <a:endParaRPr kumimoji="1" lang="ja-JP" altLang="en-US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-13343" y="7226267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4121400" y="1183104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487536" y="1786464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317608" y="180011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3920160" y="180011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7272336" y="180011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359184" y="180011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2979152" y="2479280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295040" y="2479280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403088" y="282567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5166688" y="3113704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957008" y="3113704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2753248" y="3384288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5904184" y="3645056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4045624" y="3933056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5976192" y="3946736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998896" y="282567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3483208" y="4221120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4225608" y="4495504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475656" y="4766088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1628056" y="505415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658288" y="5044240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3073480" y="5314888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6164920" y="5314856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4918392" y="558927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>
            <a:spLocks noChangeAspect="1"/>
          </p:cNvSpPr>
          <p:nvPr/>
        </p:nvSpPr>
        <p:spPr>
          <a:xfrm>
            <a:off x="6691320" y="6526497"/>
            <a:ext cx="216000" cy="216000"/>
          </a:xfrm>
          <a:prstGeom prst="ellips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52" name="円/楕円 51"/>
          <p:cNvSpPr>
            <a:spLocks noChangeAspect="1"/>
          </p:cNvSpPr>
          <p:nvPr/>
        </p:nvSpPr>
        <p:spPr>
          <a:xfrm>
            <a:off x="7802504" y="6526497"/>
            <a:ext cx="216000" cy="216000"/>
          </a:xfrm>
          <a:prstGeom prst="ellips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53" name="円/楕円 52"/>
          <p:cNvSpPr>
            <a:spLocks noChangeAspect="1"/>
          </p:cNvSpPr>
          <p:nvPr/>
        </p:nvSpPr>
        <p:spPr>
          <a:xfrm>
            <a:off x="8594592" y="6526497"/>
            <a:ext cx="216000" cy="216000"/>
          </a:xfrm>
          <a:prstGeom prst="ellips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54" name="円/楕円 53"/>
          <p:cNvSpPr>
            <a:spLocks noChangeAspect="1"/>
          </p:cNvSpPr>
          <p:nvPr/>
        </p:nvSpPr>
        <p:spPr>
          <a:xfrm>
            <a:off x="5597528" y="6526497"/>
            <a:ext cx="216000" cy="216000"/>
          </a:xfrm>
          <a:prstGeom prst="ellips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537072" y="650908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24</a:t>
            </a:r>
            <a:endParaRPr kumimoji="1" lang="ja-JP" altLang="en-US" sz="12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39168" y="650908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21</a:t>
            </a:r>
            <a:endParaRPr kumimoji="1" lang="ja-JP" altLang="en-US" sz="12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637568" y="650908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22</a:t>
            </a:r>
            <a:endParaRPr kumimoji="1" lang="ja-JP" altLang="en-US" sz="12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748752" y="650908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23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1794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15433" y="1560560"/>
            <a:ext cx="873621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　　　　　　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1" y="1503815"/>
            <a:ext cx="81169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　　　　　　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27671" y="1539426"/>
            <a:ext cx="873621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　　　　　　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15633" y="1568046"/>
            <a:ext cx="873621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　　　　　　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17328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．次の  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  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  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  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の説明文は、①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Li, 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Ca, 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F, 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④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He, 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⑤</a:t>
            </a:r>
            <a:r>
              <a:rPr lang="en-US" altLang="ja-JP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Sr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, 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⑥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Cl, 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⑦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K, 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⑧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Ba, 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⑨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I, 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⑩</a:t>
            </a:r>
            <a:r>
              <a:rPr lang="en-US" altLang="ja-JP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Xe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と関わりの深い物質についてのものである。それぞれの説明文について、関わりの深い元素を①～⑩より選択しマークせよ。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2606" y="908720"/>
            <a:ext cx="733245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 smtClean="0"/>
              <a:t>36  </a:t>
            </a:r>
            <a:r>
              <a:rPr kumimoji="1" lang="ja-JP" altLang="en-US" dirty="0" err="1" smtClean="0"/>
              <a:t>．</a:t>
            </a:r>
            <a:r>
              <a:rPr kumimoji="1" lang="ja-JP" altLang="en-US" dirty="0" smtClean="0"/>
              <a:t>歯磨き粉には、フッ素化合物が配合されているものもある。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en-US" altLang="ja-JP" dirty="0" smtClean="0"/>
              <a:t>37</a:t>
            </a:r>
            <a:r>
              <a:rPr lang="ja-JP" altLang="en-US" dirty="0"/>
              <a:t> </a:t>
            </a:r>
            <a:r>
              <a:rPr lang="ja-JP" altLang="en-US" dirty="0" smtClean="0"/>
              <a:t> ．塩素系漂白剤の中には、次亜塩素酸ナトリウムが含まれている。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en-US" altLang="ja-JP" dirty="0" smtClean="0"/>
              <a:t>38  </a:t>
            </a:r>
            <a:r>
              <a:rPr kumimoji="1" lang="ja-JP" altLang="en-US" dirty="0" err="1" smtClean="0"/>
              <a:t>．</a:t>
            </a:r>
            <a:r>
              <a:rPr kumimoji="1" lang="ja-JP" altLang="en-US" dirty="0" smtClean="0"/>
              <a:t>うがい薬には、殺菌作用を示すヨウ素が含まれている。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en-US" altLang="ja-JP" dirty="0" smtClean="0"/>
              <a:t>39  </a:t>
            </a:r>
            <a:r>
              <a:rPr lang="ja-JP" altLang="en-US" dirty="0" err="1" smtClean="0"/>
              <a:t>．</a:t>
            </a:r>
            <a:r>
              <a:rPr lang="ja-JP" altLang="en-US" dirty="0" smtClean="0"/>
              <a:t>肥料の三要素のひとつである。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en-US" altLang="ja-JP" dirty="0" smtClean="0"/>
              <a:t>40  </a:t>
            </a:r>
            <a:r>
              <a:rPr kumimoji="1" lang="ja-JP" altLang="en-US" dirty="0" err="1" smtClean="0"/>
              <a:t>．</a:t>
            </a:r>
            <a:r>
              <a:rPr kumimoji="1" lang="ja-JP" altLang="en-US" dirty="0" smtClean="0"/>
              <a:t>胃のＸ線写真を撮るための造影剤には、硫酸バリウムが用いられる。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en-US" altLang="ja-JP" dirty="0" smtClean="0"/>
              <a:t>41  </a:t>
            </a:r>
            <a:r>
              <a:rPr lang="ja-JP" altLang="en-US" dirty="0" err="1" smtClean="0"/>
              <a:t>．</a:t>
            </a:r>
            <a:r>
              <a:rPr lang="ja-JP" altLang="en-US" dirty="0" smtClean="0"/>
              <a:t>紅色の花火や発煙筒に用いられる。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en-US" altLang="ja-JP" dirty="0" smtClean="0"/>
              <a:t>42  </a:t>
            </a:r>
            <a:r>
              <a:rPr kumimoji="1" lang="ja-JP" altLang="en-US" dirty="0" err="1" smtClean="0"/>
              <a:t>．</a:t>
            </a:r>
            <a:r>
              <a:rPr kumimoji="1" lang="ja-JP" altLang="en-US" dirty="0" smtClean="0"/>
              <a:t>乾燥剤には、酸化カルシウムなどが用いられる。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en-US" altLang="ja-JP" dirty="0" smtClean="0"/>
              <a:t>43  </a:t>
            </a:r>
            <a:r>
              <a:rPr lang="ja-JP" altLang="en-US" dirty="0" err="1" smtClean="0"/>
              <a:t>．</a:t>
            </a:r>
            <a:r>
              <a:rPr lang="ja-JP" altLang="en-US" dirty="0" smtClean="0"/>
              <a:t>自動車やストロボのキセノンランプは、強い光を発する。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en-US" altLang="ja-JP" dirty="0" smtClean="0"/>
              <a:t>44  </a:t>
            </a:r>
            <a:r>
              <a:rPr kumimoji="1" lang="ja-JP" altLang="en-US" dirty="0" err="1" smtClean="0"/>
              <a:t>．</a:t>
            </a:r>
            <a:r>
              <a:rPr kumimoji="1" lang="ja-JP" altLang="en-US" dirty="0" smtClean="0"/>
              <a:t>携帯電話の電池に利用されている。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en-US" altLang="ja-JP" dirty="0" smtClean="0"/>
              <a:t>45  </a:t>
            </a:r>
            <a:r>
              <a:rPr lang="ja-JP" altLang="en-US" dirty="0" err="1" smtClean="0"/>
              <a:t>．</a:t>
            </a:r>
            <a:r>
              <a:rPr lang="ja-JP" altLang="en-US" dirty="0" smtClean="0"/>
              <a:t>不燃性で軽いので、飛行などの浮揚ガスに用いられる。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930096" y="5827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115616" y="5827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54592" y="144387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54592" y="1858504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54592" y="2249608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4592" y="2668008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4592" y="306899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54592" y="3501040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54592" y="3933088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54592" y="432419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54592" y="473879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54592" y="103535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779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07504" y="30976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．塩酸と水酸化ナトリウムを使って、次の手順でみかんの缶詰を作ってみた。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以下の問に答えよ。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54776" y="562328"/>
            <a:ext cx="9082936" cy="30008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手順</a:t>
            </a:r>
            <a:r>
              <a:rPr lang="ja-JP" altLang="en-US" dirty="0"/>
              <a:t>①</a:t>
            </a:r>
            <a:r>
              <a:rPr lang="ja-JP" altLang="en-US" dirty="0" smtClean="0"/>
              <a:t>．</a:t>
            </a:r>
            <a:r>
              <a:rPr lang="ja-JP" altLang="en-US" dirty="0"/>
              <a:t>みかんの外皮をむき、房ごとにバラバラにする。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手順②．</a:t>
            </a:r>
            <a:r>
              <a:rPr lang="ja-JP" altLang="en-US" dirty="0"/>
              <a:t>ビーカーに塩酸を入れて加熱し、４５℃になったら加熱をやめる。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手順③．</a:t>
            </a:r>
            <a:r>
              <a:rPr lang="ja-JP" altLang="en-US" dirty="0"/>
              <a:t>みかんを入れ、約２分間ゆっくり混ぜる。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手順④．</a:t>
            </a:r>
            <a:r>
              <a:rPr lang="ja-JP" altLang="en-US" dirty="0"/>
              <a:t>塩酸だけを指定された場所に捨てて、水で軽く洗う。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手順⑤．</a:t>
            </a:r>
            <a:r>
              <a:rPr lang="ja-JP" altLang="en-US" dirty="0"/>
              <a:t>ビーカーに水酸化ナトリウム水溶液を入れて加熱し、４５℃になったら加熱をやめる。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手順⑥．</a:t>
            </a:r>
            <a:r>
              <a:rPr lang="ja-JP" altLang="en-US" dirty="0"/>
              <a:t>みかんを入れ、房がくずれないように注意しながら、約２分間ゆっくり混ぜる。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手順⑦．</a:t>
            </a:r>
            <a:r>
              <a:rPr lang="ja-JP" altLang="en-US" dirty="0"/>
              <a:t>水酸化ナトリウムだけを指定された場所に捨て、水でよく洗い、ざるに取り出す。</a:t>
            </a:r>
            <a:endParaRPr lang="en-US" altLang="ja-JP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7504" y="3645024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問１．塩酸は、２種類の物質からなる混合物である。その２種類の物質を以下の選択肢から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kumimoji="1" lang="ja-JP" altLang="en-US" dirty="0" smtClean="0"/>
              <a:t>２つ選</a:t>
            </a:r>
            <a:r>
              <a:rPr lang="ja-JP" altLang="en-US" dirty="0" smtClean="0"/>
              <a:t>び  </a:t>
            </a:r>
            <a:r>
              <a:rPr lang="en-US" altLang="ja-JP" dirty="0" smtClean="0"/>
              <a:t>46</a:t>
            </a:r>
            <a:r>
              <a:rPr lang="ja-JP" altLang="en-US" dirty="0" smtClean="0"/>
              <a:t>　、  </a:t>
            </a:r>
            <a:r>
              <a:rPr lang="en-US" altLang="ja-JP" dirty="0" smtClean="0"/>
              <a:t>47</a:t>
            </a:r>
            <a:r>
              <a:rPr lang="ja-JP" altLang="en-US" dirty="0" smtClean="0"/>
              <a:t>　に数字の小さいものから順にマークせよ</a:t>
            </a:r>
            <a:r>
              <a:rPr kumimoji="1"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79512" y="4365104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+mj-ea"/>
                <a:ea typeface="+mj-ea"/>
              </a:rPr>
              <a:t>【</a:t>
            </a:r>
            <a:r>
              <a:rPr lang="ja-JP" altLang="en-US" sz="1400" dirty="0">
                <a:latin typeface="+mj-ea"/>
                <a:ea typeface="+mj-ea"/>
              </a:rPr>
              <a:t>選択肢</a:t>
            </a:r>
            <a:r>
              <a:rPr lang="en-US" altLang="ja-JP" sz="1400" dirty="0" smtClean="0">
                <a:latin typeface="+mj-ea"/>
                <a:ea typeface="+mj-ea"/>
              </a:rPr>
              <a:t>】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43608" y="4365104"/>
            <a:ext cx="55446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ja-JP" altLang="en-US" dirty="0" smtClean="0"/>
              <a:t> ①水、②塩化ナトリウム、③塩化水素、④フッ化水素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07504" y="4824448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問２．</a:t>
            </a:r>
            <a:r>
              <a:rPr lang="ja-JP" altLang="en-US" dirty="0"/>
              <a:t>塩酸と水酸化ナトリウム水溶液の液性は、</a:t>
            </a:r>
            <a:r>
              <a:rPr lang="ja-JP" altLang="en-US" dirty="0" smtClean="0"/>
              <a:t>それぞれ①中性・②酸性・③アルカリ性</a:t>
            </a:r>
            <a:r>
              <a:rPr lang="ja-JP" altLang="en-US" dirty="0"/>
              <a:t>のどれに相当するか答えよ</a:t>
            </a:r>
            <a:r>
              <a:rPr lang="ja-JP" altLang="en-US" dirty="0" smtClean="0"/>
              <a:t>。塩酸  </a:t>
            </a:r>
            <a:r>
              <a:rPr lang="en-US" altLang="ja-JP" dirty="0" smtClean="0"/>
              <a:t>48</a:t>
            </a:r>
            <a:r>
              <a:rPr lang="ja-JP" altLang="en-US" dirty="0" smtClean="0"/>
              <a:t>　、水酸化ナトリウム  </a:t>
            </a:r>
            <a:r>
              <a:rPr lang="en-US" altLang="ja-JP" dirty="0" smtClean="0"/>
              <a:t>49  </a:t>
            </a:r>
            <a:r>
              <a:rPr lang="ja-JP" altLang="en-US" dirty="0" smtClean="0"/>
              <a:t>にマークせよ。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177184" y="396035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1556408" y="3960352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588856" y="5143576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280832" y="5143576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07503" y="5590981"/>
            <a:ext cx="90591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問３．みかんの皮が溶けるのは、どの段階か。手順①～</a:t>
            </a:r>
            <a:r>
              <a:rPr lang="ja-JP" altLang="en-US" dirty="0"/>
              <a:t>⑧</a:t>
            </a:r>
            <a:r>
              <a:rPr lang="ja-JP" altLang="en-US" dirty="0" smtClean="0"/>
              <a:t>の内、１つ選択し  </a:t>
            </a:r>
            <a:r>
              <a:rPr lang="en-US" altLang="ja-JP" dirty="0" smtClean="0"/>
              <a:t>50  </a:t>
            </a:r>
            <a:r>
              <a:rPr lang="ja-JP" altLang="en-US" dirty="0" smtClean="0"/>
              <a:t>にマークせよ。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（①～</a:t>
            </a:r>
            <a:r>
              <a:rPr lang="ja-JP" altLang="en-US" dirty="0"/>
              <a:t>⑧</a:t>
            </a:r>
            <a:r>
              <a:rPr lang="ja-JP" altLang="en-US" dirty="0" smtClean="0"/>
              <a:t>の数字で答えてもらえば結構です。）</a:t>
            </a:r>
            <a:endParaRPr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7443648" y="5633984"/>
            <a:ext cx="324000" cy="288000"/>
          </a:xfrm>
          <a:prstGeom prst="rect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08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テキスト ボックス 61"/>
          <p:cNvSpPr txBox="1"/>
          <p:nvPr/>
        </p:nvSpPr>
        <p:spPr>
          <a:xfrm>
            <a:off x="111272" y="2050163"/>
            <a:ext cx="4930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問７．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H, </a:t>
            </a:r>
            <a:r>
              <a:rPr kumimoji="1" lang="en-US" altLang="ja-JP" baseline="-25000" dirty="0" smtClean="0"/>
              <a:t>7</a:t>
            </a:r>
            <a:r>
              <a:rPr kumimoji="1" lang="en-US" altLang="ja-JP" dirty="0" smtClean="0"/>
              <a:t>N, </a:t>
            </a:r>
            <a:r>
              <a:rPr kumimoji="1" lang="en-US" altLang="ja-JP" baseline="-25000" dirty="0" smtClean="0"/>
              <a:t>8</a:t>
            </a:r>
            <a:r>
              <a:rPr kumimoji="1" lang="en-US" altLang="ja-JP" dirty="0" smtClean="0"/>
              <a:t>O</a:t>
            </a:r>
            <a:r>
              <a:rPr lang="en-US" altLang="ja-JP" dirty="0" smtClean="0"/>
              <a:t>, </a:t>
            </a:r>
            <a:r>
              <a:rPr lang="en-US" altLang="ja-JP" baseline="-25000" dirty="0" smtClean="0"/>
              <a:t>12</a:t>
            </a:r>
            <a:r>
              <a:rPr lang="en-US" altLang="ja-JP" dirty="0" smtClean="0"/>
              <a:t>Mg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の電子配置図を作成せよ。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11272" y="1680243"/>
            <a:ext cx="7454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問</a:t>
            </a:r>
            <a:r>
              <a:rPr lang="ja-JP" altLang="en-US" dirty="0">
                <a:latin typeface="+mj-ea"/>
                <a:ea typeface="+mj-ea"/>
              </a:rPr>
              <a:t>６</a:t>
            </a:r>
            <a:r>
              <a:rPr lang="ja-JP" altLang="en-US" dirty="0" smtClean="0">
                <a:latin typeface="+mj-ea"/>
                <a:ea typeface="+mj-ea"/>
              </a:rPr>
              <a:t>．元素記号で示す </a:t>
            </a:r>
            <a:r>
              <a:rPr lang="en-US" altLang="ja-JP" dirty="0" smtClean="0">
                <a:latin typeface="+mj-ea"/>
                <a:ea typeface="+mj-ea"/>
              </a:rPr>
              <a:t>Na, Al, Si, P, S, Cl, K, Ca, Fe, Cu</a:t>
            </a:r>
            <a:r>
              <a:rPr lang="ja-JP" altLang="en-US" dirty="0" smtClean="0">
                <a:latin typeface="+mj-ea"/>
                <a:ea typeface="+mj-ea"/>
              </a:rPr>
              <a:t>の元素名を答えよ。</a:t>
            </a:r>
            <a:r>
              <a:rPr lang="en-US" altLang="ja-JP" dirty="0" smtClean="0">
                <a:latin typeface="+mj-ea"/>
                <a:ea typeface="+mj-ea"/>
              </a:rPr>
              <a:t> 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07504" y="1320203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問５．塩酸</a:t>
            </a:r>
            <a:r>
              <a:rPr lang="ja-JP" altLang="en-US" dirty="0"/>
              <a:t>や水酸化ナトリウムの他にイオンに分かれる物質を１つ答えよ</a:t>
            </a:r>
            <a:r>
              <a:rPr lang="ja-JP" altLang="en-US" dirty="0" smtClean="0"/>
              <a:t>。</a:t>
            </a:r>
            <a:endParaRPr lang="en-US" altLang="ja-JP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616372" y="-1926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/>
              <a:t>記述</a:t>
            </a:r>
            <a:r>
              <a:rPr lang="ja-JP" altLang="en-US" dirty="0" smtClean="0"/>
              <a:t>問題</a:t>
            </a:r>
            <a:r>
              <a:rPr lang="en-US" altLang="ja-JP" dirty="0" smtClean="0"/>
              <a:t>】</a:t>
            </a:r>
            <a:endParaRPr kumimoji="1" lang="ja-JP" altLang="en-US" dirty="0"/>
          </a:p>
        </p:txBody>
      </p:sp>
      <p:pic>
        <p:nvPicPr>
          <p:cNvPr id="22" name="Picture 4" descr="p52.ai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96" y="4869160"/>
            <a:ext cx="288680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 descr="p52-i1-shu1.eps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793" y="4392400"/>
            <a:ext cx="3673599" cy="265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107504" y="24784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．ナトリウムの特徴を調べるため、次の手順で実験を行った。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6298" y="340088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（２）試験管に蒸留水を約１０ｍ</a:t>
            </a:r>
            <a:r>
              <a:rPr lang="en-US" altLang="ja-JP" dirty="0" smtClean="0"/>
              <a:t>L</a:t>
            </a:r>
            <a:r>
              <a:rPr lang="ja-JP" altLang="en-US" dirty="0" smtClean="0"/>
              <a:t>入れ、ナトリウム片１つをピンセットで試験管の管壁につけないように投入し、ゴム栓を軽くのせる。（観察③）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6298" y="39769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（３）反応後、ゴム栓をずらしながら点火する。（観察④）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6297" y="4283216"/>
            <a:ext cx="850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（４）（３）に引き続いて、試験管にフェノールフタレイン溶液を１～２滴加える。（観察⑤）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299" y="28248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（１）米粒くらいの大きさのナトリウムを</a:t>
            </a:r>
            <a:r>
              <a:rPr lang="ja-JP" altLang="en-US" dirty="0" err="1" smtClean="0"/>
              <a:t>ろ</a:t>
            </a:r>
            <a:r>
              <a:rPr lang="ja-JP" altLang="en-US" dirty="0" smtClean="0"/>
              <a:t>紙の上で２つに切り、切り始めのときから切り口をしばらく観察する。（観察①、観察②）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7504" y="319008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問４．塩酸や水酸化ナトリウムは、水に溶けると正の電荷を持ったイオンと負の電荷を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kumimoji="1" lang="ja-JP" altLang="en-US" dirty="0" smtClean="0"/>
              <a:t>持ったイオンに分かれて存在する。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7504" y="965339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（１）物質がイオンに分かれる現象を何というか。</a:t>
            </a:r>
            <a:r>
              <a:rPr lang="ja-JP" altLang="en-US" dirty="0" smtClean="0"/>
              <a:t>（</a:t>
            </a:r>
            <a:r>
              <a:rPr lang="ja-JP" altLang="en-US" dirty="0"/>
              <a:t>２</a:t>
            </a:r>
            <a:r>
              <a:rPr lang="ja-JP" altLang="en-US" dirty="0" smtClean="0"/>
              <a:t>）負の電荷を持ったイオンを何というか。</a:t>
            </a:r>
            <a:endParaRPr lang="en-US" altLang="ja-JP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22864" y="-50038"/>
            <a:ext cx="300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u="sng" dirty="0" smtClean="0"/>
              <a:t>※</a:t>
            </a:r>
            <a:r>
              <a:rPr lang="ja-JP" altLang="en-US" sz="2000" b="1" i="1" u="sng" dirty="0" smtClean="0"/>
              <a:t>ここから記述問題です。</a:t>
            </a:r>
            <a:endParaRPr kumimoji="1" lang="ja-JP" altLang="en-US" sz="2000" b="1" i="1" u="sng" dirty="0"/>
          </a:p>
        </p:txBody>
      </p:sp>
    </p:spTree>
    <p:extLst>
      <p:ext uri="{BB962C8B-B14F-4D97-AF65-F5344CB8AC3E}">
        <p14:creationId xmlns:p14="http://schemas.microsoft.com/office/powerpoint/2010/main" val="3728910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テキスト ボックス 43"/>
          <p:cNvSpPr txBox="1"/>
          <p:nvPr/>
        </p:nvSpPr>
        <p:spPr>
          <a:xfrm>
            <a:off x="107504" y="17328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問１．（２）でナトリウムを蒸留水の入った試験管に入れた時、どのような反応が起きるか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kumimoji="1" lang="ja-JP" altLang="en-US" dirty="0" smtClean="0"/>
              <a:t>説明せよ。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7504" y="565748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問２．（３）でマッチの火を近づけた時、どのような現象が観察できるか説明せよ。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7504" y="936875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問３．フェノールフタレイン溶液を加えた時、液体の色はどのようになるか。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7504" y="1319035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問４．ナトリウムと同じ反応性（特徴）を示す物質を１つ答えよ。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7504" y="1720019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問５．実験が示す通り、ナトリウムは水や空気と接触すると、激しく反応するため（</a:t>
            </a:r>
            <a:r>
              <a:rPr kumimoji="1" lang="en-US" altLang="ja-JP" dirty="0" smtClean="0"/>
              <a:t>Ⅰ</a:t>
            </a:r>
            <a:r>
              <a:rPr kumimoji="1" lang="ja-JP" altLang="en-US" dirty="0" smtClean="0"/>
              <a:t>）中に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kumimoji="1" lang="ja-JP" altLang="en-US" dirty="0" smtClean="0"/>
              <a:t>保存しなければならない。（</a:t>
            </a:r>
            <a:r>
              <a:rPr kumimoji="1" lang="en-US" altLang="ja-JP" dirty="0" smtClean="0"/>
              <a:t>Ⅰ</a:t>
            </a:r>
            <a:r>
              <a:rPr kumimoji="1" lang="ja-JP" altLang="en-US" dirty="0" smtClean="0"/>
              <a:t>）に入る語句を漢字２文字で答えよ。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7504" y="2505670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．次の文章と化学反応式を参考にして次の問に答えよ。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7504" y="293771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炭酸水素ナトリウムは、加熱によって炭酸ナトリウム、（１）、（２）に分解される。</a:t>
            </a:r>
            <a:endParaRPr lang="en-US" altLang="ja-JP" dirty="0" smtClean="0"/>
          </a:p>
          <a:p>
            <a:r>
              <a:rPr lang="ja-JP" altLang="en-US" dirty="0"/>
              <a:t>化学</a:t>
            </a:r>
            <a:r>
              <a:rPr lang="ja-JP" altLang="en-US" dirty="0" smtClean="0"/>
              <a:t>反応式で示すと次のようになる。</a:t>
            </a:r>
            <a:endParaRPr lang="en-US" altLang="ja-JP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2026" y="3584049"/>
            <a:ext cx="6626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２</a:t>
            </a:r>
            <a:r>
              <a:rPr kumimoji="1" lang="en-US" altLang="ja-JP" sz="3600" dirty="0" smtClean="0"/>
              <a:t>NaHCO</a:t>
            </a:r>
            <a:r>
              <a:rPr kumimoji="1" lang="en-US" altLang="ja-JP" sz="3600" baseline="-25000" dirty="0" smtClean="0"/>
              <a:t>3</a:t>
            </a:r>
            <a:r>
              <a:rPr kumimoji="1" lang="en-US" altLang="ja-JP" sz="3600" dirty="0" smtClean="0"/>
              <a:t> </a:t>
            </a:r>
            <a:r>
              <a:rPr kumimoji="1" lang="ja-JP" altLang="en-US" sz="3600" dirty="0" smtClean="0"/>
              <a:t>→　</a:t>
            </a:r>
            <a:r>
              <a:rPr kumimoji="1" lang="en-US" altLang="ja-JP" sz="3600" dirty="0" smtClean="0"/>
              <a:t>Na</a:t>
            </a:r>
            <a:r>
              <a:rPr kumimoji="1" lang="en-US" altLang="ja-JP" sz="3600" baseline="-25000" dirty="0" smtClean="0"/>
              <a:t>2</a:t>
            </a:r>
            <a:r>
              <a:rPr kumimoji="1" lang="en-US" altLang="ja-JP" sz="3600" dirty="0" smtClean="0"/>
              <a:t>CO</a:t>
            </a:r>
            <a:r>
              <a:rPr kumimoji="1" lang="en-US" altLang="ja-JP" sz="3600" baseline="-25000" dirty="0" smtClean="0"/>
              <a:t>3</a:t>
            </a:r>
            <a:r>
              <a:rPr kumimoji="1" lang="en-US" altLang="ja-JP" sz="3600" dirty="0" smtClean="0"/>
              <a:t> + H</a:t>
            </a:r>
            <a:r>
              <a:rPr kumimoji="1" lang="en-US" altLang="ja-JP" sz="3600" baseline="-25000" dirty="0" smtClean="0"/>
              <a:t>2</a:t>
            </a:r>
            <a:r>
              <a:rPr kumimoji="1" lang="en-US" altLang="ja-JP" sz="3600" dirty="0" smtClean="0"/>
              <a:t>O + CO</a:t>
            </a:r>
            <a:r>
              <a:rPr kumimoji="1" lang="en-US" altLang="ja-JP" sz="3600" baseline="-25000" dirty="0" smtClean="0"/>
              <a:t>2</a:t>
            </a:r>
            <a:endParaRPr kumimoji="1" lang="ja-JP" altLang="en-US" sz="3600" baseline="-250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07504" y="4593902"/>
            <a:ext cx="424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問１．（１）、（２）に入る語句を答えよ。</a:t>
            </a:r>
            <a:endParaRPr lang="en-US" altLang="ja-JP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107504" y="4965849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問２．炭酸水素ナトリウムと炭酸ナトリウムの化学式を答えよ。</a:t>
            </a:r>
            <a:endParaRPr lang="en-US" altLang="ja-JP" dirty="0" smtClean="0"/>
          </a:p>
        </p:txBody>
      </p:sp>
      <p:sp>
        <p:nvSpPr>
          <p:cNvPr id="20" name="正方形/長方形 19"/>
          <p:cNvSpPr/>
          <p:nvPr/>
        </p:nvSpPr>
        <p:spPr>
          <a:xfrm>
            <a:off x="107504" y="5374957"/>
            <a:ext cx="9217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問３．炭酸水素ナトリウムは何に利用されているか。</a:t>
            </a:r>
            <a:r>
              <a:rPr lang="ja-JP" altLang="en-US" sz="1600" dirty="0" smtClean="0"/>
              <a:t>炭酸水素ナトリウム</a:t>
            </a:r>
            <a:r>
              <a:rPr lang="ja-JP" altLang="en-US" dirty="0" smtClean="0"/>
              <a:t>の利用例を１つ答えよ。</a:t>
            </a:r>
            <a:endParaRPr lang="en-US" altLang="ja-JP" baseline="-25000" dirty="0" smtClean="0"/>
          </a:p>
        </p:txBody>
      </p:sp>
      <p:sp>
        <p:nvSpPr>
          <p:cNvPr id="21" name="正方形/長方形 20"/>
          <p:cNvSpPr/>
          <p:nvPr/>
        </p:nvSpPr>
        <p:spPr>
          <a:xfrm>
            <a:off x="107504" y="5807005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問４．炭酸水素ナトリウム水溶液にクエン酸</a:t>
            </a:r>
            <a:r>
              <a:rPr lang="ja-JP" altLang="en-US" dirty="0"/>
              <a:t>水溶液</a:t>
            </a:r>
            <a:r>
              <a:rPr lang="ja-JP" altLang="en-US" dirty="0" smtClean="0"/>
              <a:t>を加えるとどのような現象が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起きるか説明せよ。また、この時、発生する物質名を漢字２文字で答えよ。</a:t>
            </a:r>
            <a:endParaRPr lang="en-US" altLang="ja-JP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413252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7504" y="30976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．次の文章について以下の問に答えよ。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3857" y="481028"/>
            <a:ext cx="87266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（１）原子を</a:t>
            </a:r>
            <a:r>
              <a:rPr lang="ja-JP" altLang="en-US" dirty="0"/>
              <a:t>のぞいて、</a:t>
            </a:r>
            <a:r>
              <a:rPr kumimoji="1" lang="ja-JP" altLang="en-US" dirty="0" smtClean="0"/>
              <a:t>ほとんどの原子は、単独では存在することができない。例えば、</a:t>
            </a:r>
            <a:endParaRPr kumimoji="1" lang="en-US" altLang="ja-JP" dirty="0" smtClean="0"/>
          </a:p>
          <a:p>
            <a:r>
              <a:rPr lang="ja-JP" altLang="en-US" dirty="0" smtClean="0"/>
              <a:t>自然界に存在する水素なら</a:t>
            </a:r>
            <a:r>
              <a:rPr lang="en-US" altLang="ja-JP" dirty="0" smtClean="0"/>
              <a:t>H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, </a:t>
            </a:r>
            <a:r>
              <a:rPr lang="ja-JP" altLang="en-US" dirty="0" smtClean="0"/>
              <a:t>酸素なら</a:t>
            </a:r>
            <a:r>
              <a:rPr lang="en-US" altLang="ja-JP" dirty="0" smtClean="0"/>
              <a:t>O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, </a:t>
            </a:r>
            <a:r>
              <a:rPr lang="ja-JP" altLang="en-US" dirty="0" smtClean="0"/>
              <a:t>（２）なら</a:t>
            </a:r>
            <a:r>
              <a:rPr lang="en-US" altLang="ja-JP" dirty="0" smtClean="0"/>
              <a:t>H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O</a:t>
            </a:r>
            <a:r>
              <a:rPr lang="ja-JP" altLang="en-US" dirty="0" smtClean="0"/>
              <a:t>のように、実際にはいくつかの</a:t>
            </a:r>
            <a:endParaRPr lang="en-US" altLang="ja-JP" dirty="0" smtClean="0"/>
          </a:p>
          <a:p>
            <a:r>
              <a:rPr lang="ja-JP" altLang="en-US" dirty="0" smtClean="0"/>
              <a:t>原子がくっついた状態で存在している。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このようにほとんどの原子は、基本的には単独では存在できないが、（３）としてなら</a:t>
            </a:r>
            <a:endParaRPr kumimoji="1" lang="en-US" altLang="ja-JP" dirty="0" smtClean="0"/>
          </a:p>
          <a:p>
            <a:r>
              <a:rPr kumimoji="1" lang="ja-JP" altLang="en-US" dirty="0" smtClean="0"/>
              <a:t>単独で存在できる時がある</a:t>
            </a:r>
            <a:r>
              <a:rPr lang="ja-JP" altLang="en-US" dirty="0" smtClean="0"/>
              <a:t>。以下では、</a:t>
            </a:r>
            <a:r>
              <a:rPr kumimoji="1" lang="ja-JP" altLang="en-US" dirty="0" smtClean="0"/>
              <a:t>ナトリウム原子について考えてみる。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ナトリウム原子は原子番号が１１なので、陽子の数は（４）コ、電子の数は（４）コであり、電子殻に入る電子の数は、それぞれＫ殻が（５）コ、Ｌ殻が（６）コ、Ｍ殻が（７）コである。</a:t>
            </a:r>
            <a:endParaRPr lang="en-US" altLang="ja-JP" dirty="0" smtClean="0"/>
          </a:p>
          <a:p>
            <a:r>
              <a:rPr kumimoji="1" lang="ja-JP" altLang="en-US" dirty="0" smtClean="0"/>
              <a:t>　この時、</a:t>
            </a:r>
            <a:r>
              <a:rPr kumimoji="1" lang="ja-JP" altLang="en-US" baseline="-25000" dirty="0" smtClean="0"/>
              <a:t>①</a:t>
            </a:r>
            <a:r>
              <a:rPr kumimoji="1" lang="ja-JP" altLang="en-US" u="sng" dirty="0" smtClean="0"/>
              <a:t>Ｍ殻の電子が１個取れると（１）原子であるネオンと同じ電子配置となり安定化する。</a:t>
            </a:r>
            <a:r>
              <a:rPr kumimoji="1" lang="ja-JP" altLang="en-US" dirty="0" smtClean="0"/>
              <a:t>このように電子が取れた状態の原子のことを（３）といい、陽子の数が多い（３）を（８）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という。この時のナトリウムは記号では</a:t>
            </a:r>
            <a:r>
              <a:rPr lang="ja-JP" altLang="en-US" baseline="-25000" dirty="0"/>
              <a:t>②</a:t>
            </a:r>
            <a:r>
              <a:rPr kumimoji="1" lang="en-US" altLang="ja-JP" u="sng" dirty="0" smtClean="0"/>
              <a:t>Na</a:t>
            </a:r>
            <a:r>
              <a:rPr kumimoji="1" lang="en-US" altLang="ja-JP" u="sng" baseline="30000" dirty="0" smtClean="0"/>
              <a:t>+</a:t>
            </a:r>
            <a:r>
              <a:rPr kumimoji="1" lang="ja-JP" altLang="en-US" baseline="30000" dirty="0" smtClean="0"/>
              <a:t>　</a:t>
            </a:r>
            <a:r>
              <a:rPr kumimoji="1" lang="ja-JP" altLang="en-US" dirty="0" smtClean="0"/>
              <a:t>と書いて表現する。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2455" y="3491716"/>
            <a:ext cx="450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問１．（１）～（８）に入る適切な語句を答えよ。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8568" y="3914472"/>
            <a:ext cx="882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問２．下線部①について、ナトリウムから電子が１個とれた時の電子配置図を解答用紙の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ja-JP" altLang="en-US" dirty="0"/>
              <a:t>右上にある</a:t>
            </a:r>
            <a:r>
              <a:rPr kumimoji="1" lang="ja-JP" altLang="en-US" dirty="0" smtClean="0"/>
              <a:t>所定</a:t>
            </a:r>
            <a:r>
              <a:rPr kumimoji="1" lang="ja-JP" altLang="en-US" dirty="0" smtClean="0"/>
              <a:t>の場所に作図せよ。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2455" y="4571836"/>
            <a:ext cx="472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問３．下線部②について、</a:t>
            </a:r>
            <a:r>
              <a:rPr kumimoji="1" lang="en-US" altLang="ja-JP" dirty="0" smtClean="0"/>
              <a:t>Na</a:t>
            </a:r>
            <a:r>
              <a:rPr kumimoji="1" lang="en-US" altLang="ja-JP" baseline="30000" dirty="0" smtClean="0"/>
              <a:t>+  </a:t>
            </a:r>
            <a:r>
              <a:rPr kumimoji="1" lang="ja-JP" altLang="en-US" dirty="0" smtClean="0"/>
              <a:t>の名称を答えよ。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339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083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18014</TotalTime>
  <Words>1325</Words>
  <Application>Microsoft Office PowerPoint</Application>
  <PresentationFormat>画面に合わせる (4:3)</PresentationFormat>
  <Paragraphs>128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三重県教育委員会事務局</cp:lastModifiedBy>
  <cp:revision>823</cp:revision>
  <cp:lastPrinted>2017-11-30T03:06:32Z</cp:lastPrinted>
  <dcterms:created xsi:type="dcterms:W3CDTF">2013-07-17T08:32:15Z</dcterms:created>
  <dcterms:modified xsi:type="dcterms:W3CDTF">2017-11-30T03:09:18Z</dcterms:modified>
</cp:coreProperties>
</file>