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08" r:id="rId2"/>
    <p:sldId id="316" r:id="rId3"/>
    <p:sldId id="310" r:id="rId4"/>
    <p:sldId id="317" r:id="rId5"/>
    <p:sldId id="319" r:id="rId6"/>
    <p:sldId id="311" r:id="rId7"/>
    <p:sldId id="314" r:id="rId8"/>
    <p:sldId id="315" r:id="rId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FFF"/>
    <a:srgbClr val="E1FFFF"/>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06" autoAdjust="0"/>
    <p:restoredTop sz="94694" autoAdjust="0"/>
  </p:normalViewPr>
  <p:slideViewPr>
    <p:cSldViewPr>
      <p:cViewPr varScale="1">
        <p:scale>
          <a:sx n="57" d="100"/>
          <a:sy n="57" d="100"/>
        </p:scale>
        <p:origin x="858" y="42"/>
      </p:cViewPr>
      <p:guideLst>
        <p:guide orient="horz" pos="2160"/>
        <p:guide pos="2880"/>
      </p:guideLst>
    </p:cSldViewPr>
  </p:slideViewPr>
  <p:outlineViewPr>
    <p:cViewPr>
      <p:scale>
        <a:sx n="33" d="100"/>
        <a:sy n="33" d="100"/>
      </p:scale>
      <p:origin x="0" y="3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6"/>
            <a:ext cx="2919032" cy="492779"/>
          </a:xfrm>
          <a:prstGeom prst="rect">
            <a:avLst/>
          </a:prstGeom>
        </p:spPr>
        <p:txBody>
          <a:bodyPr vert="horz" lIns="84554" tIns="42277" rIns="84554" bIns="42277"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229" y="6"/>
            <a:ext cx="2919032" cy="492779"/>
          </a:xfrm>
          <a:prstGeom prst="rect">
            <a:avLst/>
          </a:prstGeom>
        </p:spPr>
        <p:txBody>
          <a:bodyPr vert="horz" lIns="84554" tIns="42277" rIns="84554" bIns="42277" rtlCol="0"/>
          <a:lstStyle>
            <a:lvl1pPr algn="r">
              <a:defRPr sz="1100"/>
            </a:lvl1pPr>
          </a:lstStyle>
          <a:p>
            <a:fld id="{799C1CCE-4943-47EA-A67E-4CD72011E9C2}" type="datetimeFigureOut">
              <a:rPr kumimoji="1" lang="ja-JP" altLang="en-US" smtClean="0"/>
              <a:t>2018/2/19</a:t>
            </a:fld>
            <a:endParaRPr kumimoji="1" lang="ja-JP" altLang="en-US"/>
          </a:p>
        </p:txBody>
      </p:sp>
      <p:sp>
        <p:nvSpPr>
          <p:cNvPr id="4" name="スライド イメージ プレースホルダー 3"/>
          <p:cNvSpPr>
            <a:spLocks noGrp="1" noRot="1" noChangeAspect="1"/>
          </p:cNvSpPr>
          <p:nvPr>
            <p:ph type="sldImg" idx="2"/>
          </p:nvPr>
        </p:nvSpPr>
        <p:spPr>
          <a:xfrm>
            <a:off x="901700" y="741363"/>
            <a:ext cx="4932363" cy="3700462"/>
          </a:xfrm>
          <a:prstGeom prst="rect">
            <a:avLst/>
          </a:prstGeom>
          <a:noFill/>
          <a:ln w="12700">
            <a:solidFill>
              <a:prstClr val="black"/>
            </a:solidFill>
          </a:ln>
        </p:spPr>
        <p:txBody>
          <a:bodyPr vert="horz" lIns="84554" tIns="42277" rIns="84554" bIns="42277" rtlCol="0" anchor="ctr"/>
          <a:lstStyle/>
          <a:p>
            <a:endParaRPr lang="ja-JP" altLang="en-US"/>
          </a:p>
        </p:txBody>
      </p:sp>
      <p:sp>
        <p:nvSpPr>
          <p:cNvPr id="5" name="ノート プレースホルダー 4"/>
          <p:cNvSpPr>
            <a:spLocks noGrp="1"/>
          </p:cNvSpPr>
          <p:nvPr>
            <p:ph type="body" sz="quarter" idx="3"/>
          </p:nvPr>
        </p:nvSpPr>
        <p:spPr>
          <a:xfrm>
            <a:off x="673280" y="4686004"/>
            <a:ext cx="5389213" cy="4439612"/>
          </a:xfrm>
          <a:prstGeom prst="rect">
            <a:avLst/>
          </a:prstGeom>
        </p:spPr>
        <p:txBody>
          <a:bodyPr vert="horz" lIns="84554" tIns="42277" rIns="84554" bIns="4227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372008"/>
            <a:ext cx="2919032" cy="492779"/>
          </a:xfrm>
          <a:prstGeom prst="rect">
            <a:avLst/>
          </a:prstGeom>
        </p:spPr>
        <p:txBody>
          <a:bodyPr vert="horz" lIns="84554" tIns="42277" rIns="84554" bIns="4227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229" y="9372008"/>
            <a:ext cx="2919032" cy="492779"/>
          </a:xfrm>
          <a:prstGeom prst="rect">
            <a:avLst/>
          </a:prstGeom>
        </p:spPr>
        <p:txBody>
          <a:bodyPr vert="horz" lIns="84554" tIns="42277" rIns="84554" bIns="42277" rtlCol="0" anchor="b"/>
          <a:lstStyle>
            <a:lvl1pPr algn="r">
              <a:defRPr sz="1100"/>
            </a:lvl1pPr>
          </a:lstStyle>
          <a:p>
            <a:fld id="{4CB8D7CC-ABC0-48F2-A2A1-060EC994B011}" type="slidenum">
              <a:rPr kumimoji="1" lang="ja-JP" altLang="en-US" smtClean="0"/>
              <a:t>‹#›</a:t>
            </a:fld>
            <a:endParaRPr kumimoji="1" lang="ja-JP" altLang="en-US"/>
          </a:p>
        </p:txBody>
      </p:sp>
    </p:spTree>
    <p:extLst>
      <p:ext uri="{BB962C8B-B14F-4D97-AF65-F5344CB8AC3E}">
        <p14:creationId xmlns:p14="http://schemas.microsoft.com/office/powerpoint/2010/main" val="39220830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B8D7CC-ABC0-48F2-A2A1-060EC994B011}" type="slidenum">
              <a:rPr kumimoji="1" lang="ja-JP" altLang="en-US" smtClean="0"/>
              <a:t>5</a:t>
            </a:fld>
            <a:endParaRPr kumimoji="1" lang="ja-JP" altLang="en-US"/>
          </a:p>
        </p:txBody>
      </p:sp>
    </p:spTree>
    <p:extLst>
      <p:ext uri="{BB962C8B-B14F-4D97-AF65-F5344CB8AC3E}">
        <p14:creationId xmlns:p14="http://schemas.microsoft.com/office/powerpoint/2010/main" val="249395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B8D7CC-ABC0-48F2-A2A1-060EC994B011}" type="slidenum">
              <a:rPr kumimoji="1" lang="ja-JP" altLang="en-US" smtClean="0"/>
              <a:t>6</a:t>
            </a:fld>
            <a:endParaRPr kumimoji="1" lang="ja-JP" altLang="en-US"/>
          </a:p>
        </p:txBody>
      </p:sp>
    </p:spTree>
    <p:extLst>
      <p:ext uri="{BB962C8B-B14F-4D97-AF65-F5344CB8AC3E}">
        <p14:creationId xmlns:p14="http://schemas.microsoft.com/office/powerpoint/2010/main" val="3285596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2018/2/19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2018/2/19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google.co.jp/url?sa=i&amp;rct=j&amp;q=&amp;esrc=s&amp;source=images&amp;cd=&amp;cad=rja&amp;uact=8&amp;ved=0ahUKEwjh9cOG_IbRAhUBrpQKHZFVC1UQjRwIBw&amp;url=http://www.eonet.ne.jp/~nakacchi/LemonCell.htm&amp;psig=AFQjCNGgtU4D9eHwpirbEVdBgHX3Iuo4JA&amp;ust=1482467523533292" TargetMode="External"/><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0131" y="69112"/>
            <a:ext cx="4977645" cy="369332"/>
          </a:xfrm>
          <a:prstGeom prst="rect">
            <a:avLst/>
          </a:prstGeom>
          <a:solidFill>
            <a:schemeClr val="bg1"/>
          </a:solidFill>
          <a:effectLst/>
        </p:spPr>
        <p:txBody>
          <a:bodyPr wrap="none" rtlCol="0">
            <a:spAutoFit/>
          </a:bodyPr>
          <a:lstStyle/>
          <a:p>
            <a:r>
              <a:rPr lang="ja-JP" altLang="en-US" dirty="0">
                <a:effectLst/>
                <a:latin typeface="Times New Roman" pitchFamily="18" charset="0"/>
                <a:ea typeface="HGPｺﾞｼｯｸE" pitchFamily="50" charset="-128"/>
                <a:cs typeface="Times New Roman" pitchFamily="18" charset="0"/>
              </a:rPr>
              <a:t>２</a:t>
            </a:r>
            <a:r>
              <a:rPr kumimoji="1" lang="ja-JP" altLang="en-US" dirty="0" smtClean="0">
                <a:effectLst/>
                <a:latin typeface="Times New Roman" pitchFamily="18" charset="0"/>
                <a:ea typeface="HGPｺﾞｼｯｸE" pitchFamily="50" charset="-128"/>
                <a:cs typeface="Times New Roman" pitchFamily="18" charset="0"/>
              </a:rPr>
              <a:t>学年 化学基礎 </a:t>
            </a:r>
            <a:r>
              <a:rPr kumimoji="1" lang="en-US" altLang="ja-JP" dirty="0" smtClean="0">
                <a:effectLst/>
                <a:latin typeface="Times New Roman" pitchFamily="18" charset="0"/>
                <a:ea typeface="HGPｺﾞｼｯｸE" pitchFamily="50" charset="-128"/>
                <a:cs typeface="Times New Roman" pitchFamily="18" charset="0"/>
              </a:rPr>
              <a:t> No.51</a:t>
            </a:r>
            <a:r>
              <a:rPr kumimoji="1" lang="ja-JP" altLang="en-US" dirty="0" smtClean="0">
                <a:effectLst/>
                <a:latin typeface="Times New Roman" pitchFamily="18" charset="0"/>
                <a:ea typeface="HGPｺﾞｼｯｸE" pitchFamily="50" charset="-128"/>
                <a:cs typeface="Times New Roman" pitchFamily="18" charset="0"/>
              </a:rPr>
              <a:t> ≪ ２学年 学年末考査  ≫</a:t>
            </a:r>
            <a:endParaRPr kumimoji="1" lang="ja-JP" altLang="en-US" dirty="0">
              <a:effectLst/>
              <a:latin typeface="Times New Roman" pitchFamily="18" charset="0"/>
              <a:ea typeface="HGPｺﾞｼｯｸE" pitchFamily="50" charset="-128"/>
              <a:cs typeface="Times New Roman" pitchFamily="18" charset="0"/>
            </a:endParaRPr>
          </a:p>
        </p:txBody>
      </p:sp>
      <p:sp>
        <p:nvSpPr>
          <p:cNvPr id="50" name="テキスト ボックス 49"/>
          <p:cNvSpPr txBox="1"/>
          <p:nvPr/>
        </p:nvSpPr>
        <p:spPr>
          <a:xfrm>
            <a:off x="2411759" y="476672"/>
            <a:ext cx="4752529" cy="369332"/>
          </a:xfrm>
          <a:prstGeom prst="rect">
            <a:avLst/>
          </a:prstGeom>
          <a:noFill/>
        </p:spPr>
        <p:txBody>
          <a:bodyPr wrap="square" rtlCol="0">
            <a:spAutoFit/>
          </a:bodyPr>
          <a:lstStyle/>
          <a:p>
            <a:r>
              <a:rPr kumimoji="1" lang="ja-JP" altLang="en-US" u="sng" dirty="0" smtClean="0"/>
              <a:t>２年（　）組（　　）席　名前（　　　　　　　　　　　　）</a:t>
            </a:r>
            <a:endParaRPr lang="ja-JP" altLang="en-US" u="sng" dirty="0"/>
          </a:p>
        </p:txBody>
      </p:sp>
      <p:sp>
        <p:nvSpPr>
          <p:cNvPr id="3" name="正方形/長方形 2"/>
          <p:cNvSpPr/>
          <p:nvPr/>
        </p:nvSpPr>
        <p:spPr>
          <a:xfrm>
            <a:off x="65941" y="40417"/>
            <a:ext cx="7304752" cy="868303"/>
          </a:xfrm>
          <a:prstGeom prst="rect">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0" name="テキスト ボックス 29"/>
          <p:cNvSpPr txBox="1"/>
          <p:nvPr/>
        </p:nvSpPr>
        <p:spPr>
          <a:xfrm>
            <a:off x="107504" y="1043444"/>
            <a:ext cx="7027886" cy="369332"/>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１</a:t>
            </a:r>
            <a:r>
              <a:rPr lang="ja-JP" altLang="en-US" dirty="0" smtClean="0">
                <a:latin typeface="HGP創英角ｺﾞｼｯｸUB" panose="020B0900000000000000" pitchFamily="50" charset="-128"/>
                <a:ea typeface="HGP創英角ｺﾞｼｯｸUB" panose="020B0900000000000000" pitchFamily="50" charset="-128"/>
              </a:rPr>
              <a:t>．次の表の（１）～（２０）に入るイオン式、またはイオンの名称を答えよ。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33415804"/>
              </p:ext>
            </p:extLst>
          </p:nvPr>
        </p:nvGraphicFramePr>
        <p:xfrm>
          <a:off x="296232" y="1521546"/>
          <a:ext cx="8820471" cy="4499742"/>
        </p:xfrm>
        <a:graphic>
          <a:graphicData uri="http://schemas.openxmlformats.org/drawingml/2006/table">
            <a:tbl>
              <a:tblPr firstRow="1" firstCol="1" bandRow="1"/>
              <a:tblGrid>
                <a:gridCol w="720080">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2668524">
                  <a:extLst>
                    <a:ext uri="{9D8B030D-6E8A-4147-A177-3AD203B41FA5}">
                      <a16:colId xmlns:a16="http://schemas.microsoft.com/office/drawing/2014/main" val="20002"/>
                    </a:ext>
                  </a:extLst>
                </a:gridCol>
                <a:gridCol w="787860">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gridCol w="2051719">
                  <a:extLst>
                    <a:ext uri="{9D8B030D-6E8A-4147-A177-3AD203B41FA5}">
                      <a16:colId xmlns:a16="http://schemas.microsoft.com/office/drawing/2014/main" val="20005"/>
                    </a:ext>
                  </a:extLst>
                </a:gridCol>
              </a:tblGrid>
              <a:tr h="285088">
                <a:tc>
                  <a:txBody>
                    <a:bodyPr/>
                    <a:lstStyle/>
                    <a:p>
                      <a:pPr algn="ctr">
                        <a:spcAft>
                          <a:spcPts val="0"/>
                        </a:spcAft>
                      </a:pPr>
                      <a:r>
                        <a:rPr lang="ja-JP" sz="1800" b="1" kern="0" dirty="0">
                          <a:solidFill>
                            <a:srgbClr val="000000"/>
                          </a:solidFill>
                          <a:effectLst/>
                          <a:latin typeface="Century"/>
                          <a:ea typeface="ＭＳ Ｐゴシック"/>
                          <a:cs typeface="ＭＳ Ｐゴシック"/>
                        </a:rPr>
                        <a:t>価数</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b="1" kern="0" dirty="0">
                          <a:solidFill>
                            <a:srgbClr val="000000"/>
                          </a:solidFill>
                          <a:effectLst/>
                          <a:latin typeface="Century"/>
                          <a:ea typeface="ＭＳ Ｐゴシック"/>
                          <a:cs typeface="ＭＳ Ｐゴシック"/>
                        </a:rPr>
                        <a:t>イオン式</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b="1" kern="0" dirty="0">
                          <a:solidFill>
                            <a:srgbClr val="000000"/>
                          </a:solidFill>
                          <a:effectLst/>
                          <a:latin typeface="Century"/>
                          <a:ea typeface="ＭＳ Ｐゴシック"/>
                          <a:cs typeface="ＭＳ Ｐゴシック"/>
                        </a:rPr>
                        <a:t>名称</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b="1" kern="0" dirty="0">
                          <a:solidFill>
                            <a:srgbClr val="000000"/>
                          </a:solidFill>
                          <a:effectLst/>
                          <a:latin typeface="Century"/>
                          <a:ea typeface="ＭＳ Ｐゴシック"/>
                          <a:cs typeface="ＭＳ Ｐゴシック"/>
                        </a:rPr>
                        <a:t>価数</a:t>
                      </a:r>
                      <a:endParaRPr lang="ja-JP" sz="1600" kern="100" dirty="0">
                        <a:effectLst/>
                        <a:latin typeface="Century"/>
                        <a:ea typeface="ＭＳ 明朝"/>
                        <a:cs typeface="Times New Roman"/>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b="1" kern="0" dirty="0">
                          <a:solidFill>
                            <a:srgbClr val="000000"/>
                          </a:solidFill>
                          <a:effectLst/>
                          <a:latin typeface="Century"/>
                          <a:ea typeface="ＭＳ Ｐゴシック"/>
                          <a:cs typeface="ＭＳ Ｐゴシック"/>
                        </a:rPr>
                        <a:t>イオン式</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b="1" kern="0" dirty="0">
                          <a:solidFill>
                            <a:srgbClr val="000000"/>
                          </a:solidFill>
                          <a:effectLst/>
                          <a:latin typeface="Century"/>
                          <a:ea typeface="ＭＳ Ｐゴシック"/>
                          <a:cs typeface="ＭＳ Ｐゴシック"/>
                        </a:rPr>
                        <a:t>名称</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71870">
                <a:tc rowSpan="5">
                  <a:txBody>
                    <a:bodyPr/>
                    <a:lstStyle/>
                    <a:p>
                      <a:pPr algn="ctr">
                        <a:spcAft>
                          <a:spcPts val="0"/>
                        </a:spcAft>
                      </a:pPr>
                      <a:r>
                        <a:rPr lang="ja-JP" sz="1800" b="1" kern="0" dirty="0">
                          <a:solidFill>
                            <a:srgbClr val="000000"/>
                          </a:solidFill>
                          <a:effectLst/>
                          <a:latin typeface="Century"/>
                          <a:ea typeface="ＭＳ Ｐゴシック"/>
                          <a:cs typeface="ＭＳ Ｐゴシック"/>
                        </a:rPr>
                        <a:t>１価</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（１）</a:t>
                      </a:r>
                      <a:r>
                        <a:rPr lang="ja-JP" sz="1800" kern="0" dirty="0">
                          <a:solidFill>
                            <a:srgbClr val="000000"/>
                          </a:solidFill>
                          <a:effectLst/>
                          <a:latin typeface="Century"/>
                          <a:ea typeface="ＭＳ Ｐゴシック"/>
                          <a:cs typeface="ＭＳ Ｐゴシック"/>
                        </a:rPr>
                        <a:t>　</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a:solidFill>
                            <a:srgbClr val="000000"/>
                          </a:solidFill>
                          <a:effectLst/>
                          <a:latin typeface="Century"/>
                          <a:ea typeface="ＭＳ Ｐゴシック"/>
                          <a:cs typeface="ＭＳ Ｐゴシック"/>
                        </a:rPr>
                        <a:t>水素イオン</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4">
                  <a:txBody>
                    <a:bodyPr/>
                    <a:lstStyle/>
                    <a:p>
                      <a:pPr algn="ctr">
                        <a:spcAft>
                          <a:spcPts val="0"/>
                        </a:spcAft>
                      </a:pPr>
                      <a:r>
                        <a:rPr lang="ja-JP" sz="1800" b="1" kern="0" dirty="0">
                          <a:solidFill>
                            <a:srgbClr val="000000"/>
                          </a:solidFill>
                          <a:effectLst/>
                          <a:latin typeface="Century"/>
                          <a:ea typeface="ＭＳ Ｐゴシック"/>
                          <a:cs typeface="ＭＳ Ｐゴシック"/>
                        </a:rPr>
                        <a:t>１価</a:t>
                      </a:r>
                      <a:endParaRPr lang="ja-JP" sz="1600" kern="100" dirty="0">
                        <a:effectLst/>
                        <a:latin typeface="Century"/>
                        <a:ea typeface="ＭＳ 明朝"/>
                        <a:cs typeface="Times New Roman"/>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　</a:t>
                      </a:r>
                      <a:r>
                        <a:rPr lang="ja-JP" altLang="en-US" sz="1800" kern="0" dirty="0" smtClean="0">
                          <a:solidFill>
                            <a:srgbClr val="000000"/>
                          </a:solidFill>
                          <a:effectLst/>
                          <a:latin typeface="Century"/>
                          <a:ea typeface="ＭＳ Ｐゴシック"/>
                          <a:cs typeface="ＭＳ Ｐゴシック"/>
                        </a:rPr>
                        <a:t>（１２）</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a:solidFill>
                            <a:srgbClr val="000000"/>
                          </a:solidFill>
                          <a:effectLst/>
                          <a:latin typeface="Century"/>
                          <a:ea typeface="ＭＳ Ｐゴシック"/>
                          <a:cs typeface="ＭＳ Ｐゴシック"/>
                        </a:rPr>
                        <a:t>フッ化物イオン</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471870">
                <a:tc vMerge="1">
                  <a:txBody>
                    <a:bodyPr/>
                    <a:lstStyle/>
                    <a:p>
                      <a:endParaRPr kumimoji="1" lang="ja-JP" altLang="en-US"/>
                    </a:p>
                  </a:txBody>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（２）</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a:solidFill>
                            <a:srgbClr val="000000"/>
                          </a:solidFill>
                          <a:effectLst/>
                          <a:latin typeface="Century"/>
                          <a:ea typeface="ＭＳ Ｐゴシック"/>
                          <a:cs typeface="ＭＳ Ｐゴシック"/>
                        </a:rPr>
                        <a:t>ナトリウムイオン</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kumimoji="1" lang="ja-JP" altLang="en-US"/>
                    </a:p>
                  </a:txBody>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　</a:t>
                      </a:r>
                      <a:r>
                        <a:rPr lang="ja-JP" altLang="en-US" sz="1800" kern="0" dirty="0" smtClean="0">
                          <a:solidFill>
                            <a:srgbClr val="000000"/>
                          </a:solidFill>
                          <a:effectLst/>
                          <a:latin typeface="Century"/>
                          <a:ea typeface="ＭＳ Ｐゴシック"/>
                          <a:cs typeface="ＭＳ Ｐゴシック"/>
                        </a:rPr>
                        <a:t>（１３）</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a:solidFill>
                            <a:srgbClr val="000000"/>
                          </a:solidFill>
                          <a:effectLst/>
                          <a:latin typeface="Century"/>
                          <a:ea typeface="ＭＳ Ｐゴシック"/>
                          <a:cs typeface="ＭＳ Ｐゴシック"/>
                        </a:rPr>
                        <a:t>塩化物イオン</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321729">
                <a:tc vMerge="1">
                  <a:txBody>
                    <a:bodyPr/>
                    <a:lstStyle/>
                    <a:p>
                      <a:endParaRPr kumimoji="1" lang="ja-JP" altLang="en-US"/>
                    </a:p>
                  </a:txBody>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（３）</a:t>
                      </a:r>
                      <a:r>
                        <a:rPr lang="ja-JP" sz="1800" kern="0" dirty="0">
                          <a:solidFill>
                            <a:srgbClr val="000000"/>
                          </a:solidFill>
                          <a:effectLst/>
                          <a:latin typeface="Century"/>
                          <a:ea typeface="ＭＳ Ｐゴシック"/>
                          <a:cs typeface="ＭＳ Ｐゴシック"/>
                        </a:rPr>
                        <a:t>　</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カリウムイオン</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kumimoji="1" lang="ja-JP" altLang="en-US"/>
                    </a:p>
                  </a:txBody>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　</a:t>
                      </a:r>
                      <a:r>
                        <a:rPr lang="en-US" sz="1800" kern="0" dirty="0">
                          <a:solidFill>
                            <a:srgbClr val="000000"/>
                          </a:solidFill>
                          <a:effectLst/>
                          <a:latin typeface="Century"/>
                          <a:ea typeface="ＭＳ Ｐゴシック"/>
                          <a:cs typeface="ＭＳ Ｐゴシック"/>
                        </a:rPr>
                        <a:t>OH</a:t>
                      </a:r>
                      <a:r>
                        <a:rPr lang="en-US" sz="1800" kern="0" baseline="30000" dirty="0">
                          <a:solidFill>
                            <a:srgbClr val="000000"/>
                          </a:solidFill>
                          <a:effectLst/>
                          <a:latin typeface="Century"/>
                          <a:ea typeface="ＭＳ Ｐゴシック"/>
                          <a:cs typeface="ＭＳ Ｐゴシック"/>
                        </a:rPr>
                        <a:t>-</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（１４）</a:t>
                      </a:r>
                      <a:r>
                        <a:rPr lang="ja-JP" sz="1800" kern="0" dirty="0">
                          <a:solidFill>
                            <a:srgbClr val="000000"/>
                          </a:solidFill>
                          <a:effectLst/>
                          <a:latin typeface="Century"/>
                          <a:ea typeface="ＭＳ Ｐゴシック"/>
                          <a:cs typeface="ＭＳ Ｐゴシック"/>
                        </a:rPr>
                        <a:t>　</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1729">
                <a:tc vMerge="1">
                  <a:txBody>
                    <a:bodyPr/>
                    <a:lstStyle/>
                    <a:p>
                      <a:endParaRPr kumimoji="1" lang="ja-JP" altLang="en-US"/>
                    </a:p>
                  </a:txBody>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　</a:t>
                      </a:r>
                      <a:r>
                        <a:rPr lang="en-US" sz="1800" kern="0" dirty="0">
                          <a:solidFill>
                            <a:srgbClr val="000000"/>
                          </a:solidFill>
                          <a:effectLst/>
                          <a:latin typeface="Century"/>
                          <a:ea typeface="ＭＳ Ｐゴシック"/>
                          <a:cs typeface="ＭＳ Ｐゴシック"/>
                        </a:rPr>
                        <a:t>Cu</a:t>
                      </a:r>
                      <a:r>
                        <a:rPr lang="en-US" sz="1800" kern="0" baseline="30000" dirty="0">
                          <a:solidFill>
                            <a:srgbClr val="000000"/>
                          </a:solidFill>
                          <a:effectLst/>
                          <a:latin typeface="Century"/>
                          <a:ea typeface="ＭＳ Ｐゴシック"/>
                          <a:cs typeface="ＭＳ Ｐゴシック"/>
                        </a:rPr>
                        <a:t>+</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（４）</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　</a:t>
                      </a:r>
                      <a:r>
                        <a:rPr lang="en-US" sz="1800" kern="0" dirty="0">
                          <a:solidFill>
                            <a:srgbClr val="000000"/>
                          </a:solidFill>
                          <a:effectLst/>
                          <a:latin typeface="Century"/>
                          <a:ea typeface="ＭＳ Ｐゴシック"/>
                          <a:cs typeface="ＭＳ Ｐゴシック"/>
                        </a:rPr>
                        <a:t>NO</a:t>
                      </a:r>
                      <a:r>
                        <a:rPr lang="en-US" sz="1800" kern="0" baseline="-25000" dirty="0">
                          <a:solidFill>
                            <a:srgbClr val="000000"/>
                          </a:solidFill>
                          <a:effectLst/>
                          <a:latin typeface="Century"/>
                          <a:ea typeface="ＭＳ Ｐゴシック"/>
                          <a:cs typeface="ＭＳ Ｐゴシック"/>
                        </a:rPr>
                        <a:t>3</a:t>
                      </a:r>
                      <a:r>
                        <a:rPr lang="en-US" sz="1800" kern="0" baseline="30000" dirty="0">
                          <a:solidFill>
                            <a:srgbClr val="000000"/>
                          </a:solidFill>
                          <a:effectLst/>
                          <a:latin typeface="Century"/>
                          <a:ea typeface="ＭＳ Ｐゴシック"/>
                          <a:cs typeface="ＭＳ Ｐゴシック"/>
                        </a:rPr>
                        <a:t>-</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600" kern="100" dirty="0" smtClean="0">
                          <a:effectLst/>
                          <a:latin typeface="Century"/>
                          <a:ea typeface="ＭＳ 明朝"/>
                          <a:cs typeface="Times New Roman"/>
                        </a:rPr>
                        <a:t>（１５）</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1870">
                <a:tc vMerge="1">
                  <a:txBody>
                    <a:bodyPr/>
                    <a:lstStyle/>
                    <a:p>
                      <a:endParaRPr kumimoji="1" lang="ja-JP" altLang="en-US"/>
                    </a:p>
                  </a:txBody>
                  <a:tcPr/>
                </a:tc>
                <a:tc>
                  <a:txBody>
                    <a:bodyPr/>
                    <a:lstStyle/>
                    <a:p>
                      <a:pPr algn="ctr">
                        <a:spcAft>
                          <a:spcPts val="0"/>
                        </a:spcAft>
                      </a:pPr>
                      <a:r>
                        <a:rPr lang="ja-JP" sz="1800" kern="0">
                          <a:solidFill>
                            <a:srgbClr val="000000"/>
                          </a:solidFill>
                          <a:effectLst/>
                          <a:latin typeface="Century"/>
                          <a:ea typeface="ＭＳ Ｐゴシック"/>
                          <a:cs typeface="ＭＳ Ｐゴシック"/>
                        </a:rPr>
                        <a:t>　</a:t>
                      </a:r>
                      <a:r>
                        <a:rPr lang="en-US" sz="1800" kern="0">
                          <a:solidFill>
                            <a:srgbClr val="000000"/>
                          </a:solidFill>
                          <a:effectLst/>
                          <a:latin typeface="Century"/>
                          <a:ea typeface="ＭＳ Ｐゴシック"/>
                          <a:cs typeface="ＭＳ Ｐゴシック"/>
                        </a:rPr>
                        <a:t>NH</a:t>
                      </a:r>
                      <a:r>
                        <a:rPr lang="en-US" sz="1800" kern="0" baseline="-25000">
                          <a:solidFill>
                            <a:srgbClr val="000000"/>
                          </a:solidFill>
                          <a:effectLst/>
                          <a:latin typeface="Century"/>
                          <a:ea typeface="ＭＳ Ｐゴシック"/>
                          <a:cs typeface="ＭＳ Ｐゴシック"/>
                        </a:rPr>
                        <a:t>4</a:t>
                      </a:r>
                      <a:r>
                        <a:rPr lang="ja-JP" sz="1800" kern="0" baseline="30000">
                          <a:solidFill>
                            <a:srgbClr val="000000"/>
                          </a:solidFill>
                          <a:effectLst/>
                          <a:latin typeface="Century"/>
                          <a:ea typeface="ＭＳ Ｐゴシック"/>
                          <a:cs typeface="ＭＳ Ｐゴシック"/>
                        </a:rPr>
                        <a:t>＋</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（５）</a:t>
                      </a:r>
                      <a:r>
                        <a:rPr lang="ja-JP" sz="1800" kern="0" dirty="0">
                          <a:solidFill>
                            <a:srgbClr val="000000"/>
                          </a:solidFill>
                          <a:effectLst/>
                          <a:latin typeface="Century"/>
                          <a:ea typeface="ＭＳ Ｐゴシック"/>
                          <a:cs typeface="ＭＳ Ｐゴシック"/>
                        </a:rPr>
                        <a:t>　</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spcAft>
                          <a:spcPts val="0"/>
                        </a:spcAft>
                      </a:pPr>
                      <a:r>
                        <a:rPr lang="ja-JP" sz="1800" b="1" kern="0" dirty="0">
                          <a:solidFill>
                            <a:srgbClr val="000000"/>
                          </a:solidFill>
                          <a:effectLst/>
                          <a:latin typeface="Century"/>
                          <a:ea typeface="ＭＳ Ｐゴシック"/>
                          <a:cs typeface="ＭＳ Ｐゴシック"/>
                        </a:rPr>
                        <a:t>２価</a:t>
                      </a:r>
                      <a:endParaRPr lang="ja-JP" sz="1600" kern="100" dirty="0">
                        <a:effectLst/>
                        <a:latin typeface="Century"/>
                        <a:ea typeface="ＭＳ 明朝"/>
                        <a:cs typeface="Times New Roman"/>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（１６）</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酸化物イオン</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5"/>
                  </a:ext>
                </a:extLst>
              </a:tr>
              <a:tr h="471870">
                <a:tc rowSpan="5">
                  <a:txBody>
                    <a:bodyPr/>
                    <a:lstStyle/>
                    <a:p>
                      <a:pPr algn="ctr">
                        <a:spcAft>
                          <a:spcPts val="0"/>
                        </a:spcAft>
                      </a:pPr>
                      <a:r>
                        <a:rPr lang="ja-JP" sz="1800" b="1" kern="0" dirty="0">
                          <a:solidFill>
                            <a:srgbClr val="000000"/>
                          </a:solidFill>
                          <a:effectLst/>
                          <a:latin typeface="Century"/>
                          <a:ea typeface="ＭＳ Ｐゴシック"/>
                          <a:cs typeface="ＭＳ Ｐゴシック"/>
                        </a:rPr>
                        <a:t>２価</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600" kern="100" dirty="0" smtClean="0">
                          <a:effectLst/>
                          <a:latin typeface="Century"/>
                          <a:ea typeface="ＭＳ 明朝"/>
                          <a:cs typeface="Times New Roman"/>
                        </a:rPr>
                        <a:t>（６）</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マグネシウムイオン</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kumimoji="1" lang="ja-JP" altLang="en-US"/>
                    </a:p>
                  </a:txBody>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（１７）</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a:solidFill>
                            <a:srgbClr val="000000"/>
                          </a:solidFill>
                          <a:effectLst/>
                          <a:latin typeface="Century"/>
                          <a:ea typeface="ＭＳ Ｐゴシック"/>
                          <a:cs typeface="ＭＳ Ｐゴシック"/>
                        </a:rPr>
                        <a:t>硫化物イオン</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6"/>
                  </a:ext>
                </a:extLst>
              </a:tr>
              <a:tr h="321729">
                <a:tc vMerge="1">
                  <a:txBody>
                    <a:bodyPr/>
                    <a:lstStyle/>
                    <a:p>
                      <a:endParaRPr kumimoji="1" lang="ja-JP" altLang="en-US"/>
                    </a:p>
                  </a:txBody>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（７）</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カルシウムイオン</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kumimoji="1" lang="ja-JP" altLang="en-US"/>
                    </a:p>
                  </a:txBody>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　</a:t>
                      </a:r>
                      <a:r>
                        <a:rPr lang="en-US" sz="1800" kern="0" dirty="0">
                          <a:solidFill>
                            <a:srgbClr val="000000"/>
                          </a:solidFill>
                          <a:effectLst/>
                          <a:latin typeface="Century"/>
                          <a:ea typeface="ＭＳ Ｐゴシック"/>
                          <a:cs typeface="ＭＳ Ｐゴシック"/>
                        </a:rPr>
                        <a:t>SO</a:t>
                      </a:r>
                      <a:r>
                        <a:rPr lang="en-US" sz="1800" kern="0" baseline="-25000" dirty="0">
                          <a:solidFill>
                            <a:srgbClr val="000000"/>
                          </a:solidFill>
                          <a:effectLst/>
                          <a:latin typeface="Century"/>
                          <a:ea typeface="ＭＳ Ｐゴシック"/>
                          <a:cs typeface="ＭＳ Ｐゴシック"/>
                        </a:rPr>
                        <a:t>4</a:t>
                      </a:r>
                      <a:r>
                        <a:rPr lang="en-US" sz="1800" kern="0" baseline="30000" dirty="0">
                          <a:solidFill>
                            <a:srgbClr val="000000"/>
                          </a:solidFill>
                          <a:effectLst/>
                          <a:latin typeface="Century"/>
                          <a:ea typeface="ＭＳ Ｐゴシック"/>
                          <a:cs typeface="ＭＳ Ｐゴシック"/>
                        </a:rPr>
                        <a:t>2-</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（１８）</a:t>
                      </a:r>
                      <a:r>
                        <a:rPr lang="ja-JP" sz="1800" kern="0" dirty="0">
                          <a:solidFill>
                            <a:srgbClr val="000000"/>
                          </a:solidFill>
                          <a:effectLst/>
                          <a:latin typeface="Century"/>
                          <a:ea typeface="ＭＳ Ｐゴシック"/>
                          <a:cs typeface="ＭＳ Ｐゴシック"/>
                        </a:rPr>
                        <a:t>　</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1729">
                <a:tc vMerge="1">
                  <a:txBody>
                    <a:bodyPr/>
                    <a:lstStyle/>
                    <a:p>
                      <a:endParaRPr kumimoji="1" lang="ja-JP" altLang="en-US"/>
                    </a:p>
                  </a:txBody>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（８）</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600" kern="100" dirty="0" smtClean="0">
                          <a:effectLst/>
                          <a:latin typeface="Century"/>
                          <a:ea typeface="ＭＳ 明朝"/>
                          <a:cs typeface="Times New Roman"/>
                        </a:rPr>
                        <a:t>鉄</a:t>
                      </a:r>
                      <a:r>
                        <a:rPr lang="en-US" altLang="ja-JP" sz="1600" kern="100" dirty="0" smtClean="0">
                          <a:effectLst/>
                          <a:latin typeface="Century"/>
                          <a:ea typeface="ＭＳ 明朝"/>
                          <a:cs typeface="Times New Roman"/>
                        </a:rPr>
                        <a:t>(II)</a:t>
                      </a:r>
                      <a:r>
                        <a:rPr lang="ja-JP" altLang="en-US" sz="1600" kern="100" dirty="0" smtClean="0">
                          <a:effectLst/>
                          <a:latin typeface="Century"/>
                          <a:ea typeface="ＭＳ 明朝"/>
                          <a:cs typeface="Times New Roman"/>
                        </a:rPr>
                        <a:t>イオン</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ctr">
                        <a:spcAft>
                          <a:spcPts val="0"/>
                        </a:spcAft>
                      </a:pPr>
                      <a:r>
                        <a:rPr lang="ja-JP" sz="1800" kern="0">
                          <a:solidFill>
                            <a:srgbClr val="000000"/>
                          </a:solidFill>
                          <a:effectLst/>
                          <a:latin typeface="Century"/>
                          <a:ea typeface="ＭＳ Ｐゴシック"/>
                          <a:cs typeface="ＭＳ Ｐゴシック"/>
                        </a:rPr>
                        <a:t>　</a:t>
                      </a:r>
                      <a:r>
                        <a:rPr lang="en-US" sz="1800" kern="0">
                          <a:solidFill>
                            <a:srgbClr val="000000"/>
                          </a:solidFill>
                          <a:effectLst/>
                          <a:latin typeface="Century"/>
                          <a:ea typeface="ＭＳ Ｐゴシック"/>
                          <a:cs typeface="ＭＳ Ｐゴシック"/>
                        </a:rPr>
                        <a:t>CO</a:t>
                      </a:r>
                      <a:r>
                        <a:rPr lang="en-US" sz="1800" kern="0" baseline="-25000">
                          <a:solidFill>
                            <a:srgbClr val="000000"/>
                          </a:solidFill>
                          <a:effectLst/>
                          <a:latin typeface="Century"/>
                          <a:ea typeface="ＭＳ Ｐゴシック"/>
                          <a:cs typeface="ＭＳ Ｐゴシック"/>
                        </a:rPr>
                        <a:t>3</a:t>
                      </a:r>
                      <a:r>
                        <a:rPr lang="en-US" sz="1800" kern="0" baseline="30000">
                          <a:solidFill>
                            <a:srgbClr val="000000"/>
                          </a:solidFill>
                          <a:effectLst/>
                          <a:latin typeface="Century"/>
                          <a:ea typeface="ＭＳ Ｐゴシック"/>
                          <a:cs typeface="ＭＳ Ｐゴシック"/>
                        </a:rPr>
                        <a:t>2-</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Times New Roman"/>
                        </a:rPr>
                        <a:t>（１９）</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21729">
                <a:tc vMerge="1">
                  <a:txBody>
                    <a:bodyPr/>
                    <a:lstStyle/>
                    <a:p>
                      <a:endParaRPr kumimoji="1" lang="ja-JP" altLang="en-US"/>
                    </a:p>
                  </a:txBody>
                  <a:tcPr/>
                </a:tc>
                <a:tc>
                  <a:txBody>
                    <a:bodyPr/>
                    <a:lstStyle/>
                    <a:p>
                      <a:pPr algn="ctr">
                        <a:spcAft>
                          <a:spcPts val="0"/>
                        </a:spcAft>
                      </a:pPr>
                      <a:r>
                        <a:rPr lang="ja-JP" sz="1800" kern="0">
                          <a:solidFill>
                            <a:srgbClr val="000000"/>
                          </a:solidFill>
                          <a:effectLst/>
                          <a:latin typeface="Century"/>
                          <a:ea typeface="ＭＳ Ｐゴシック"/>
                          <a:cs typeface="ＭＳ Ｐゴシック"/>
                        </a:rPr>
                        <a:t>　</a:t>
                      </a:r>
                      <a:r>
                        <a:rPr lang="en-US" sz="1800" kern="0">
                          <a:solidFill>
                            <a:srgbClr val="000000"/>
                          </a:solidFill>
                          <a:effectLst/>
                          <a:latin typeface="Century"/>
                          <a:ea typeface="ＭＳ Ｐゴシック"/>
                          <a:cs typeface="ＭＳ Ｐゴシック"/>
                        </a:rPr>
                        <a:t>Cu</a:t>
                      </a:r>
                      <a:r>
                        <a:rPr lang="en-US" sz="1800" kern="0" baseline="30000">
                          <a:solidFill>
                            <a:srgbClr val="000000"/>
                          </a:solidFill>
                          <a:effectLst/>
                          <a:latin typeface="Century"/>
                          <a:ea typeface="ＭＳ Ｐゴシック"/>
                          <a:cs typeface="ＭＳ Ｐゴシック"/>
                        </a:rPr>
                        <a:t>2+</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Times New Roman"/>
                        </a:rPr>
                        <a:t>（９）</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b="1" kern="0" dirty="0">
                          <a:solidFill>
                            <a:srgbClr val="000000"/>
                          </a:solidFill>
                          <a:effectLst/>
                          <a:latin typeface="Century"/>
                          <a:ea typeface="ＭＳ Ｐゴシック"/>
                          <a:cs typeface="ＭＳ Ｐゴシック"/>
                        </a:rPr>
                        <a:t>３価</a:t>
                      </a:r>
                      <a:endParaRPr lang="ja-JP" sz="1600" kern="100" dirty="0">
                        <a:effectLst/>
                        <a:latin typeface="Century"/>
                        <a:ea typeface="ＭＳ 明朝"/>
                        <a:cs typeface="Times New Roman"/>
                      </a:endParaRPr>
                    </a:p>
                  </a:txBody>
                  <a:tcPr marL="62865" marR="62865" marT="0" marB="0" anchor="ctr">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sz="1800" kern="0">
                          <a:solidFill>
                            <a:srgbClr val="000000"/>
                          </a:solidFill>
                          <a:effectLst/>
                          <a:latin typeface="Century"/>
                          <a:ea typeface="ＭＳ Ｐゴシック"/>
                          <a:cs typeface="ＭＳ Ｐゴシック"/>
                        </a:rPr>
                        <a:t>　</a:t>
                      </a:r>
                      <a:r>
                        <a:rPr lang="en-US" sz="1800" kern="0">
                          <a:solidFill>
                            <a:srgbClr val="000000"/>
                          </a:solidFill>
                          <a:effectLst/>
                          <a:latin typeface="Century"/>
                          <a:ea typeface="ＭＳ Ｐゴシック"/>
                          <a:cs typeface="ＭＳ Ｐゴシック"/>
                        </a:rPr>
                        <a:t>PO</a:t>
                      </a:r>
                      <a:r>
                        <a:rPr lang="en-US" sz="1800" kern="0" baseline="-25000">
                          <a:solidFill>
                            <a:srgbClr val="000000"/>
                          </a:solidFill>
                          <a:effectLst/>
                          <a:latin typeface="Century"/>
                          <a:ea typeface="ＭＳ Ｐゴシック"/>
                          <a:cs typeface="ＭＳ Ｐゴシック"/>
                        </a:rPr>
                        <a:t>4</a:t>
                      </a:r>
                      <a:r>
                        <a:rPr lang="en-US" sz="1800" kern="0" baseline="30000">
                          <a:solidFill>
                            <a:srgbClr val="000000"/>
                          </a:solidFill>
                          <a:effectLst/>
                          <a:latin typeface="Century"/>
                          <a:ea typeface="ＭＳ Ｐゴシック"/>
                          <a:cs typeface="ＭＳ Ｐゴシック"/>
                        </a:rPr>
                        <a:t>3-</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ＭＳ Ｐゴシック"/>
                        </a:rPr>
                        <a:t>（２０）</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21729">
                <a:tc vMerge="1">
                  <a:txBody>
                    <a:bodyPr/>
                    <a:lstStyle/>
                    <a:p>
                      <a:endParaRPr kumimoji="1" lang="ja-JP" altLang="en-US"/>
                    </a:p>
                  </a:txBody>
                  <a:tcPr/>
                </a:tc>
                <a:tc>
                  <a:txBody>
                    <a:bodyPr/>
                    <a:lstStyle/>
                    <a:p>
                      <a:pPr algn="ctr">
                        <a:spcAft>
                          <a:spcPts val="0"/>
                        </a:spcAft>
                      </a:pPr>
                      <a:r>
                        <a:rPr lang="ja-JP" sz="1800" kern="0">
                          <a:solidFill>
                            <a:srgbClr val="000000"/>
                          </a:solidFill>
                          <a:effectLst/>
                          <a:latin typeface="Century"/>
                          <a:ea typeface="ＭＳ Ｐゴシック"/>
                          <a:cs typeface="ＭＳ Ｐゴシック"/>
                        </a:rPr>
                        <a:t>　</a:t>
                      </a:r>
                      <a:r>
                        <a:rPr lang="en-US" sz="1800" kern="0">
                          <a:solidFill>
                            <a:srgbClr val="000000"/>
                          </a:solidFill>
                          <a:effectLst/>
                          <a:latin typeface="Century"/>
                          <a:ea typeface="ＭＳ Ｐゴシック"/>
                          <a:cs typeface="ＭＳ Ｐゴシック"/>
                        </a:rPr>
                        <a:t>Zn</a:t>
                      </a:r>
                      <a:r>
                        <a:rPr lang="en-US" sz="1800" kern="0" baseline="30000">
                          <a:solidFill>
                            <a:srgbClr val="000000"/>
                          </a:solidFill>
                          <a:effectLst/>
                          <a:latin typeface="Century"/>
                          <a:ea typeface="ＭＳ Ｐゴシック"/>
                          <a:cs typeface="ＭＳ Ｐゴシック"/>
                        </a:rPr>
                        <a:t>2+</a:t>
                      </a:r>
                      <a:endParaRPr lang="ja-JP" sz="1600" kern="10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800" kern="0" dirty="0" smtClean="0">
                          <a:solidFill>
                            <a:srgbClr val="000000"/>
                          </a:solidFill>
                          <a:effectLst/>
                          <a:latin typeface="Century"/>
                          <a:ea typeface="ＭＳ Ｐゴシック"/>
                          <a:cs typeface="Times New Roman"/>
                        </a:rPr>
                        <a:t>（１０）</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sz="1600" kern="100">
                        <a:effectLst/>
                        <a:latin typeface="Century"/>
                      </a:endParaRPr>
                    </a:p>
                  </a:txBody>
                  <a:tcPr marL="62865" marR="62865" marT="0" marB="0" anchor="ctr">
                    <a:lnL w="28575" cap="flat" cmpd="dbl"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c>
                  <a:txBody>
                    <a:bodyPr/>
                    <a:lstStyle/>
                    <a:p>
                      <a:endParaRPr lang="ja-JP" sz="1600" kern="100">
                        <a:effectLst/>
                        <a:latin typeface="Century"/>
                      </a:endParaRPr>
                    </a:p>
                  </a:txBody>
                  <a:tcPr marL="62865" marR="62865" marT="0" marB="0" anchor="ctr">
                    <a:lnL>
                      <a:noFill/>
                    </a:lnL>
                    <a:lnR>
                      <a:noFill/>
                    </a:lnR>
                    <a:lnT w="19050" cap="flat" cmpd="sng" algn="ctr">
                      <a:solidFill>
                        <a:srgbClr val="000000"/>
                      </a:solidFill>
                      <a:prstDash val="solid"/>
                      <a:round/>
                      <a:headEnd type="none" w="med" len="med"/>
                      <a:tailEnd type="none" w="med" len="med"/>
                    </a:lnT>
                    <a:lnB>
                      <a:noFill/>
                    </a:lnB>
                  </a:tcPr>
                </a:tc>
                <a:tc>
                  <a:txBody>
                    <a:bodyPr/>
                    <a:lstStyle/>
                    <a:p>
                      <a:endParaRPr lang="ja-JP" sz="1600" kern="100">
                        <a:effectLst/>
                        <a:latin typeface="Century"/>
                      </a:endParaRPr>
                    </a:p>
                  </a:txBody>
                  <a:tcPr marL="62865" marR="62865" marT="0" marB="0" anchor="ctr">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0"/>
                  </a:ext>
                </a:extLst>
              </a:tr>
              <a:tr h="396800">
                <a:tc>
                  <a:txBody>
                    <a:bodyPr/>
                    <a:lstStyle/>
                    <a:p>
                      <a:pPr algn="ctr">
                        <a:spcAft>
                          <a:spcPts val="0"/>
                        </a:spcAft>
                      </a:pPr>
                      <a:r>
                        <a:rPr lang="ja-JP" sz="1800" b="1" kern="0" dirty="0">
                          <a:solidFill>
                            <a:srgbClr val="000000"/>
                          </a:solidFill>
                          <a:effectLst/>
                          <a:latin typeface="Century"/>
                          <a:ea typeface="ＭＳ Ｐゴシック"/>
                          <a:cs typeface="ＭＳ Ｐゴシック"/>
                        </a:rPr>
                        <a:t>３価</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600" kern="100" dirty="0" smtClean="0">
                          <a:effectLst/>
                          <a:latin typeface="Century"/>
                          <a:ea typeface="ＭＳ 明朝"/>
                          <a:cs typeface="Times New Roman"/>
                        </a:rPr>
                        <a:t>（１１）</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spcAft>
                          <a:spcPts val="0"/>
                        </a:spcAft>
                      </a:pPr>
                      <a:r>
                        <a:rPr lang="ja-JP" sz="1800" kern="0" dirty="0">
                          <a:solidFill>
                            <a:srgbClr val="000000"/>
                          </a:solidFill>
                          <a:effectLst/>
                          <a:latin typeface="Century"/>
                          <a:ea typeface="ＭＳ Ｐゴシック"/>
                          <a:cs typeface="ＭＳ Ｐゴシック"/>
                        </a:rPr>
                        <a:t>アルミニウムイオン</a:t>
                      </a:r>
                      <a:endParaRPr lang="ja-JP" sz="1600" kern="100" dirty="0">
                        <a:effectLst/>
                        <a:latin typeface="Century"/>
                        <a:ea typeface="ＭＳ 明朝"/>
                        <a:cs typeface="Times New Roman"/>
                      </a:endParaRPr>
                    </a:p>
                  </a:txBody>
                  <a:tcPr marL="62865" marR="62865" marT="0" marB="0" anchor="ctr">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endParaRPr lang="ja-JP" sz="1600" kern="100">
                        <a:effectLst/>
                        <a:latin typeface="Century"/>
                      </a:endParaRPr>
                    </a:p>
                  </a:txBody>
                  <a:tcPr marL="62865" marR="62865" marT="0" marB="0" anchor="ctr">
                    <a:lnL w="28575" cap="flat" cmpd="dbl" algn="ctr">
                      <a:solidFill>
                        <a:srgbClr val="000000"/>
                      </a:solidFill>
                      <a:prstDash val="solid"/>
                      <a:round/>
                      <a:headEnd type="none" w="med" len="med"/>
                      <a:tailEnd type="none" w="med" len="med"/>
                    </a:lnL>
                    <a:lnR>
                      <a:noFill/>
                    </a:lnR>
                    <a:lnT>
                      <a:noFill/>
                    </a:lnT>
                    <a:lnB>
                      <a:noFill/>
                    </a:lnB>
                  </a:tcPr>
                </a:tc>
                <a:tc>
                  <a:txBody>
                    <a:bodyPr/>
                    <a:lstStyle/>
                    <a:p>
                      <a:endParaRPr lang="ja-JP" sz="1600" kern="100">
                        <a:effectLst/>
                        <a:latin typeface="Century"/>
                      </a:endParaRPr>
                    </a:p>
                  </a:txBody>
                  <a:tcPr marL="62865" marR="62865" marT="0" marB="0" anchor="ctr">
                    <a:lnL>
                      <a:noFill/>
                    </a:lnL>
                    <a:lnR>
                      <a:noFill/>
                    </a:lnR>
                    <a:lnT>
                      <a:noFill/>
                    </a:lnT>
                    <a:lnB>
                      <a:noFill/>
                    </a:lnB>
                  </a:tcPr>
                </a:tc>
                <a:tc>
                  <a:txBody>
                    <a:bodyPr/>
                    <a:lstStyle/>
                    <a:p>
                      <a:endParaRPr lang="ja-JP" sz="1600" kern="100" dirty="0">
                        <a:effectLst/>
                        <a:latin typeface="Century"/>
                      </a:endParaRPr>
                    </a:p>
                  </a:txBody>
                  <a:tcPr marL="62865" marR="62865" marT="0" marB="0" anchor="ctr">
                    <a:lnL>
                      <a:noFill/>
                    </a:lnL>
                    <a:lnR>
                      <a:noFill/>
                    </a:lnR>
                    <a:lnT>
                      <a:noFill/>
                    </a:lnT>
                    <a:lnB>
                      <a:noFill/>
                    </a:lnB>
                  </a:tcPr>
                </a:tc>
                <a:extLst>
                  <a:ext uri="{0D108BD9-81ED-4DB2-BD59-A6C34878D82A}">
                    <a16:rowId xmlns:a16="http://schemas.microsoft.com/office/drawing/2014/main" val="10011"/>
                  </a:ext>
                </a:extLst>
              </a:tr>
            </a:tbl>
          </a:graphicData>
        </a:graphic>
      </p:graphicFrame>
      <p:sp>
        <p:nvSpPr>
          <p:cNvPr id="8" name="テキスト ボックス 7"/>
          <p:cNvSpPr txBox="1"/>
          <p:nvPr/>
        </p:nvSpPr>
        <p:spPr>
          <a:xfrm>
            <a:off x="107504" y="6529700"/>
            <a:ext cx="7863050" cy="369332"/>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２</a:t>
            </a:r>
            <a:r>
              <a:rPr lang="ja-JP" altLang="en-US" dirty="0" smtClean="0">
                <a:latin typeface="HGP創英角ｺﾞｼｯｸUB" panose="020B0900000000000000" pitchFamily="50" charset="-128"/>
                <a:ea typeface="HGP創英角ｺﾞｼｯｸUB" panose="020B0900000000000000" pitchFamily="50" charset="-128"/>
              </a:rPr>
              <a:t>．次の表はイオンからなる物質の組成式の書き方と名称を整理したものである。</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5" name="テキスト ボックス 4"/>
          <p:cNvSpPr txBox="1"/>
          <p:nvPr/>
        </p:nvSpPr>
        <p:spPr>
          <a:xfrm>
            <a:off x="7524328" y="620688"/>
            <a:ext cx="1338828" cy="369332"/>
          </a:xfrm>
          <a:prstGeom prst="rect">
            <a:avLst/>
          </a:prstGeom>
          <a:noFill/>
        </p:spPr>
        <p:txBody>
          <a:bodyPr wrap="none" rtlCol="0">
            <a:spAutoFit/>
          </a:bodyPr>
          <a:lstStyle/>
          <a:p>
            <a:r>
              <a:rPr kumimoji="1" lang="en-US" altLang="ja-JP" dirty="0" smtClean="0"/>
              <a:t>【</a:t>
            </a:r>
            <a:r>
              <a:rPr kumimoji="1" lang="ja-JP" altLang="en-US" dirty="0" smtClean="0"/>
              <a:t>記述問題</a:t>
            </a:r>
            <a:r>
              <a:rPr kumimoji="1" lang="en-US" altLang="ja-JP" dirty="0" smtClean="0"/>
              <a:t>】</a:t>
            </a:r>
            <a:endParaRPr kumimoji="1" lang="ja-JP" altLang="en-US" dirty="0"/>
          </a:p>
        </p:txBody>
      </p:sp>
    </p:spTree>
    <p:extLst>
      <p:ext uri="{BB962C8B-B14F-4D97-AF65-F5344CB8AC3E}">
        <p14:creationId xmlns:p14="http://schemas.microsoft.com/office/powerpoint/2010/main" val="60774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422264841"/>
              </p:ext>
            </p:extLst>
          </p:nvPr>
        </p:nvGraphicFramePr>
        <p:xfrm>
          <a:off x="52900" y="446028"/>
          <a:ext cx="8790669" cy="6405880"/>
        </p:xfrm>
        <a:graphic>
          <a:graphicData uri="http://schemas.openxmlformats.org/drawingml/2006/table">
            <a:tbl>
              <a:tblPr firstRow="1" bandRow="1">
                <a:tableStyleId>{5C22544A-7EE6-4342-B048-85BDC9FD1C3A}</a:tableStyleId>
              </a:tblPr>
              <a:tblGrid>
                <a:gridCol w="2214844">
                  <a:extLst>
                    <a:ext uri="{9D8B030D-6E8A-4147-A177-3AD203B41FA5}">
                      <a16:colId xmlns:a16="http://schemas.microsoft.com/office/drawing/2014/main" val="20000"/>
                    </a:ext>
                  </a:extLst>
                </a:gridCol>
                <a:gridCol w="3168352">
                  <a:extLst>
                    <a:ext uri="{9D8B030D-6E8A-4147-A177-3AD203B41FA5}">
                      <a16:colId xmlns:a16="http://schemas.microsoft.com/office/drawing/2014/main" val="20001"/>
                    </a:ext>
                  </a:extLst>
                </a:gridCol>
                <a:gridCol w="3407473">
                  <a:extLst>
                    <a:ext uri="{9D8B030D-6E8A-4147-A177-3AD203B41FA5}">
                      <a16:colId xmlns:a16="http://schemas.microsoft.com/office/drawing/2014/main" val="20002"/>
                    </a:ext>
                  </a:extLst>
                </a:gridCol>
              </a:tblGrid>
              <a:tr h="254184">
                <a:tc>
                  <a:txBody>
                    <a:bodyPr/>
                    <a:lstStyle/>
                    <a:p>
                      <a:pPr algn="ctr"/>
                      <a:endParaRPr kumimoji="1" lang="ja-JP" altLang="en-US"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ja-JP" altLang="en-US" sz="2400" baseline="-25000" dirty="0" smtClean="0">
                          <a:solidFill>
                            <a:schemeClr val="tx1"/>
                          </a:solidFill>
                          <a:latin typeface="Times New Roman" panose="02020603050405020304" pitchFamily="18" charset="0"/>
                          <a:cs typeface="Times New Roman" panose="02020603050405020304" pitchFamily="18" charset="0"/>
                        </a:rPr>
                        <a:t>（１）</a:t>
                      </a:r>
                      <a:endParaRPr kumimoji="1" lang="en-US" altLang="ja-JP" sz="2400" baseline="-250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ja-JP" altLang="en-US" sz="2400" baseline="-25000" dirty="0" smtClean="0">
                          <a:solidFill>
                            <a:schemeClr val="tx1"/>
                          </a:solidFill>
                          <a:latin typeface="Times New Roman" panose="02020603050405020304" pitchFamily="18" charset="0"/>
                          <a:cs typeface="Times New Roman" panose="02020603050405020304" pitchFamily="18" charset="0"/>
                        </a:rPr>
                        <a:t>（２）</a:t>
                      </a:r>
                      <a:endParaRPr kumimoji="1" lang="ja-JP" altLang="en-US" sz="2400" baseline="-25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l"/>
                      <a:r>
                        <a:rPr kumimoji="1" lang="ja-JP" altLang="en-US" dirty="0" smtClean="0">
                          <a:solidFill>
                            <a:schemeClr val="tx1"/>
                          </a:solidFill>
                        </a:rPr>
                        <a:t>結合するイオン</a:t>
                      </a:r>
                      <a:endParaRPr kumimoji="1" lang="ja-JP" altLang="en-US"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chemeClr val="tx1"/>
                          </a:solidFill>
                          <a:latin typeface="Times New Roman" panose="02020603050405020304" pitchFamily="18" charset="0"/>
                          <a:cs typeface="Times New Roman" panose="02020603050405020304" pitchFamily="18" charset="0"/>
                        </a:rPr>
                        <a:t>　　　 </a:t>
                      </a:r>
                      <a:r>
                        <a:rPr kumimoji="1" lang="en-US" altLang="ja-JP" sz="2400" dirty="0" smtClean="0">
                          <a:solidFill>
                            <a:schemeClr val="tx1"/>
                          </a:solidFill>
                          <a:latin typeface="Times New Roman" panose="02020603050405020304" pitchFamily="18" charset="0"/>
                          <a:cs typeface="Times New Roman" panose="02020603050405020304" pitchFamily="18" charset="0"/>
                        </a:rPr>
                        <a:t>Cl</a:t>
                      </a:r>
                      <a:r>
                        <a:rPr kumimoji="1" lang="ja-JP" altLang="en-US" sz="24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2400" baseline="0" dirty="0" smtClean="0">
                          <a:solidFill>
                            <a:schemeClr val="tx1"/>
                          </a:solidFill>
                          <a:latin typeface="Times New Roman" panose="02020603050405020304" pitchFamily="18" charset="0"/>
                          <a:cs typeface="Times New Roman" panose="02020603050405020304" pitchFamily="18" charset="0"/>
                        </a:rPr>
                        <a:t>、 </a:t>
                      </a:r>
                      <a:r>
                        <a:rPr kumimoji="1" lang="en-US" altLang="ja-JP" sz="2400" baseline="0" dirty="0" smtClean="0">
                          <a:solidFill>
                            <a:schemeClr val="tx1"/>
                          </a:solidFill>
                          <a:latin typeface="Times New Roman" panose="02020603050405020304" pitchFamily="18" charset="0"/>
                          <a:cs typeface="Times New Roman" panose="02020603050405020304" pitchFamily="18" charset="0"/>
                        </a:rPr>
                        <a:t>K</a:t>
                      </a:r>
                      <a:r>
                        <a:rPr kumimoji="1" lang="en-US" altLang="ja-JP" sz="2400" baseline="30000" dirty="0" smtClean="0">
                          <a:solidFill>
                            <a:schemeClr val="tx1"/>
                          </a:solidFill>
                          <a:latin typeface="Times New Roman" panose="02020603050405020304" pitchFamily="18" charset="0"/>
                          <a:cs typeface="Times New Roman" panose="02020603050405020304" pitchFamily="18" charset="0"/>
                        </a:rPr>
                        <a:t>+</a:t>
                      </a:r>
                      <a:endParaRPr kumimoji="1" lang="ja-JP" altLang="en-US" sz="2400" baseline="30000" dirty="0" smtClean="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chemeClr val="tx1"/>
                          </a:solidFill>
                          <a:latin typeface="Times New Roman" panose="02020603050405020304" pitchFamily="18" charset="0"/>
                          <a:cs typeface="Times New Roman" panose="02020603050405020304" pitchFamily="18" charset="0"/>
                        </a:rPr>
                        <a:t>　</a:t>
                      </a:r>
                      <a:r>
                        <a:rPr kumimoji="1" lang="en-US" altLang="ja-JP" sz="2400" dirty="0" smtClean="0">
                          <a:solidFill>
                            <a:schemeClr val="tx1"/>
                          </a:solidFill>
                          <a:latin typeface="Times New Roman" panose="02020603050405020304" pitchFamily="18" charset="0"/>
                          <a:cs typeface="Times New Roman" panose="02020603050405020304" pitchFamily="18" charset="0"/>
                        </a:rPr>
                        <a:t>Cl</a:t>
                      </a:r>
                      <a:r>
                        <a:rPr kumimoji="1" lang="ja-JP" altLang="en-US" sz="24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2400" baseline="0" dirty="0" smtClean="0">
                          <a:solidFill>
                            <a:schemeClr val="tx1"/>
                          </a:solidFill>
                          <a:latin typeface="Times New Roman" panose="02020603050405020304" pitchFamily="18" charset="0"/>
                          <a:cs typeface="Times New Roman" panose="02020603050405020304" pitchFamily="18" charset="0"/>
                        </a:rPr>
                        <a:t>、</a:t>
                      </a:r>
                      <a:r>
                        <a:rPr kumimoji="1" lang="en-US" altLang="ja-JP" sz="2400" baseline="0" dirty="0" smtClean="0">
                          <a:solidFill>
                            <a:schemeClr val="tx1"/>
                          </a:solidFill>
                          <a:latin typeface="Times New Roman" panose="02020603050405020304" pitchFamily="18" charset="0"/>
                          <a:cs typeface="Times New Roman" panose="02020603050405020304" pitchFamily="18" charset="0"/>
                        </a:rPr>
                        <a:t>Ca</a:t>
                      </a:r>
                      <a:r>
                        <a:rPr kumimoji="1" lang="en-US" altLang="ja-JP" sz="24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sz="2400" dirty="0" smtClean="0">
                          <a:solidFill>
                            <a:schemeClr val="tx1"/>
                          </a:solidFill>
                          <a:latin typeface="Times New Roman" panose="02020603050405020304" pitchFamily="18" charset="0"/>
                          <a:cs typeface="Times New Roman" panose="02020603050405020304" pitchFamily="18" charset="0"/>
                        </a:rPr>
                        <a:t>　　</a:t>
                      </a:r>
                      <a:endParaRPr kumimoji="1" lang="ja-JP" altLang="en-US" sz="2400" baseline="30000" dirty="0" smtClean="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1"/>
                  </a:ext>
                </a:extLst>
              </a:tr>
              <a:tr h="566584">
                <a:tc>
                  <a:txBody>
                    <a:bodyPr/>
                    <a:lstStyle/>
                    <a:p>
                      <a:pPr algn="l"/>
                      <a:r>
                        <a:rPr kumimoji="1" lang="ja-JP" altLang="en-US" sz="1600" dirty="0" smtClean="0">
                          <a:solidFill>
                            <a:schemeClr val="tx1"/>
                          </a:solidFill>
                        </a:rPr>
                        <a:t>陽イオンを前に　</a:t>
                      </a:r>
                      <a:endParaRPr kumimoji="1" lang="en-US" altLang="ja-JP" sz="1600" dirty="0" smtClean="0">
                        <a:solidFill>
                          <a:schemeClr val="tx1"/>
                        </a:solidFill>
                      </a:endParaRPr>
                    </a:p>
                    <a:p>
                      <a:pPr algn="l"/>
                      <a:r>
                        <a:rPr kumimoji="1" lang="ja-JP" altLang="en-US" sz="1600" baseline="0" dirty="0" smtClean="0">
                          <a:solidFill>
                            <a:schemeClr val="tx1"/>
                          </a:solidFill>
                        </a:rPr>
                        <a:t> </a:t>
                      </a:r>
                      <a:r>
                        <a:rPr kumimoji="1" lang="ja-JP" altLang="en-US" sz="1600" dirty="0" smtClean="0">
                          <a:solidFill>
                            <a:schemeClr val="tx1"/>
                          </a:solidFill>
                        </a:rPr>
                        <a:t>陰イオンを後ろに</a:t>
                      </a: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a:t>
                      </a: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K</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a:t>
                      </a:r>
                      <a:r>
                        <a:rPr kumimoji="1" lang="ja-JP" altLang="en-US" u="none" dirty="0" err="1" smtClean="0">
                          <a:solidFill>
                            <a:schemeClr val="tx1"/>
                          </a:solidFill>
                        </a:rPr>
                        <a:t>、</a:t>
                      </a:r>
                      <a:r>
                        <a:rPr kumimoji="1" lang="ja-JP" altLang="en-US" u="none" dirty="0" smtClean="0">
                          <a:solidFill>
                            <a:schemeClr val="tx1"/>
                          </a:solidFill>
                        </a:rPr>
                        <a:t>　</a:t>
                      </a:r>
                      <a:r>
                        <a:rPr kumimoji="1" lang="ja-JP" altLang="en-US" sz="1800" dirty="0" smtClean="0">
                          <a:solidFill>
                            <a:schemeClr val="tx1"/>
                          </a:solidFill>
                          <a:latin typeface="Times New Roman" panose="02020603050405020304" pitchFamily="18" charset="0"/>
                          <a:cs typeface="Times New Roman" panose="02020603050405020304" pitchFamily="18" charset="0"/>
                        </a:rPr>
                        <a:t> </a:t>
                      </a:r>
                      <a:r>
                        <a:rPr kumimoji="1" lang="en-US" altLang="ja-JP" sz="1800" dirty="0" smtClean="0">
                          <a:solidFill>
                            <a:schemeClr val="tx1"/>
                          </a:solidFill>
                          <a:latin typeface="Times New Roman" panose="02020603050405020304" pitchFamily="18" charset="0"/>
                          <a:cs typeface="Times New Roman" panose="02020603050405020304" pitchFamily="18" charset="0"/>
                        </a:rPr>
                        <a:t>Cl</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a:t>
                      </a:r>
                      <a:r>
                        <a:rPr kumimoji="1" lang="ja-JP" altLang="en-US" u="none" dirty="0" smtClean="0">
                          <a:solidFill>
                            <a:schemeClr val="tx1"/>
                          </a:solidFill>
                        </a:rPr>
                        <a:t>　　</a:t>
                      </a:r>
                      <a:endParaRPr kumimoji="1" lang="en-US" altLang="ja-JP" u="sng" dirty="0" smtClean="0">
                        <a:solidFill>
                          <a:schemeClr val="tx1"/>
                        </a:solidFill>
                      </a:endParaRPr>
                    </a:p>
                    <a:p>
                      <a:pPr algn="l"/>
                      <a:r>
                        <a:rPr kumimoji="1" lang="ja-JP" altLang="en-US" dirty="0" smtClean="0">
                          <a:solidFill>
                            <a:schemeClr val="tx1"/>
                          </a:solidFill>
                        </a:rPr>
                        <a:t>　　    　　</a:t>
                      </a:r>
                      <a:r>
                        <a:rPr kumimoji="1" lang="ja-JP" altLang="en-US" sz="1200" dirty="0" smtClean="0">
                          <a:solidFill>
                            <a:schemeClr val="tx1"/>
                          </a:solidFill>
                        </a:rPr>
                        <a:t>陽イオン　　　陰イオン</a:t>
                      </a:r>
                      <a:endParaRPr kumimoji="1" lang="ja-JP" altLang="en-US"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Ca</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sz="1800" dirty="0" err="1" smtClean="0">
                          <a:solidFill>
                            <a:schemeClr val="tx1"/>
                          </a:solidFill>
                          <a:latin typeface="Times New Roman" panose="02020603050405020304" pitchFamily="18" charset="0"/>
                          <a:cs typeface="Times New Roman" panose="02020603050405020304" pitchFamily="18" charset="0"/>
                        </a:rPr>
                        <a:t>、</a:t>
                      </a:r>
                      <a:r>
                        <a:rPr kumimoji="1" lang="ja-JP" altLang="en-US" sz="1800" dirty="0" smtClean="0">
                          <a:solidFill>
                            <a:schemeClr val="tx1"/>
                          </a:solidFill>
                          <a:latin typeface="Times New Roman" panose="02020603050405020304" pitchFamily="18" charset="0"/>
                          <a:cs typeface="Times New Roman" panose="02020603050405020304" pitchFamily="18" charset="0"/>
                        </a:rPr>
                        <a:t>　</a:t>
                      </a:r>
                      <a:r>
                        <a:rPr kumimoji="1" lang="en-US" altLang="ja-JP" sz="1800" dirty="0" smtClean="0">
                          <a:solidFill>
                            <a:schemeClr val="tx1"/>
                          </a:solidFill>
                          <a:latin typeface="Times New Roman" panose="02020603050405020304" pitchFamily="18" charset="0"/>
                          <a:cs typeface="Times New Roman" panose="02020603050405020304" pitchFamily="18" charset="0"/>
                        </a:rPr>
                        <a:t>Cl</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a:t>
                      </a:r>
                      <a:endParaRPr kumimoji="1" lang="en-US" altLang="ja-JP" u="sng" dirty="0" smtClean="0">
                        <a:solidFill>
                          <a:schemeClr val="tx1"/>
                        </a:solidFill>
                      </a:endParaRPr>
                    </a:p>
                    <a:p>
                      <a:pPr algn="l"/>
                      <a:r>
                        <a:rPr kumimoji="1" lang="ja-JP" altLang="en-US" dirty="0" smtClean="0">
                          <a:solidFill>
                            <a:schemeClr val="tx1"/>
                          </a:solidFill>
                        </a:rPr>
                        <a:t>　　      　　</a:t>
                      </a:r>
                      <a:r>
                        <a:rPr kumimoji="1" lang="ja-JP" altLang="en-US" sz="1200" dirty="0" smtClean="0">
                          <a:solidFill>
                            <a:schemeClr val="tx1"/>
                          </a:solidFill>
                        </a:rPr>
                        <a:t>陽イオン　　　陰イオン</a:t>
                      </a:r>
                      <a:endParaRPr kumimoji="1" lang="ja-JP" altLang="en-US" dirty="0" smtClean="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l"/>
                      <a:r>
                        <a:rPr kumimoji="1" lang="ja-JP" altLang="en-US" sz="1600" dirty="0" smtClean="0">
                          <a:solidFill>
                            <a:schemeClr val="tx1"/>
                          </a:solidFill>
                        </a:rPr>
                        <a:t>プラスとマイナス</a:t>
                      </a:r>
                      <a:endParaRPr kumimoji="1" lang="en-US" altLang="ja-JP" sz="1600" dirty="0" smtClean="0">
                        <a:solidFill>
                          <a:schemeClr val="tx1"/>
                        </a:solidFill>
                      </a:endParaRPr>
                    </a:p>
                    <a:p>
                      <a:pPr algn="l"/>
                      <a:r>
                        <a:rPr kumimoji="1" lang="ja-JP" altLang="en-US" sz="1600" dirty="0" smtClean="0">
                          <a:solidFill>
                            <a:schemeClr val="tx1"/>
                          </a:solidFill>
                        </a:rPr>
                        <a:t>の合計を０にする。</a:t>
                      </a:r>
                      <a:endParaRPr kumimoji="1" lang="ja-JP" altLang="en-US" sz="1600"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K</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プラスが（ア）コ</a:t>
                      </a:r>
                    </a:p>
                    <a:p>
                      <a:pPr algn="ctr"/>
                      <a:r>
                        <a:rPr kumimoji="1" lang="en-US" altLang="ja-JP" sz="1800" dirty="0" smtClean="0">
                          <a:solidFill>
                            <a:schemeClr val="tx1"/>
                          </a:solidFill>
                          <a:latin typeface="Times New Roman" panose="02020603050405020304" pitchFamily="18" charset="0"/>
                          <a:cs typeface="Times New Roman" panose="02020603050405020304" pitchFamily="18" charset="0"/>
                        </a:rPr>
                        <a:t>  Cl</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：マイナスが（イ）コ</a:t>
                      </a:r>
                      <a:endParaRPr kumimoji="1" lang="en-US" altLang="ja-JP" sz="1800" baseline="0" dirty="0" smtClean="0">
                        <a:solidFill>
                          <a:schemeClr val="tx1"/>
                        </a:solidFill>
                        <a:latin typeface="Times New Roman" panose="02020603050405020304" pitchFamily="18" charset="0"/>
                        <a:cs typeface="Times New Roman" panose="02020603050405020304" pitchFamily="18" charset="0"/>
                      </a:endParaRPr>
                    </a:p>
                    <a:p>
                      <a:pPr algn="l"/>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⇒そのまま１コずつくっつける。</a:t>
                      </a:r>
                      <a:endParaRPr kumimoji="1" lang="ja-JP" altLang="en-US" baseline="0" dirty="0">
                        <a:solidFill>
                          <a:schemeClr val="tx1"/>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Ca</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プラスが（オ）コ</a:t>
                      </a:r>
                    </a:p>
                    <a:p>
                      <a:pPr algn="l"/>
                      <a:r>
                        <a:rPr kumimoji="1" lang="en-US" altLang="ja-JP" sz="1800" dirty="0" smtClean="0">
                          <a:solidFill>
                            <a:schemeClr val="tx1"/>
                          </a:solidFill>
                          <a:latin typeface="Times New Roman" panose="02020603050405020304" pitchFamily="18" charset="0"/>
                          <a:cs typeface="Times New Roman" panose="02020603050405020304" pitchFamily="18" charset="0"/>
                        </a:rPr>
                        <a:t> </a:t>
                      </a:r>
                      <a:r>
                        <a:rPr kumimoji="1" lang="ja-JP" altLang="en-US" sz="1800" dirty="0" smtClean="0">
                          <a:solidFill>
                            <a:schemeClr val="tx1"/>
                          </a:solidFill>
                          <a:latin typeface="Times New Roman" panose="02020603050405020304" pitchFamily="18" charset="0"/>
                          <a:cs typeface="Times New Roman" panose="02020603050405020304" pitchFamily="18" charset="0"/>
                        </a:rPr>
                        <a:t>　   </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a:t>
                      </a:r>
                      <a:r>
                        <a:rPr kumimoji="1" lang="en-US" altLang="ja-JP" sz="1800" dirty="0" smtClean="0">
                          <a:solidFill>
                            <a:schemeClr val="tx1"/>
                          </a:solidFill>
                          <a:latin typeface="Times New Roman" panose="02020603050405020304" pitchFamily="18" charset="0"/>
                          <a:cs typeface="Times New Roman" panose="02020603050405020304" pitchFamily="18" charset="0"/>
                        </a:rPr>
                        <a:t>Cl</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：マイナスが（カ）コ</a:t>
                      </a:r>
                      <a:endParaRPr kumimoji="1" lang="en-US" altLang="ja-JP" sz="1800" baseline="0" dirty="0" smtClean="0">
                        <a:solidFill>
                          <a:schemeClr val="tx1"/>
                        </a:solidFill>
                        <a:latin typeface="Times New Roman" panose="02020603050405020304" pitchFamily="18" charset="0"/>
                        <a:cs typeface="Times New Roman" panose="02020603050405020304" pitchFamily="18" charset="0"/>
                      </a:endParaRPr>
                    </a:p>
                    <a:p>
                      <a:pPr algn="l"/>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（キ）を２コくっつける。</a:t>
                      </a:r>
                      <a:endParaRPr kumimoji="1" lang="en-US" altLang="ja-JP" sz="1800" baseline="0" dirty="0" smtClean="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l"/>
                      <a:r>
                        <a:rPr kumimoji="1" lang="ja-JP" altLang="en-US" sz="1600" dirty="0" smtClean="0">
                          <a:solidFill>
                            <a:schemeClr val="tx1"/>
                          </a:solidFill>
                        </a:rPr>
                        <a:t>結合するイオンの数を元素記号の右下に書く。</a:t>
                      </a:r>
                      <a:endParaRPr kumimoji="1" lang="en-US" altLang="ja-JP" sz="16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a:t>
                      </a:r>
                      <a:r>
                        <a:rPr kumimoji="1" lang="ja-JP" altLang="en-US" sz="1600" b="0" dirty="0" smtClean="0">
                          <a:solidFill>
                            <a:schemeClr val="tx1"/>
                          </a:solidFill>
                        </a:rPr>
                        <a:t>「１」は省略して書く。</a:t>
                      </a:r>
                      <a:r>
                        <a:rPr kumimoji="1" lang="ja-JP" altLang="en-US" sz="1600" dirty="0" smtClean="0">
                          <a:solidFill>
                            <a:schemeClr val="tx1"/>
                          </a:solidFill>
                        </a:rPr>
                        <a:t>）</a:t>
                      </a:r>
                      <a:endParaRPr kumimoji="1" lang="ja-JP" altLang="en-US" sz="1600"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endParaRPr kumimoji="1" lang="ja-JP" altLang="en-US" b="1"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ja-JP" altLang="en-US" sz="2400" b="1" baseline="-25000" dirty="0" smtClean="0">
                          <a:solidFill>
                            <a:schemeClr val="tx1"/>
                          </a:solidFill>
                          <a:latin typeface="Times New Roman" panose="02020603050405020304" pitchFamily="18" charset="0"/>
                          <a:cs typeface="Times New Roman" panose="02020603050405020304" pitchFamily="18" charset="0"/>
                        </a:rPr>
                        <a:t>（３）</a:t>
                      </a:r>
                      <a:endParaRPr kumimoji="1" lang="en-US" altLang="ja-JP" sz="2400" b="1" baseline="-25000" dirty="0" smtClean="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ja-JP" altLang="en-US" sz="2400" b="1" baseline="-25000" dirty="0" smtClean="0">
                          <a:solidFill>
                            <a:schemeClr val="tx1"/>
                          </a:solidFill>
                          <a:latin typeface="Times New Roman" panose="02020603050405020304" pitchFamily="18" charset="0"/>
                          <a:cs typeface="Times New Roman" panose="02020603050405020304" pitchFamily="18" charset="0"/>
                        </a:rPr>
                        <a:t>（４）</a:t>
                      </a:r>
                      <a:endParaRPr kumimoji="1" lang="ja-JP" altLang="en-US" sz="2400" b="1" baseline="-25000" dirty="0">
                        <a:solidFill>
                          <a:schemeClr val="tx1"/>
                        </a:solidFill>
                        <a:latin typeface="Times New Roman" panose="02020603050405020304" pitchFamily="18" charset="0"/>
                        <a:cs typeface="Times New Roman" panose="02020603050405020304" pitchFamily="18" charset="0"/>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5"/>
                  </a:ext>
                </a:extLst>
              </a:tr>
              <a:tr h="370840">
                <a:tc>
                  <a:txBody>
                    <a:bodyPr/>
                    <a:lstStyle/>
                    <a:p>
                      <a:pPr algn="l"/>
                      <a:r>
                        <a:rPr kumimoji="1" lang="ja-JP" altLang="en-US" dirty="0" smtClean="0">
                          <a:solidFill>
                            <a:schemeClr val="tx1"/>
                          </a:solidFill>
                        </a:rPr>
                        <a:t>結合するイオン</a:t>
                      </a:r>
                      <a:endParaRPr kumimoji="1" lang="ja-JP" altLang="en-US"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chemeClr val="tx1"/>
                          </a:solidFill>
                          <a:latin typeface="Times New Roman" panose="02020603050405020304" pitchFamily="18" charset="0"/>
                          <a:cs typeface="Times New Roman" panose="02020603050405020304" pitchFamily="18" charset="0"/>
                        </a:rPr>
                        <a:t>　　　 </a:t>
                      </a:r>
                      <a:r>
                        <a:rPr kumimoji="1" lang="en-US" altLang="ja-JP" sz="2400" dirty="0" smtClean="0">
                          <a:solidFill>
                            <a:schemeClr val="tx1"/>
                          </a:solidFill>
                          <a:latin typeface="Times New Roman" panose="02020603050405020304" pitchFamily="18" charset="0"/>
                          <a:cs typeface="Times New Roman" panose="02020603050405020304" pitchFamily="18" charset="0"/>
                        </a:rPr>
                        <a:t>OH</a:t>
                      </a:r>
                      <a:r>
                        <a:rPr kumimoji="1" lang="ja-JP" altLang="en-US" sz="24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2400" baseline="0" dirty="0" smtClean="0">
                          <a:solidFill>
                            <a:schemeClr val="tx1"/>
                          </a:solidFill>
                          <a:latin typeface="Times New Roman" panose="02020603050405020304" pitchFamily="18" charset="0"/>
                          <a:cs typeface="Times New Roman" panose="02020603050405020304" pitchFamily="18" charset="0"/>
                        </a:rPr>
                        <a:t>、</a:t>
                      </a:r>
                      <a:r>
                        <a:rPr kumimoji="1" lang="en-US" altLang="ja-JP" sz="2400" baseline="0" dirty="0" smtClean="0">
                          <a:solidFill>
                            <a:schemeClr val="tx1"/>
                          </a:solidFill>
                          <a:latin typeface="Times New Roman" panose="02020603050405020304" pitchFamily="18" charset="0"/>
                          <a:cs typeface="Times New Roman" panose="02020603050405020304" pitchFamily="18" charset="0"/>
                        </a:rPr>
                        <a:t>Ca</a:t>
                      </a:r>
                      <a:r>
                        <a:rPr kumimoji="1" lang="en-US" altLang="ja-JP" sz="24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sz="2400" dirty="0" smtClean="0">
                          <a:solidFill>
                            <a:schemeClr val="tx1"/>
                          </a:solidFill>
                          <a:latin typeface="Times New Roman" panose="02020603050405020304" pitchFamily="18" charset="0"/>
                          <a:cs typeface="Times New Roman" panose="02020603050405020304" pitchFamily="18" charset="0"/>
                        </a:rPr>
                        <a:t>　</a:t>
                      </a:r>
                      <a:endParaRPr kumimoji="1" lang="ja-JP" altLang="en-US" sz="2400" baseline="30000" dirty="0" smtClean="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400" dirty="0" smtClean="0">
                          <a:solidFill>
                            <a:schemeClr val="tx1"/>
                          </a:solidFill>
                          <a:latin typeface="Times New Roman" panose="02020603050405020304" pitchFamily="18" charset="0"/>
                          <a:cs typeface="Times New Roman" panose="02020603050405020304" pitchFamily="18" charset="0"/>
                        </a:rPr>
                        <a:t>　</a:t>
                      </a:r>
                      <a:r>
                        <a:rPr kumimoji="1" lang="en-US" altLang="ja-JP" sz="2400" dirty="0" smtClean="0">
                          <a:solidFill>
                            <a:schemeClr val="tx1"/>
                          </a:solidFill>
                          <a:latin typeface="Times New Roman" panose="02020603050405020304" pitchFamily="18" charset="0"/>
                          <a:cs typeface="Times New Roman" panose="02020603050405020304" pitchFamily="18" charset="0"/>
                        </a:rPr>
                        <a:t>NO</a:t>
                      </a:r>
                      <a:r>
                        <a:rPr kumimoji="1" lang="en-US" altLang="ja-JP" sz="2400" baseline="-25000" dirty="0" smtClean="0">
                          <a:solidFill>
                            <a:schemeClr val="tx1"/>
                          </a:solidFill>
                          <a:latin typeface="Times New Roman" panose="02020603050405020304" pitchFamily="18" charset="0"/>
                          <a:cs typeface="Times New Roman" panose="02020603050405020304" pitchFamily="18" charset="0"/>
                        </a:rPr>
                        <a:t>3</a:t>
                      </a:r>
                      <a:r>
                        <a:rPr kumimoji="1" lang="ja-JP" altLang="en-US" sz="24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2400" baseline="0" dirty="0" smtClean="0">
                          <a:solidFill>
                            <a:schemeClr val="tx1"/>
                          </a:solidFill>
                          <a:latin typeface="Times New Roman" panose="02020603050405020304" pitchFamily="18" charset="0"/>
                          <a:cs typeface="Times New Roman" panose="02020603050405020304" pitchFamily="18" charset="0"/>
                        </a:rPr>
                        <a:t>、</a:t>
                      </a:r>
                      <a:r>
                        <a:rPr kumimoji="1" lang="en-US" altLang="ja-JP" sz="2400" baseline="0" dirty="0" smtClean="0">
                          <a:solidFill>
                            <a:schemeClr val="tx1"/>
                          </a:solidFill>
                          <a:latin typeface="Times New Roman" panose="02020603050405020304" pitchFamily="18" charset="0"/>
                          <a:cs typeface="Times New Roman" panose="02020603050405020304" pitchFamily="18" charset="0"/>
                        </a:rPr>
                        <a:t>Cu</a:t>
                      </a:r>
                      <a:r>
                        <a:rPr kumimoji="1" lang="en-US" altLang="ja-JP" sz="24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sz="2400" dirty="0" smtClean="0">
                          <a:solidFill>
                            <a:schemeClr val="tx1"/>
                          </a:solidFill>
                          <a:latin typeface="Times New Roman" panose="02020603050405020304" pitchFamily="18" charset="0"/>
                          <a:cs typeface="Times New Roman" panose="02020603050405020304" pitchFamily="18" charset="0"/>
                        </a:rPr>
                        <a:t>　　</a:t>
                      </a:r>
                      <a:endParaRPr kumimoji="1" lang="ja-JP" altLang="en-US" sz="2400" baseline="30000" dirty="0" smtClean="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6"/>
                  </a:ext>
                </a:extLst>
              </a:tr>
              <a:tr h="370840">
                <a:tc>
                  <a:txBody>
                    <a:bodyPr/>
                    <a:lstStyle/>
                    <a:p>
                      <a:pPr algn="l"/>
                      <a:r>
                        <a:rPr kumimoji="1" lang="ja-JP" altLang="en-US" sz="1600" dirty="0" smtClean="0">
                          <a:solidFill>
                            <a:schemeClr val="tx1"/>
                          </a:solidFill>
                        </a:rPr>
                        <a:t>陽イオンを前に　</a:t>
                      </a:r>
                      <a:endParaRPr kumimoji="1" lang="en-US" altLang="ja-JP" sz="1600" dirty="0" smtClean="0">
                        <a:solidFill>
                          <a:schemeClr val="tx1"/>
                        </a:solidFill>
                      </a:endParaRPr>
                    </a:p>
                    <a:p>
                      <a:pPr algn="l"/>
                      <a:r>
                        <a:rPr kumimoji="1" lang="ja-JP" altLang="en-US" sz="1600" baseline="0" dirty="0" smtClean="0">
                          <a:solidFill>
                            <a:schemeClr val="tx1"/>
                          </a:solidFill>
                        </a:rPr>
                        <a:t> </a:t>
                      </a:r>
                      <a:r>
                        <a:rPr kumimoji="1" lang="ja-JP" altLang="en-US" sz="1600" dirty="0" smtClean="0">
                          <a:solidFill>
                            <a:schemeClr val="tx1"/>
                          </a:solidFill>
                        </a:rPr>
                        <a:t>陰イオンを後ろに</a:t>
                      </a:r>
                      <a:endParaRPr kumimoji="1" lang="ja-JP" altLang="en-US" sz="1600"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Ca</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u="none" dirty="0" err="1" smtClean="0">
                          <a:solidFill>
                            <a:schemeClr val="tx1"/>
                          </a:solidFill>
                        </a:rPr>
                        <a:t>、</a:t>
                      </a:r>
                      <a:r>
                        <a:rPr kumimoji="1" lang="ja-JP" altLang="en-US" sz="1800" dirty="0" smtClean="0">
                          <a:solidFill>
                            <a:schemeClr val="tx1"/>
                          </a:solidFill>
                          <a:latin typeface="Times New Roman" panose="02020603050405020304" pitchFamily="18" charset="0"/>
                          <a:cs typeface="Times New Roman" panose="02020603050405020304" pitchFamily="18" charset="0"/>
                        </a:rPr>
                        <a:t> </a:t>
                      </a:r>
                      <a:r>
                        <a:rPr kumimoji="1" lang="en-US" altLang="ja-JP" sz="1800" dirty="0" smtClean="0">
                          <a:solidFill>
                            <a:schemeClr val="tx1"/>
                          </a:solidFill>
                          <a:latin typeface="Times New Roman" panose="02020603050405020304" pitchFamily="18" charset="0"/>
                          <a:cs typeface="Times New Roman" panose="02020603050405020304" pitchFamily="18" charset="0"/>
                        </a:rPr>
                        <a:t>OH</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a:t>
                      </a:r>
                      <a:endParaRPr kumimoji="1" lang="en-US" altLang="ja-JP" u="sng" dirty="0" smtClean="0">
                        <a:solidFill>
                          <a:schemeClr val="tx1"/>
                        </a:solidFill>
                      </a:endParaRPr>
                    </a:p>
                    <a:p>
                      <a:pPr algn="l"/>
                      <a:r>
                        <a:rPr kumimoji="1" lang="ja-JP" altLang="en-US" dirty="0" smtClean="0">
                          <a:solidFill>
                            <a:schemeClr val="tx1"/>
                          </a:solidFill>
                        </a:rPr>
                        <a:t>　　　    　</a:t>
                      </a:r>
                      <a:r>
                        <a:rPr kumimoji="1" lang="ja-JP" altLang="en-US" sz="1200" dirty="0" smtClean="0">
                          <a:solidFill>
                            <a:schemeClr val="tx1"/>
                          </a:solidFill>
                        </a:rPr>
                        <a:t>陽イオン　　陰イオン</a:t>
                      </a:r>
                      <a:endParaRPr kumimoji="1" lang="ja-JP" altLang="en-US"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Cu</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u="none" dirty="0" err="1" smtClean="0">
                          <a:solidFill>
                            <a:schemeClr val="tx1"/>
                          </a:solidFill>
                        </a:rPr>
                        <a:t>、</a:t>
                      </a:r>
                      <a:r>
                        <a:rPr kumimoji="1" lang="ja-JP" altLang="en-US" u="none" dirty="0" smtClean="0">
                          <a:solidFill>
                            <a:schemeClr val="tx1"/>
                          </a:solidFill>
                        </a:rPr>
                        <a:t>　</a:t>
                      </a:r>
                      <a:r>
                        <a:rPr kumimoji="1" lang="en-US" altLang="ja-JP" sz="1800" dirty="0" smtClean="0">
                          <a:solidFill>
                            <a:schemeClr val="tx1"/>
                          </a:solidFill>
                          <a:latin typeface="Times New Roman" panose="02020603050405020304" pitchFamily="18" charset="0"/>
                          <a:cs typeface="Times New Roman" panose="02020603050405020304" pitchFamily="18" charset="0"/>
                        </a:rPr>
                        <a:t>NO</a:t>
                      </a:r>
                      <a:r>
                        <a:rPr kumimoji="1" lang="en-US" altLang="ja-JP" sz="1800" baseline="-25000" dirty="0" smtClean="0">
                          <a:solidFill>
                            <a:schemeClr val="tx1"/>
                          </a:solidFill>
                          <a:latin typeface="Times New Roman" panose="02020603050405020304" pitchFamily="18" charset="0"/>
                          <a:cs typeface="Times New Roman" panose="02020603050405020304" pitchFamily="18" charset="0"/>
                        </a:rPr>
                        <a:t>3</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a:t>
                      </a:r>
                      <a:endParaRPr kumimoji="1" lang="en-US" altLang="ja-JP" u="sng" dirty="0" smtClean="0">
                        <a:solidFill>
                          <a:schemeClr val="tx1"/>
                        </a:solidFill>
                      </a:endParaRPr>
                    </a:p>
                    <a:p>
                      <a:pPr algn="l"/>
                      <a:r>
                        <a:rPr kumimoji="1" lang="ja-JP" altLang="en-US" dirty="0" smtClean="0">
                          <a:solidFill>
                            <a:schemeClr val="tx1"/>
                          </a:solidFill>
                        </a:rPr>
                        <a:t>　　　      </a:t>
                      </a:r>
                      <a:r>
                        <a:rPr kumimoji="1" lang="ja-JP" altLang="en-US" sz="1200" dirty="0" smtClean="0">
                          <a:solidFill>
                            <a:schemeClr val="tx1"/>
                          </a:solidFill>
                        </a:rPr>
                        <a:t>陽イオン　　　陰イオン</a:t>
                      </a:r>
                      <a:endParaRPr kumimoji="1" lang="ja-JP" altLang="en-US" dirty="0" smtClean="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7"/>
                  </a:ext>
                </a:extLst>
              </a:tr>
              <a:tr h="370840">
                <a:tc>
                  <a:txBody>
                    <a:bodyPr/>
                    <a:lstStyle/>
                    <a:p>
                      <a:pPr algn="l"/>
                      <a:r>
                        <a:rPr kumimoji="1" lang="ja-JP" altLang="en-US" sz="1600" dirty="0" smtClean="0">
                          <a:solidFill>
                            <a:schemeClr val="tx1"/>
                          </a:solidFill>
                        </a:rPr>
                        <a:t>プラスとマイナス</a:t>
                      </a:r>
                      <a:endParaRPr kumimoji="1" lang="en-US" altLang="ja-JP" sz="1600" dirty="0" smtClean="0">
                        <a:solidFill>
                          <a:schemeClr val="tx1"/>
                        </a:solidFill>
                      </a:endParaRPr>
                    </a:p>
                    <a:p>
                      <a:pPr algn="l"/>
                      <a:r>
                        <a:rPr kumimoji="1" lang="ja-JP" altLang="en-US" sz="1600" dirty="0" smtClean="0">
                          <a:solidFill>
                            <a:schemeClr val="tx1"/>
                          </a:solidFill>
                        </a:rPr>
                        <a:t>の合計を０にする。</a:t>
                      </a:r>
                      <a:endParaRPr kumimoji="1" lang="ja-JP" altLang="en-US" sz="1600"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Ca</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プラスが（コ）コ</a:t>
                      </a:r>
                    </a:p>
                    <a:p>
                      <a:pPr algn="ctr"/>
                      <a:r>
                        <a:rPr kumimoji="1" lang="en-US" altLang="ja-JP" sz="1800" dirty="0" smtClean="0">
                          <a:solidFill>
                            <a:schemeClr val="tx1"/>
                          </a:solidFill>
                          <a:latin typeface="Times New Roman" panose="02020603050405020304" pitchFamily="18" charset="0"/>
                          <a:cs typeface="Times New Roman" panose="02020603050405020304" pitchFamily="18" charset="0"/>
                        </a:rPr>
                        <a:t>  OH</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：マイナスが（サ）コ</a:t>
                      </a:r>
                      <a:endParaRPr kumimoji="1" lang="en-US" altLang="ja-JP" sz="1800" baseline="0" dirty="0" smtClean="0">
                        <a:solidFill>
                          <a:schemeClr val="tx1"/>
                        </a:solidFill>
                        <a:latin typeface="Times New Roman" panose="02020603050405020304" pitchFamily="18" charset="0"/>
                        <a:cs typeface="Times New Roman" panose="02020603050405020304" pitchFamily="18" charset="0"/>
                      </a:endParaRPr>
                    </a:p>
                    <a:p>
                      <a:pPr algn="l"/>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⇒（シ）を２コくっつける。</a:t>
                      </a:r>
                      <a:endParaRPr kumimoji="1" lang="en-US" altLang="ja-JP" sz="1800" baseline="0" dirty="0" smtClean="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Cu</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2+</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プラスが（ソ）コ</a:t>
                      </a:r>
                    </a:p>
                    <a:p>
                      <a:pPr algn="l"/>
                      <a:r>
                        <a:rPr kumimoji="1" lang="en-US" altLang="ja-JP" sz="1800" dirty="0" smtClean="0">
                          <a:solidFill>
                            <a:schemeClr val="tx1"/>
                          </a:solidFill>
                          <a:latin typeface="Times New Roman" panose="02020603050405020304" pitchFamily="18" charset="0"/>
                          <a:cs typeface="Times New Roman" panose="02020603050405020304" pitchFamily="18" charset="0"/>
                        </a:rPr>
                        <a:t> </a:t>
                      </a:r>
                      <a:r>
                        <a:rPr kumimoji="1" lang="ja-JP" altLang="en-US" sz="1800" dirty="0" smtClean="0">
                          <a:solidFill>
                            <a:schemeClr val="tx1"/>
                          </a:solidFill>
                          <a:latin typeface="Times New Roman" panose="02020603050405020304" pitchFamily="18" charset="0"/>
                          <a:cs typeface="Times New Roman" panose="02020603050405020304" pitchFamily="18" charset="0"/>
                        </a:rPr>
                        <a:t>　</a:t>
                      </a:r>
                      <a:r>
                        <a:rPr kumimoji="1" lang="en-US" altLang="ja-JP" sz="1800" dirty="0" smtClean="0">
                          <a:solidFill>
                            <a:schemeClr val="tx1"/>
                          </a:solidFill>
                          <a:latin typeface="Times New Roman" panose="02020603050405020304" pitchFamily="18" charset="0"/>
                          <a:cs typeface="Times New Roman" panose="02020603050405020304" pitchFamily="18" charset="0"/>
                        </a:rPr>
                        <a:t>NO</a:t>
                      </a:r>
                      <a:r>
                        <a:rPr kumimoji="1" lang="en-US" altLang="ja-JP" sz="1800" baseline="-25000" dirty="0" smtClean="0">
                          <a:solidFill>
                            <a:schemeClr val="tx1"/>
                          </a:solidFill>
                          <a:latin typeface="Times New Roman" panose="02020603050405020304" pitchFamily="18" charset="0"/>
                          <a:cs typeface="Times New Roman" panose="02020603050405020304" pitchFamily="18" charset="0"/>
                        </a:rPr>
                        <a:t>3</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　</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：マイナスが（タ）コ</a:t>
                      </a:r>
                      <a:endParaRPr kumimoji="1" lang="en-US" altLang="ja-JP" sz="1800" baseline="0" dirty="0" smtClean="0">
                        <a:solidFill>
                          <a:schemeClr val="tx1"/>
                        </a:solidFill>
                        <a:latin typeface="Times New Roman" panose="02020603050405020304" pitchFamily="18" charset="0"/>
                        <a:cs typeface="Times New Roman" panose="02020603050405020304" pitchFamily="18" charset="0"/>
                      </a:endParaRPr>
                    </a:p>
                    <a:p>
                      <a:pPr algn="l"/>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　⇒</a:t>
                      </a:r>
                      <a:r>
                        <a:rPr kumimoji="1" lang="en-US" altLang="ja-JP" sz="1800" baseline="0" dirty="0" smtClean="0">
                          <a:solidFill>
                            <a:schemeClr val="tx1"/>
                          </a:solidFill>
                          <a:latin typeface="Times New Roman" panose="02020603050405020304" pitchFamily="18" charset="0"/>
                          <a:cs typeface="Times New Roman" panose="02020603050405020304" pitchFamily="18" charset="0"/>
                        </a:rPr>
                        <a:t>NO</a:t>
                      </a:r>
                      <a:r>
                        <a:rPr kumimoji="1" lang="en-US" altLang="ja-JP" sz="1800" baseline="30000" dirty="0" smtClean="0">
                          <a:solidFill>
                            <a:schemeClr val="tx1"/>
                          </a:solidFill>
                          <a:latin typeface="Times New Roman" panose="02020603050405020304" pitchFamily="18" charset="0"/>
                          <a:cs typeface="Times New Roman" panose="02020603050405020304" pitchFamily="18" charset="0"/>
                        </a:rPr>
                        <a:t>3</a:t>
                      </a:r>
                      <a:r>
                        <a:rPr kumimoji="1" lang="ja-JP" altLang="en-US" sz="1800" baseline="30000" dirty="0" smtClean="0">
                          <a:solidFill>
                            <a:schemeClr val="tx1"/>
                          </a:solidFill>
                          <a:latin typeface="Times New Roman" panose="02020603050405020304" pitchFamily="18" charset="0"/>
                          <a:cs typeface="Times New Roman" panose="02020603050405020304" pitchFamily="18" charset="0"/>
                        </a:rPr>
                        <a:t>－</a:t>
                      </a:r>
                      <a:r>
                        <a:rPr kumimoji="1" lang="ja-JP" altLang="en-US" sz="1800" baseline="0" dirty="0" smtClean="0">
                          <a:solidFill>
                            <a:schemeClr val="tx1"/>
                          </a:solidFill>
                          <a:latin typeface="Times New Roman" panose="02020603050405020304" pitchFamily="18" charset="0"/>
                          <a:cs typeface="Times New Roman" panose="02020603050405020304" pitchFamily="18" charset="0"/>
                        </a:rPr>
                        <a:t>を２コくっつける。</a:t>
                      </a:r>
                      <a:endParaRPr kumimoji="1" lang="en-US" altLang="ja-JP" sz="1800" baseline="0" dirty="0" smtClean="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8"/>
                  </a:ext>
                </a:extLst>
              </a:tr>
              <a:tr h="370840">
                <a:tc>
                  <a:txBody>
                    <a:bodyPr/>
                    <a:lstStyle/>
                    <a:p>
                      <a:pPr algn="l"/>
                      <a:r>
                        <a:rPr kumimoji="1" lang="ja-JP" altLang="en-US" sz="1600" dirty="0" smtClean="0">
                          <a:solidFill>
                            <a:schemeClr val="tx1"/>
                          </a:solidFill>
                        </a:rPr>
                        <a:t>結合するイオンの数を元素記号の右下に書く。</a:t>
                      </a:r>
                      <a:endParaRPr kumimoji="1" lang="en-US" altLang="ja-JP" sz="16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a:t>
                      </a:r>
                      <a:r>
                        <a:rPr kumimoji="1" lang="ja-JP" altLang="en-US" sz="1600" b="0" dirty="0" smtClean="0">
                          <a:solidFill>
                            <a:schemeClr val="tx1"/>
                          </a:solidFill>
                        </a:rPr>
                        <a:t>「１」は省略して書く。</a:t>
                      </a:r>
                      <a:r>
                        <a:rPr kumimoji="1" lang="ja-JP" altLang="en-US" sz="1600" dirty="0" smtClean="0">
                          <a:solidFill>
                            <a:schemeClr val="tx1"/>
                          </a:solidFill>
                        </a:rPr>
                        <a:t>）</a:t>
                      </a:r>
                      <a:endParaRPr kumimoji="1" lang="ja-JP" altLang="en-US" sz="1600" dirty="0">
                        <a:solidFill>
                          <a:schemeClr val="tx1"/>
                        </a:solidFill>
                      </a:endParaRPr>
                    </a:p>
                  </a:txBody>
                  <a:tcPr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lstStyle/>
                    <a:p>
                      <a:pPr algn="ctr"/>
                      <a:endParaRPr kumimoji="1" lang="ja-JP" altLang="en-US" dirty="0">
                        <a:solidFill>
                          <a:schemeClr val="tx1"/>
                        </a:solidFill>
                      </a:endParaRPr>
                    </a:p>
                  </a:txBody>
                  <a:tcP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
        <p:nvSpPr>
          <p:cNvPr id="3" name="テキスト ボックス 2"/>
          <p:cNvSpPr txBox="1"/>
          <p:nvPr/>
        </p:nvSpPr>
        <p:spPr>
          <a:xfrm>
            <a:off x="6085351" y="2820998"/>
            <a:ext cx="1923925" cy="923330"/>
          </a:xfrm>
          <a:prstGeom prst="rect">
            <a:avLst/>
          </a:prstGeom>
          <a:noFill/>
        </p:spPr>
        <p:txBody>
          <a:bodyPr wrap="none" rtlCol="0">
            <a:spAutoFit/>
          </a:bodyPr>
          <a:lstStyle/>
          <a:p>
            <a:pPr>
              <a:lnSpc>
                <a:spcPct val="150000"/>
              </a:lnSpc>
            </a:pPr>
            <a:r>
              <a:rPr kumimoji="1" lang="ja-JP" altLang="en-US" u="sng" dirty="0" smtClean="0"/>
              <a:t>組成式：　 （ク）　　</a:t>
            </a:r>
            <a:endParaRPr kumimoji="1" lang="en-US" altLang="ja-JP" u="sng" dirty="0" smtClean="0"/>
          </a:p>
          <a:p>
            <a:pPr>
              <a:lnSpc>
                <a:spcPct val="150000"/>
              </a:lnSpc>
            </a:pPr>
            <a:r>
              <a:rPr kumimoji="1" lang="ja-JP" altLang="en-US" dirty="0" smtClean="0"/>
              <a:t>名称：　　　（ケ）</a:t>
            </a:r>
            <a:endParaRPr kumimoji="1" lang="ja-JP" altLang="en-US" dirty="0"/>
          </a:p>
        </p:txBody>
      </p:sp>
      <p:sp>
        <p:nvSpPr>
          <p:cNvPr id="12" name="テキスト ボックス 11"/>
          <p:cNvSpPr txBox="1"/>
          <p:nvPr/>
        </p:nvSpPr>
        <p:spPr>
          <a:xfrm>
            <a:off x="2916999" y="2820998"/>
            <a:ext cx="1903085" cy="923330"/>
          </a:xfrm>
          <a:prstGeom prst="rect">
            <a:avLst/>
          </a:prstGeom>
          <a:noFill/>
        </p:spPr>
        <p:txBody>
          <a:bodyPr wrap="none" rtlCol="0">
            <a:spAutoFit/>
          </a:bodyPr>
          <a:lstStyle/>
          <a:p>
            <a:pPr>
              <a:lnSpc>
                <a:spcPct val="150000"/>
              </a:lnSpc>
            </a:pPr>
            <a:r>
              <a:rPr kumimoji="1" lang="ja-JP" altLang="en-US" u="sng" dirty="0" smtClean="0"/>
              <a:t>組成式：　（ウ）　　</a:t>
            </a:r>
            <a:endParaRPr kumimoji="1" lang="en-US" altLang="ja-JP" u="sng" dirty="0" smtClean="0"/>
          </a:p>
          <a:p>
            <a:pPr>
              <a:lnSpc>
                <a:spcPct val="150000"/>
              </a:lnSpc>
            </a:pPr>
            <a:r>
              <a:rPr kumimoji="1" lang="ja-JP" altLang="en-US" dirty="0" smtClean="0"/>
              <a:t>名称：　　  （エ）</a:t>
            </a:r>
            <a:endParaRPr kumimoji="1" lang="ja-JP" altLang="en-US" dirty="0"/>
          </a:p>
        </p:txBody>
      </p:sp>
      <p:sp>
        <p:nvSpPr>
          <p:cNvPr id="13" name="テキスト ボックス 12"/>
          <p:cNvSpPr txBox="1"/>
          <p:nvPr/>
        </p:nvSpPr>
        <p:spPr>
          <a:xfrm>
            <a:off x="6143186" y="6017486"/>
            <a:ext cx="1794081" cy="923330"/>
          </a:xfrm>
          <a:prstGeom prst="rect">
            <a:avLst/>
          </a:prstGeom>
          <a:noFill/>
        </p:spPr>
        <p:txBody>
          <a:bodyPr wrap="none" rtlCol="0">
            <a:spAutoFit/>
          </a:bodyPr>
          <a:lstStyle/>
          <a:p>
            <a:pPr>
              <a:lnSpc>
                <a:spcPct val="150000"/>
              </a:lnSpc>
            </a:pPr>
            <a:r>
              <a:rPr kumimoji="1" lang="ja-JP" altLang="en-US" u="sng" dirty="0" smtClean="0"/>
              <a:t>組成式： 　（チ）　</a:t>
            </a:r>
            <a:endParaRPr kumimoji="1" lang="en-US" altLang="ja-JP" u="sng" dirty="0" smtClean="0"/>
          </a:p>
          <a:p>
            <a:pPr>
              <a:lnSpc>
                <a:spcPct val="150000"/>
              </a:lnSpc>
            </a:pPr>
            <a:r>
              <a:rPr kumimoji="1" lang="ja-JP" altLang="en-US" dirty="0" smtClean="0"/>
              <a:t>名称：　　　（ツ）</a:t>
            </a:r>
            <a:endParaRPr kumimoji="1" lang="ja-JP" altLang="en-US" dirty="0"/>
          </a:p>
        </p:txBody>
      </p:sp>
      <p:sp>
        <p:nvSpPr>
          <p:cNvPr id="14" name="テキスト ボックス 13"/>
          <p:cNvSpPr txBox="1"/>
          <p:nvPr/>
        </p:nvSpPr>
        <p:spPr>
          <a:xfrm>
            <a:off x="2974834" y="6017486"/>
            <a:ext cx="1739579" cy="923330"/>
          </a:xfrm>
          <a:prstGeom prst="rect">
            <a:avLst/>
          </a:prstGeom>
          <a:noFill/>
        </p:spPr>
        <p:txBody>
          <a:bodyPr wrap="none" rtlCol="0">
            <a:spAutoFit/>
          </a:bodyPr>
          <a:lstStyle/>
          <a:p>
            <a:pPr>
              <a:lnSpc>
                <a:spcPct val="150000"/>
              </a:lnSpc>
            </a:pPr>
            <a:r>
              <a:rPr kumimoji="1" lang="ja-JP" altLang="en-US" u="sng" dirty="0" smtClean="0"/>
              <a:t>組成式：　（ス）　</a:t>
            </a:r>
            <a:endParaRPr kumimoji="1" lang="en-US" altLang="ja-JP" u="sng" dirty="0" smtClean="0"/>
          </a:p>
          <a:p>
            <a:pPr>
              <a:lnSpc>
                <a:spcPct val="150000"/>
              </a:lnSpc>
            </a:pPr>
            <a:r>
              <a:rPr kumimoji="1" lang="ja-JP" altLang="en-US" dirty="0" smtClean="0"/>
              <a:t>名称：　　 （セ）</a:t>
            </a:r>
            <a:endParaRPr kumimoji="1" lang="ja-JP" altLang="en-US" dirty="0"/>
          </a:p>
        </p:txBody>
      </p:sp>
      <p:cxnSp>
        <p:nvCxnSpPr>
          <p:cNvPr id="15" name="直線コネクタ 14"/>
          <p:cNvCxnSpPr/>
          <p:nvPr/>
        </p:nvCxnSpPr>
        <p:spPr>
          <a:xfrm>
            <a:off x="37164" y="1267920"/>
            <a:ext cx="882047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51232" y="3658252"/>
            <a:ext cx="8820474"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37164" y="1915992"/>
            <a:ext cx="882047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7164" y="2822292"/>
            <a:ext cx="882047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51232" y="4004224"/>
            <a:ext cx="882047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51232" y="431960"/>
            <a:ext cx="8820474"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51232" y="4464408"/>
            <a:ext cx="882047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51232" y="6851305"/>
            <a:ext cx="8820474" cy="0"/>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1232" y="806068"/>
            <a:ext cx="882047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51232" y="5112480"/>
            <a:ext cx="882047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51232" y="6037951"/>
            <a:ext cx="882047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107504" y="-54680"/>
            <a:ext cx="4023858" cy="369332"/>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a:t>
            </a:r>
            <a:r>
              <a:rPr lang="ja-JP" altLang="en-US" dirty="0" smtClean="0">
                <a:latin typeface="HGP創英角ｺﾞｼｯｸUB" panose="020B0900000000000000" pitchFamily="50" charset="-128"/>
                <a:ea typeface="HGP創英角ｺﾞｼｯｸUB" panose="020B0900000000000000" pitchFamily="50" charset="-128"/>
              </a:rPr>
              <a:t>ア）～（ツ）に入る数字や語句を答えよ。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26355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107504" y="134048"/>
            <a:ext cx="8856984" cy="369332"/>
          </a:xfrm>
          <a:prstGeom prst="rect">
            <a:avLst/>
          </a:prstGeom>
          <a:noFill/>
        </p:spPr>
        <p:txBody>
          <a:bodyPr wrap="square" rtlCol="0">
            <a:spAutoFit/>
          </a:bodyPr>
          <a:lstStyle/>
          <a:p>
            <a:r>
              <a:rPr lang="ja-JP" altLang="en-US" dirty="0" smtClean="0">
                <a:latin typeface="HGP創英角ｺﾞｼｯｸUB" panose="020B0900000000000000" pitchFamily="50" charset="-128"/>
                <a:ea typeface="HGP創英角ｺﾞｼｯｸUB" panose="020B0900000000000000" pitchFamily="50" charset="-128"/>
              </a:rPr>
              <a:t>３．塩素</a:t>
            </a:r>
            <a:r>
              <a:rPr lang="en-US" altLang="ja-JP" baseline="-25000" dirty="0" smtClean="0">
                <a:latin typeface="HGP創英角ｺﾞｼｯｸUB" panose="020B0900000000000000" pitchFamily="50" charset="-128"/>
                <a:ea typeface="HGP創英角ｺﾞｼｯｸUB" panose="020B0900000000000000" pitchFamily="50" charset="-128"/>
              </a:rPr>
              <a:t>17</a:t>
            </a:r>
            <a:r>
              <a:rPr lang="en-US" altLang="ja-JP" dirty="0" smtClean="0">
                <a:latin typeface="HGP創英角ｺﾞｼｯｸUB" panose="020B0900000000000000" pitchFamily="50" charset="-128"/>
                <a:ea typeface="HGP創英角ｺﾞｼｯｸUB" panose="020B0900000000000000" pitchFamily="50" charset="-128"/>
              </a:rPr>
              <a:t>Cl</a:t>
            </a:r>
            <a:r>
              <a:rPr lang="ja-JP" altLang="en-US" dirty="0" smtClean="0">
                <a:latin typeface="HGP創英角ｺﾞｼｯｸUB" panose="020B0900000000000000" pitchFamily="50" charset="-128"/>
                <a:ea typeface="HGP創英角ｺﾞｼｯｸUB" panose="020B0900000000000000" pitchFamily="50" charset="-128"/>
              </a:rPr>
              <a:t>がイオンに変化する過程を説明した文章を読み、以下の問いに答えよ。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cxnSp>
        <p:nvCxnSpPr>
          <p:cNvPr id="14" name="直線コネクタ 13"/>
          <p:cNvCxnSpPr/>
          <p:nvPr/>
        </p:nvCxnSpPr>
        <p:spPr>
          <a:xfrm>
            <a:off x="-13343" y="30976"/>
            <a:ext cx="9180000" cy="0"/>
          </a:xfrm>
          <a:prstGeom prst="line">
            <a:avLst/>
          </a:prstGeom>
          <a:ln w="57150">
            <a:solidFill>
              <a:schemeClr val="bg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179512" y="593392"/>
            <a:ext cx="8496944" cy="2031325"/>
          </a:xfrm>
          <a:prstGeom prst="rect">
            <a:avLst/>
          </a:prstGeom>
          <a:noFill/>
        </p:spPr>
        <p:txBody>
          <a:bodyPr wrap="square" rtlCol="0">
            <a:spAutoFit/>
          </a:bodyPr>
          <a:lstStyle/>
          <a:p>
            <a:r>
              <a:rPr lang="ja-JP" altLang="en-US" dirty="0" smtClean="0">
                <a:latin typeface="Times New Roman" panose="02020603050405020304" pitchFamily="18" charset="0"/>
                <a:cs typeface="Times New Roman" panose="02020603050405020304" pitchFamily="18" charset="0"/>
              </a:rPr>
              <a:t>　塩素原子は原子番号は（ア）、陽子の数は（イ）個、電子の数は（ウ）個であり、電子殻に入る電子の数は、Ｋ殻（エ）個、Ｌ殻（オ）個、Ｍ殻（カ）個である。この時の塩素原子は、不安定な状態であるが、電子が１コ加わって、</a:t>
            </a:r>
            <a:r>
              <a:rPr lang="ja-JP" altLang="en-US" sz="1400" dirty="0">
                <a:latin typeface="Times New Roman" panose="02020603050405020304" pitchFamily="18" charset="0"/>
                <a:cs typeface="Times New Roman" panose="02020603050405020304" pitchFamily="18" charset="0"/>
              </a:rPr>
              <a:t>①</a:t>
            </a:r>
            <a:r>
              <a:rPr lang="ja-JP" altLang="en-US" b="1" u="sng" dirty="0" smtClean="0">
                <a:latin typeface="Times New Roman" panose="02020603050405020304" pitchFamily="18" charset="0"/>
                <a:cs typeface="Times New Roman" panose="02020603050405020304" pitchFamily="18" charset="0"/>
              </a:rPr>
              <a:t>Ｍ殻に入る電子の数が８コになると原子番号１８の</a:t>
            </a:r>
            <a:r>
              <a:rPr lang="en-US" altLang="ja-JP" b="1" u="sng" dirty="0" err="1" smtClean="0">
                <a:latin typeface="Times New Roman" panose="02020603050405020304" pitchFamily="18" charset="0"/>
                <a:cs typeface="Times New Roman" panose="02020603050405020304" pitchFamily="18" charset="0"/>
              </a:rPr>
              <a:t>Ar</a:t>
            </a:r>
            <a:r>
              <a:rPr lang="ja-JP" altLang="en-US" b="1" u="sng" dirty="0" smtClean="0">
                <a:latin typeface="Times New Roman" panose="02020603050405020304" pitchFamily="18" charset="0"/>
                <a:cs typeface="Times New Roman" panose="02020603050405020304" pitchFamily="18" charset="0"/>
              </a:rPr>
              <a:t>　と同じ電子配置</a:t>
            </a:r>
            <a:r>
              <a:rPr lang="ja-JP" altLang="en-US" dirty="0" smtClean="0">
                <a:latin typeface="Times New Roman" panose="02020603050405020304" pitchFamily="18" charset="0"/>
                <a:cs typeface="Times New Roman" panose="02020603050405020304" pitchFamily="18" charset="0"/>
              </a:rPr>
              <a:t>となり安定な状態になる。このため、塩素原子は、他の原子から電子を受け取りやすい性質がある。塩素原子に電子が１個加わると、陽子の数は（キ）個、電子の数は（ク）個となり、元の塩素原子とは性質が変化する。</a:t>
            </a:r>
            <a:endParaRPr lang="en-US" altLang="ja-JP" dirty="0" smtClean="0">
              <a:latin typeface="Times New Roman" panose="02020603050405020304" pitchFamily="18" charset="0"/>
              <a:cs typeface="Times New Roman" panose="02020603050405020304" pitchFamily="18" charset="0"/>
            </a:endParaRPr>
          </a:p>
          <a:p>
            <a:r>
              <a:rPr kumimoji="1" lang="ja-JP" altLang="en-US" dirty="0" smtClean="0">
                <a:latin typeface="Times New Roman" panose="02020603050405020304" pitchFamily="18" charset="0"/>
                <a:cs typeface="Times New Roman" panose="02020603050405020304" pitchFamily="18" charset="0"/>
              </a:rPr>
              <a:t>　この</a:t>
            </a:r>
            <a:r>
              <a:rPr kumimoji="1" lang="ja-JP" altLang="en-US" dirty="0">
                <a:latin typeface="Times New Roman" panose="02020603050405020304" pitchFamily="18" charset="0"/>
                <a:cs typeface="Times New Roman" panose="02020603050405020304" pitchFamily="18" charset="0"/>
              </a:rPr>
              <a:t>よう</a:t>
            </a:r>
            <a:r>
              <a:rPr kumimoji="1" lang="ja-JP" altLang="en-US" dirty="0" smtClean="0">
                <a:latin typeface="Times New Roman" panose="02020603050405020304" pitchFamily="18" charset="0"/>
                <a:cs typeface="Times New Roman" panose="02020603050405020304" pitchFamily="18" charset="0"/>
              </a:rPr>
              <a:t>に</a:t>
            </a:r>
            <a:r>
              <a:rPr lang="ja-JP" altLang="en-US" sz="1400" dirty="0" smtClean="0">
                <a:latin typeface="Times New Roman" panose="02020603050405020304" pitchFamily="18" charset="0"/>
                <a:cs typeface="Times New Roman" panose="02020603050405020304" pitchFamily="18" charset="0"/>
              </a:rPr>
              <a:t>②</a:t>
            </a:r>
            <a:r>
              <a:rPr kumimoji="1" lang="ja-JP" altLang="en-US" b="1" i="1" u="sng" dirty="0" smtClean="0">
                <a:latin typeface="Times New Roman" panose="02020603050405020304" pitchFamily="18" charset="0"/>
                <a:cs typeface="Times New Roman" panose="02020603050405020304" pitchFamily="18" charset="0"/>
              </a:rPr>
              <a:t>陽子の数よりも電子の数が多いイオン　</a:t>
            </a:r>
            <a:r>
              <a:rPr kumimoji="1" lang="ja-JP" altLang="en-US" dirty="0" smtClean="0">
                <a:latin typeface="Times New Roman" panose="02020603050405020304" pitchFamily="18" charset="0"/>
                <a:cs typeface="Times New Roman" panose="02020603050405020304" pitchFamily="18" charset="0"/>
              </a:rPr>
              <a:t>を（ケ）イオンと</a:t>
            </a:r>
            <a:r>
              <a:rPr lang="ja-JP" altLang="en-US" dirty="0" smtClean="0">
                <a:latin typeface="Times New Roman" panose="02020603050405020304" pitchFamily="18" charset="0"/>
                <a:cs typeface="Times New Roman" panose="02020603050405020304" pitchFamily="18" charset="0"/>
              </a:rPr>
              <a:t>いう。</a:t>
            </a:r>
            <a:endParaRPr kumimoji="1" lang="ja-JP" altLang="en-US" dirty="0">
              <a:latin typeface="Times New Roman" panose="02020603050405020304" pitchFamily="18" charset="0"/>
              <a:cs typeface="Times New Roman" panose="02020603050405020304" pitchFamily="18" charset="0"/>
            </a:endParaRPr>
          </a:p>
        </p:txBody>
      </p:sp>
      <p:sp>
        <p:nvSpPr>
          <p:cNvPr id="4" name="テキスト ボックス 3"/>
          <p:cNvSpPr txBox="1"/>
          <p:nvPr/>
        </p:nvSpPr>
        <p:spPr>
          <a:xfrm>
            <a:off x="179512" y="2816348"/>
            <a:ext cx="5808000" cy="369332"/>
          </a:xfrm>
          <a:prstGeom prst="rect">
            <a:avLst/>
          </a:prstGeom>
          <a:noFill/>
        </p:spPr>
        <p:txBody>
          <a:bodyPr wrap="none" rtlCol="0">
            <a:spAutoFit/>
          </a:bodyPr>
          <a:lstStyle/>
          <a:p>
            <a:r>
              <a:rPr kumimoji="1" lang="ja-JP" altLang="en-US" dirty="0" smtClean="0"/>
              <a:t>問１．文章中の（ア）～（ケ）に入る数字や語句を記入せよ。</a:t>
            </a:r>
            <a:endParaRPr kumimoji="1" lang="ja-JP" altLang="en-US" dirty="0"/>
          </a:p>
        </p:txBody>
      </p:sp>
      <p:sp>
        <p:nvSpPr>
          <p:cNvPr id="13" name="テキスト ボックス 12"/>
          <p:cNvSpPr txBox="1"/>
          <p:nvPr/>
        </p:nvSpPr>
        <p:spPr>
          <a:xfrm>
            <a:off x="323528" y="4715852"/>
            <a:ext cx="7109639" cy="369332"/>
          </a:xfrm>
          <a:prstGeom prst="rect">
            <a:avLst/>
          </a:prstGeom>
          <a:noFill/>
        </p:spPr>
        <p:txBody>
          <a:bodyPr wrap="none" rtlCol="0">
            <a:spAutoFit/>
          </a:bodyPr>
          <a:lstStyle/>
          <a:p>
            <a:r>
              <a:rPr kumimoji="1" lang="ja-JP" altLang="en-US" dirty="0" smtClean="0"/>
              <a:t>（</a:t>
            </a:r>
            <a:r>
              <a:rPr lang="ja-JP" altLang="en-US" dirty="0"/>
              <a:t>１</a:t>
            </a:r>
            <a:r>
              <a:rPr kumimoji="1" lang="ja-JP" altLang="en-US" dirty="0" smtClean="0"/>
              <a:t>）リチウム</a:t>
            </a:r>
            <a:r>
              <a:rPr lang="ja-JP" altLang="en-US" dirty="0" smtClean="0"/>
              <a:t>（</a:t>
            </a:r>
            <a:r>
              <a:rPr lang="en-US" altLang="ja-JP" dirty="0" smtClean="0"/>
              <a:t>Li</a:t>
            </a:r>
            <a:r>
              <a:rPr lang="ja-JP" altLang="en-US" dirty="0" smtClean="0"/>
              <a:t>）</a:t>
            </a:r>
            <a:r>
              <a:rPr lang="ja-JP" altLang="en-US" dirty="0"/>
              <a:t>は</a:t>
            </a:r>
            <a:r>
              <a:rPr lang="ja-JP" altLang="en-US" dirty="0" smtClean="0"/>
              <a:t>、リチウムイオン（</a:t>
            </a:r>
            <a:r>
              <a:rPr lang="en-US" altLang="ja-JP" dirty="0" smtClean="0"/>
              <a:t>Li</a:t>
            </a:r>
            <a:r>
              <a:rPr lang="en-US" altLang="ja-JP" baseline="30000" dirty="0" smtClean="0"/>
              <a:t>+ </a:t>
            </a:r>
            <a:r>
              <a:rPr lang="ja-JP" altLang="en-US" dirty="0"/>
              <a:t>）と電子１個（</a:t>
            </a:r>
            <a:r>
              <a:rPr lang="en-US" altLang="ja-JP" dirty="0"/>
              <a:t>e</a:t>
            </a:r>
            <a:r>
              <a:rPr lang="ja-JP" altLang="en-US" baseline="30000" dirty="0"/>
              <a:t>－</a:t>
            </a:r>
            <a:r>
              <a:rPr lang="en-US" altLang="ja-JP" baseline="30000" dirty="0"/>
              <a:t> </a:t>
            </a:r>
            <a:r>
              <a:rPr lang="ja-JP" altLang="en-US" dirty="0"/>
              <a:t>）に電離する</a:t>
            </a:r>
            <a:r>
              <a:rPr lang="ja-JP" altLang="en-US" dirty="0" smtClean="0"/>
              <a:t>。</a:t>
            </a:r>
            <a:endParaRPr lang="ja-JP" altLang="en-US" dirty="0"/>
          </a:p>
        </p:txBody>
      </p:sp>
      <p:sp>
        <p:nvSpPr>
          <p:cNvPr id="15" name="テキスト ボックス 14"/>
          <p:cNvSpPr txBox="1"/>
          <p:nvPr/>
        </p:nvSpPr>
        <p:spPr>
          <a:xfrm>
            <a:off x="323528" y="5161548"/>
            <a:ext cx="7891904" cy="369332"/>
          </a:xfrm>
          <a:prstGeom prst="rect">
            <a:avLst/>
          </a:prstGeom>
          <a:noFill/>
        </p:spPr>
        <p:txBody>
          <a:bodyPr wrap="none" rtlCol="0">
            <a:spAutoFit/>
          </a:bodyPr>
          <a:lstStyle/>
          <a:p>
            <a:r>
              <a:rPr kumimoji="1" lang="ja-JP" altLang="en-US" dirty="0" smtClean="0"/>
              <a:t>（</a:t>
            </a:r>
            <a:r>
              <a:rPr lang="ja-JP" altLang="en-US" dirty="0"/>
              <a:t>２</a:t>
            </a:r>
            <a:r>
              <a:rPr kumimoji="1" lang="ja-JP" altLang="en-US" dirty="0" smtClean="0"/>
              <a:t>）アルミニウム</a:t>
            </a:r>
            <a:r>
              <a:rPr lang="ja-JP" altLang="en-US" dirty="0" smtClean="0"/>
              <a:t>（</a:t>
            </a:r>
            <a:r>
              <a:rPr lang="en-US" altLang="ja-JP" dirty="0" smtClean="0"/>
              <a:t>Al</a:t>
            </a:r>
            <a:r>
              <a:rPr lang="ja-JP" altLang="en-US" dirty="0" smtClean="0"/>
              <a:t>）</a:t>
            </a:r>
            <a:r>
              <a:rPr lang="ja-JP" altLang="en-US" dirty="0"/>
              <a:t>は</a:t>
            </a:r>
            <a:r>
              <a:rPr lang="ja-JP" altLang="en-US" dirty="0" smtClean="0"/>
              <a:t>、アルミニウムイオン（</a:t>
            </a:r>
            <a:r>
              <a:rPr lang="en-US" altLang="ja-JP" dirty="0" smtClean="0"/>
              <a:t>Al</a:t>
            </a:r>
            <a:r>
              <a:rPr lang="en-US" altLang="ja-JP" baseline="30000" dirty="0" smtClean="0"/>
              <a:t>3+ </a:t>
            </a:r>
            <a:r>
              <a:rPr lang="ja-JP" altLang="en-US" dirty="0"/>
              <a:t>）と</a:t>
            </a:r>
            <a:r>
              <a:rPr lang="ja-JP" altLang="en-US" dirty="0" smtClean="0"/>
              <a:t>電子３個</a:t>
            </a:r>
            <a:r>
              <a:rPr lang="ja-JP" altLang="en-US" dirty="0"/>
              <a:t>（</a:t>
            </a:r>
            <a:r>
              <a:rPr lang="en-US" altLang="ja-JP" dirty="0"/>
              <a:t>e</a:t>
            </a:r>
            <a:r>
              <a:rPr lang="ja-JP" altLang="en-US" baseline="30000" dirty="0"/>
              <a:t>－</a:t>
            </a:r>
            <a:r>
              <a:rPr lang="en-US" altLang="ja-JP" baseline="30000" dirty="0"/>
              <a:t> </a:t>
            </a:r>
            <a:r>
              <a:rPr lang="ja-JP" altLang="en-US" dirty="0"/>
              <a:t>）に電離する</a:t>
            </a:r>
            <a:r>
              <a:rPr lang="ja-JP" altLang="en-US" dirty="0" smtClean="0"/>
              <a:t>。</a:t>
            </a:r>
            <a:endParaRPr lang="ja-JP" altLang="en-US" dirty="0"/>
          </a:p>
        </p:txBody>
      </p:sp>
      <p:sp>
        <p:nvSpPr>
          <p:cNvPr id="16" name="テキスト ボックス 15"/>
          <p:cNvSpPr txBox="1"/>
          <p:nvPr/>
        </p:nvSpPr>
        <p:spPr>
          <a:xfrm>
            <a:off x="323528" y="5642664"/>
            <a:ext cx="6538970" cy="369332"/>
          </a:xfrm>
          <a:prstGeom prst="rect">
            <a:avLst/>
          </a:prstGeom>
          <a:noFill/>
        </p:spPr>
        <p:txBody>
          <a:bodyPr wrap="none" rtlCol="0">
            <a:spAutoFit/>
          </a:bodyPr>
          <a:lstStyle/>
          <a:p>
            <a:r>
              <a:rPr kumimoji="1" lang="ja-JP" altLang="en-US" dirty="0" smtClean="0"/>
              <a:t>（</a:t>
            </a:r>
            <a:r>
              <a:rPr lang="ja-JP" altLang="en-US" dirty="0"/>
              <a:t>３</a:t>
            </a:r>
            <a:r>
              <a:rPr kumimoji="1" lang="ja-JP" altLang="en-US" dirty="0" smtClean="0"/>
              <a:t>）</a:t>
            </a:r>
            <a:r>
              <a:rPr lang="ja-JP" altLang="en-US" dirty="0"/>
              <a:t>フッ素</a:t>
            </a:r>
            <a:r>
              <a:rPr lang="ja-JP" altLang="en-US" dirty="0" smtClean="0"/>
              <a:t>（</a:t>
            </a:r>
            <a:r>
              <a:rPr lang="en-US" altLang="ja-JP" dirty="0" smtClean="0"/>
              <a:t>F</a:t>
            </a:r>
            <a:r>
              <a:rPr lang="ja-JP" altLang="en-US" dirty="0" smtClean="0"/>
              <a:t>）に電子１個</a:t>
            </a:r>
            <a:r>
              <a:rPr lang="ja-JP" altLang="en-US" dirty="0"/>
              <a:t>（</a:t>
            </a:r>
            <a:r>
              <a:rPr lang="en-US" altLang="ja-JP" dirty="0"/>
              <a:t>e</a:t>
            </a:r>
            <a:r>
              <a:rPr lang="ja-JP" altLang="en-US" baseline="30000" dirty="0"/>
              <a:t>－</a:t>
            </a:r>
            <a:r>
              <a:rPr lang="en-US" altLang="ja-JP" baseline="30000" dirty="0"/>
              <a:t> </a:t>
            </a:r>
            <a:r>
              <a:rPr lang="ja-JP" altLang="en-US" dirty="0" smtClean="0"/>
              <a:t>）がくっつくと、フッ化物イオンになる。</a:t>
            </a:r>
            <a:endParaRPr lang="ja-JP" altLang="en-US" dirty="0"/>
          </a:p>
        </p:txBody>
      </p:sp>
      <p:sp>
        <p:nvSpPr>
          <p:cNvPr id="17" name="テキスト ボックス 16"/>
          <p:cNvSpPr txBox="1"/>
          <p:nvPr/>
        </p:nvSpPr>
        <p:spPr>
          <a:xfrm>
            <a:off x="335403" y="6084004"/>
            <a:ext cx="6288901" cy="369332"/>
          </a:xfrm>
          <a:prstGeom prst="rect">
            <a:avLst/>
          </a:prstGeom>
          <a:noFill/>
        </p:spPr>
        <p:txBody>
          <a:bodyPr wrap="none" rtlCol="0">
            <a:spAutoFit/>
          </a:bodyPr>
          <a:lstStyle/>
          <a:p>
            <a:r>
              <a:rPr kumimoji="1" lang="ja-JP" altLang="en-US" dirty="0" smtClean="0"/>
              <a:t>（</a:t>
            </a:r>
            <a:r>
              <a:rPr lang="ja-JP" altLang="en-US" dirty="0" smtClean="0"/>
              <a:t>４</a:t>
            </a:r>
            <a:r>
              <a:rPr kumimoji="1" lang="ja-JP" altLang="en-US" dirty="0" smtClean="0"/>
              <a:t>）硫黄</a:t>
            </a:r>
            <a:r>
              <a:rPr lang="ja-JP" altLang="en-US" dirty="0" smtClean="0"/>
              <a:t>（</a:t>
            </a:r>
            <a:r>
              <a:rPr lang="en-US" altLang="ja-JP" dirty="0" smtClean="0"/>
              <a:t>S</a:t>
            </a:r>
            <a:r>
              <a:rPr lang="ja-JP" altLang="en-US" dirty="0" smtClean="0"/>
              <a:t>）に電子２個</a:t>
            </a:r>
            <a:r>
              <a:rPr lang="ja-JP" altLang="en-US" dirty="0"/>
              <a:t>（</a:t>
            </a:r>
            <a:r>
              <a:rPr lang="en-US" altLang="ja-JP" dirty="0"/>
              <a:t>e</a:t>
            </a:r>
            <a:r>
              <a:rPr lang="ja-JP" altLang="en-US" baseline="30000" dirty="0"/>
              <a:t>－</a:t>
            </a:r>
            <a:r>
              <a:rPr lang="en-US" altLang="ja-JP" baseline="30000" dirty="0"/>
              <a:t> </a:t>
            </a:r>
            <a:r>
              <a:rPr lang="ja-JP" altLang="en-US" dirty="0" smtClean="0"/>
              <a:t>）がくっつくと、硫化物イオンになる。</a:t>
            </a:r>
            <a:endParaRPr lang="ja-JP" altLang="en-US" dirty="0"/>
          </a:p>
        </p:txBody>
      </p:sp>
      <p:sp>
        <p:nvSpPr>
          <p:cNvPr id="18" name="テキスト ボックス 17"/>
          <p:cNvSpPr txBox="1"/>
          <p:nvPr/>
        </p:nvSpPr>
        <p:spPr>
          <a:xfrm>
            <a:off x="179512" y="3401704"/>
            <a:ext cx="8826455" cy="369332"/>
          </a:xfrm>
          <a:prstGeom prst="rect">
            <a:avLst/>
          </a:prstGeom>
          <a:noFill/>
        </p:spPr>
        <p:txBody>
          <a:bodyPr wrap="none" rtlCol="0">
            <a:spAutoFit/>
          </a:bodyPr>
          <a:lstStyle/>
          <a:p>
            <a:r>
              <a:rPr kumimoji="1" lang="ja-JP" altLang="en-US" dirty="0" smtClean="0"/>
              <a:t>問２．次の原子は、どのようなイオンになりやすいか。このときの変化を例にならって示せ。</a:t>
            </a:r>
            <a:endParaRPr kumimoji="1" lang="en-US" altLang="ja-JP" dirty="0" smtClean="0"/>
          </a:p>
        </p:txBody>
      </p:sp>
      <p:sp>
        <p:nvSpPr>
          <p:cNvPr id="24" name="テキスト ボックス 23"/>
          <p:cNvSpPr txBox="1"/>
          <p:nvPr/>
        </p:nvSpPr>
        <p:spPr>
          <a:xfrm>
            <a:off x="1139904" y="3919408"/>
            <a:ext cx="3288080" cy="583108"/>
          </a:xfrm>
          <a:prstGeom prst="rect">
            <a:avLst/>
          </a:prstGeom>
          <a:noFill/>
        </p:spPr>
        <p:txBody>
          <a:bodyPr wrap="none" rtlCol="0">
            <a:spAutoFit/>
          </a:bodyPr>
          <a:lstStyle/>
          <a:p>
            <a:pPr>
              <a:lnSpc>
                <a:spcPct val="150000"/>
              </a:lnSpc>
            </a:pPr>
            <a:r>
              <a:rPr lang="en-US" altLang="ja-JP" sz="2400" u="sng" dirty="0" smtClean="0"/>
              <a:t>Na</a:t>
            </a:r>
            <a:r>
              <a:rPr lang="ja-JP" altLang="en-US" sz="2400" u="sng" dirty="0" smtClean="0"/>
              <a:t>　　　　　　</a:t>
            </a:r>
            <a:r>
              <a:rPr lang="en-US" altLang="ja-JP" sz="2400" u="sng" dirty="0" smtClean="0"/>
              <a:t>Na</a:t>
            </a:r>
            <a:r>
              <a:rPr lang="en-US" altLang="ja-JP" sz="2400" u="sng" baseline="30000" dirty="0" smtClean="0"/>
              <a:t>+</a:t>
            </a:r>
            <a:r>
              <a:rPr lang="ja-JP" altLang="en-US" sz="2400" u="sng" dirty="0" smtClean="0"/>
              <a:t>　＋　</a:t>
            </a:r>
            <a:r>
              <a:rPr lang="en-US" altLang="ja-JP" sz="2400" u="sng" dirty="0" smtClean="0"/>
              <a:t>e</a:t>
            </a:r>
            <a:r>
              <a:rPr lang="ja-JP" altLang="en-US" sz="2400" u="sng" baseline="30000" dirty="0" smtClean="0"/>
              <a:t>－</a:t>
            </a:r>
            <a:endParaRPr lang="en-US" altLang="ja-JP" sz="2400" u="sng" dirty="0" smtClean="0"/>
          </a:p>
        </p:txBody>
      </p:sp>
      <p:sp>
        <p:nvSpPr>
          <p:cNvPr id="25" name="テキスト ボックス 24"/>
          <p:cNvSpPr txBox="1"/>
          <p:nvPr/>
        </p:nvSpPr>
        <p:spPr>
          <a:xfrm>
            <a:off x="323528" y="3761744"/>
            <a:ext cx="7508787" cy="369332"/>
          </a:xfrm>
          <a:prstGeom prst="rect">
            <a:avLst/>
          </a:prstGeom>
          <a:noFill/>
        </p:spPr>
        <p:txBody>
          <a:bodyPr wrap="none" rtlCol="0">
            <a:spAutoFit/>
          </a:bodyPr>
          <a:lstStyle/>
          <a:p>
            <a:r>
              <a:rPr lang="en-US" altLang="ja-JP" dirty="0" smtClean="0"/>
              <a:t>〔</a:t>
            </a:r>
            <a:r>
              <a:rPr lang="ja-JP" altLang="en-US" dirty="0" smtClean="0"/>
              <a:t>例</a:t>
            </a:r>
            <a:r>
              <a:rPr lang="en-US" altLang="ja-JP" dirty="0" smtClean="0"/>
              <a:t>〕</a:t>
            </a:r>
            <a:r>
              <a:rPr kumimoji="1" lang="ja-JP" altLang="en-US" dirty="0" smtClean="0"/>
              <a:t>ナトリウム（</a:t>
            </a:r>
            <a:r>
              <a:rPr kumimoji="1" lang="en-US" altLang="ja-JP" dirty="0" smtClean="0"/>
              <a:t>Na</a:t>
            </a:r>
            <a:r>
              <a:rPr kumimoji="1" lang="ja-JP" altLang="en-US" dirty="0" smtClean="0"/>
              <a:t>）は、ナトリウムイオン（</a:t>
            </a:r>
            <a:r>
              <a:rPr lang="en-US" altLang="ja-JP" dirty="0" smtClean="0"/>
              <a:t>Na</a:t>
            </a:r>
            <a:r>
              <a:rPr lang="en-US" altLang="ja-JP" baseline="30000" dirty="0" smtClean="0"/>
              <a:t>+ </a:t>
            </a:r>
            <a:r>
              <a:rPr lang="ja-JP" altLang="en-US" dirty="0" smtClean="0"/>
              <a:t>）と</a:t>
            </a:r>
            <a:r>
              <a:rPr kumimoji="1" lang="ja-JP" altLang="en-US" dirty="0" smtClean="0"/>
              <a:t>電子１個</a:t>
            </a:r>
            <a:r>
              <a:rPr lang="ja-JP" altLang="en-US" dirty="0" smtClean="0"/>
              <a:t>（</a:t>
            </a:r>
            <a:r>
              <a:rPr lang="en-US" altLang="ja-JP" dirty="0" smtClean="0"/>
              <a:t>e</a:t>
            </a:r>
            <a:r>
              <a:rPr lang="ja-JP" altLang="en-US" baseline="30000" dirty="0" smtClean="0"/>
              <a:t>－</a:t>
            </a:r>
            <a:r>
              <a:rPr lang="en-US" altLang="ja-JP" baseline="30000" dirty="0" smtClean="0"/>
              <a:t> </a:t>
            </a:r>
            <a:r>
              <a:rPr lang="ja-JP" altLang="en-US" dirty="0" smtClean="0"/>
              <a:t>）に電離する。</a:t>
            </a:r>
            <a:endParaRPr kumimoji="1" lang="ja-JP" altLang="en-US" dirty="0"/>
          </a:p>
        </p:txBody>
      </p:sp>
      <p:cxnSp>
        <p:nvCxnSpPr>
          <p:cNvPr id="26" name="直線矢印コネクタ 25"/>
          <p:cNvCxnSpPr/>
          <p:nvPr/>
        </p:nvCxnSpPr>
        <p:spPr>
          <a:xfrm>
            <a:off x="1725234" y="4293096"/>
            <a:ext cx="900000" cy="0"/>
          </a:xfrm>
          <a:prstGeom prst="straightConnector1">
            <a:avLst/>
          </a:prstGeom>
          <a:ln w="19050">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2521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1641574"/>
            <a:ext cx="8640960" cy="923330"/>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問２．硫化物イオン（</a:t>
            </a:r>
            <a:r>
              <a:rPr lang="ja-JP" altLang="en-US" dirty="0">
                <a:latin typeface="Times New Roman" panose="02020603050405020304" pitchFamily="18" charset="0"/>
                <a:cs typeface="Times New Roman" panose="02020603050405020304" pitchFamily="18" charset="0"/>
              </a:rPr>
              <a:t>原子</a:t>
            </a:r>
            <a:r>
              <a:rPr lang="ja-JP" altLang="en-US" dirty="0" smtClean="0">
                <a:latin typeface="Times New Roman" panose="02020603050405020304" pitchFamily="18" charset="0"/>
                <a:cs typeface="Times New Roman" panose="02020603050405020304" pitchFamily="18" charset="0"/>
              </a:rPr>
              <a:t>番号１６、イオン式</a:t>
            </a:r>
            <a:r>
              <a:rPr lang="en-US" altLang="ja-JP" dirty="0" smtClean="0">
                <a:latin typeface="Times New Roman" panose="02020603050405020304" pitchFamily="18" charset="0"/>
                <a:cs typeface="Times New Roman" panose="02020603050405020304" pitchFamily="18" charset="0"/>
              </a:rPr>
              <a:t>S</a:t>
            </a:r>
            <a:r>
              <a:rPr lang="en-US" altLang="ja-JP" baseline="30000" dirty="0" smtClean="0">
                <a:latin typeface="Times New Roman" panose="02020603050405020304" pitchFamily="18" charset="0"/>
                <a:cs typeface="Times New Roman" panose="02020603050405020304" pitchFamily="18" charset="0"/>
              </a:rPr>
              <a:t>2</a:t>
            </a:r>
            <a:r>
              <a:rPr lang="ja-JP" altLang="en-US" baseline="30000" dirty="0" smtClean="0">
                <a:latin typeface="Times New Roman" panose="02020603050405020304" pitchFamily="18" charset="0"/>
                <a:cs typeface="Times New Roman" panose="02020603050405020304" pitchFamily="18" charset="0"/>
              </a:rPr>
              <a:t>－</a:t>
            </a:r>
            <a:r>
              <a:rPr lang="ja-JP" altLang="en-US" dirty="0" smtClean="0">
                <a:latin typeface="Times New Roman" panose="02020603050405020304" pitchFamily="18" charset="0"/>
                <a:cs typeface="Times New Roman" panose="02020603050405020304" pitchFamily="18" charset="0"/>
              </a:rPr>
              <a:t>）の陽子の数および</a:t>
            </a:r>
            <a:endParaRPr lang="en-US" altLang="ja-JP" dirty="0" smtClean="0">
              <a:latin typeface="Times New Roman" panose="02020603050405020304" pitchFamily="18" charset="0"/>
              <a:cs typeface="Times New Roman" panose="02020603050405020304" pitchFamily="18" charset="0"/>
            </a:endParaRPr>
          </a:p>
          <a:p>
            <a:r>
              <a:rPr kumimoji="1" lang="ja-JP" altLang="en-US" dirty="0">
                <a:latin typeface="Times New Roman" panose="02020603050405020304" pitchFamily="18" charset="0"/>
                <a:cs typeface="Times New Roman" panose="02020603050405020304" pitchFamily="18" charset="0"/>
              </a:rPr>
              <a:t>　</a:t>
            </a:r>
            <a:r>
              <a:rPr kumimoji="1" lang="ja-JP" altLang="en-US" dirty="0" smtClean="0">
                <a:latin typeface="Times New Roman" panose="02020603050405020304" pitchFamily="18" charset="0"/>
                <a:cs typeface="Times New Roman" panose="02020603050405020304" pitchFamily="18" charset="0"/>
              </a:rPr>
              <a:t>　　電子の数をそれぞれ答えよ。また、硫化物イオンの電子配置図を解答欄の所定の　　</a:t>
            </a:r>
            <a:endParaRPr kumimoji="1" lang="en-US" altLang="ja-JP" dirty="0" smtClean="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　　</a:t>
            </a:r>
            <a:r>
              <a:rPr kumimoji="1" lang="ja-JP" altLang="en-US" dirty="0" smtClean="0">
                <a:latin typeface="Times New Roman" panose="02020603050405020304" pitchFamily="18" charset="0"/>
                <a:cs typeface="Times New Roman" panose="02020603050405020304" pitchFamily="18" charset="0"/>
              </a:rPr>
              <a:t>場所に記入せよ。</a:t>
            </a:r>
            <a:endParaRPr kumimoji="1" lang="ja-JP" altLang="en-US" dirty="0">
              <a:latin typeface="Times New Roman" panose="02020603050405020304" pitchFamily="18" charset="0"/>
              <a:cs typeface="Times New Roman" panose="02020603050405020304" pitchFamily="18" charset="0"/>
            </a:endParaRPr>
          </a:p>
        </p:txBody>
      </p:sp>
      <p:sp>
        <p:nvSpPr>
          <p:cNvPr id="5" name="テキスト ボックス 4"/>
          <p:cNvSpPr txBox="1"/>
          <p:nvPr/>
        </p:nvSpPr>
        <p:spPr>
          <a:xfrm>
            <a:off x="251520" y="692696"/>
            <a:ext cx="8428911" cy="923330"/>
          </a:xfrm>
          <a:prstGeom prst="rect">
            <a:avLst/>
          </a:prstGeom>
          <a:noFill/>
        </p:spPr>
        <p:txBody>
          <a:bodyPr wrap="none" rtlCol="0">
            <a:spAutoFit/>
          </a:bodyPr>
          <a:lstStyle/>
          <a:p>
            <a:r>
              <a:rPr kumimoji="1" lang="ja-JP" altLang="en-US" dirty="0" smtClean="0">
                <a:latin typeface="Times New Roman" panose="02020603050405020304" pitchFamily="18" charset="0"/>
                <a:cs typeface="Times New Roman" panose="02020603050405020304" pitchFamily="18" charset="0"/>
              </a:rPr>
              <a:t>（１）</a:t>
            </a:r>
            <a:r>
              <a:rPr kumimoji="1" lang="en-US" altLang="ja-JP" dirty="0" err="1" smtClean="0">
                <a:latin typeface="Times New Roman" panose="02020603050405020304" pitchFamily="18" charset="0"/>
                <a:cs typeface="Times New Roman" panose="02020603050405020304" pitchFamily="18" charset="0"/>
              </a:rPr>
              <a:t>Ar</a:t>
            </a:r>
            <a:r>
              <a:rPr kumimoji="1" lang="en-US" altLang="ja-JP" dirty="0" smtClean="0">
                <a:latin typeface="Times New Roman" panose="02020603050405020304" pitchFamily="18" charset="0"/>
                <a:cs typeface="Times New Roman" panose="02020603050405020304" pitchFamily="18" charset="0"/>
              </a:rPr>
              <a:t> </a:t>
            </a:r>
            <a:r>
              <a:rPr kumimoji="1" lang="ja-JP" altLang="en-US" dirty="0" smtClean="0">
                <a:latin typeface="Times New Roman" panose="02020603050405020304" pitchFamily="18" charset="0"/>
                <a:cs typeface="Times New Roman" panose="02020603050405020304" pitchFamily="18" charset="0"/>
              </a:rPr>
              <a:t>原子の名称を答えよ。</a:t>
            </a:r>
            <a:endParaRPr kumimoji="1" lang="en-US" altLang="ja-JP" dirty="0" smtClean="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（２</a:t>
            </a:r>
            <a:r>
              <a:rPr lang="ja-JP" altLang="en-US" dirty="0" smtClean="0">
                <a:latin typeface="Times New Roman" panose="02020603050405020304" pitchFamily="18" charset="0"/>
                <a:cs typeface="Times New Roman" panose="02020603050405020304" pitchFamily="18" charset="0"/>
              </a:rPr>
              <a:t>）</a:t>
            </a:r>
            <a:r>
              <a:rPr lang="ja-JP" altLang="en-US" dirty="0">
                <a:latin typeface="Times New Roman" panose="02020603050405020304" pitchFamily="18" charset="0"/>
                <a:cs typeface="Times New Roman" panose="02020603050405020304" pitchFamily="18" charset="0"/>
              </a:rPr>
              <a:t>塩素</a:t>
            </a:r>
            <a:r>
              <a:rPr lang="ja-JP" altLang="en-US" dirty="0" smtClean="0">
                <a:latin typeface="Times New Roman" panose="02020603050405020304" pitchFamily="18" charset="0"/>
                <a:cs typeface="Times New Roman" panose="02020603050405020304" pitchFamily="18" charset="0"/>
              </a:rPr>
              <a:t>原子の電子配置および、</a:t>
            </a:r>
            <a:r>
              <a:rPr lang="en-US" altLang="ja-JP" dirty="0" smtClean="0">
                <a:latin typeface="Times New Roman" panose="02020603050405020304" pitchFamily="18" charset="0"/>
                <a:cs typeface="Times New Roman" panose="02020603050405020304" pitchFamily="18" charset="0"/>
              </a:rPr>
              <a:t>M</a:t>
            </a:r>
            <a:r>
              <a:rPr lang="ja-JP" altLang="en-US" dirty="0" smtClean="0">
                <a:latin typeface="Times New Roman" panose="02020603050405020304" pitchFamily="18" charset="0"/>
                <a:cs typeface="Times New Roman" panose="02020603050405020304" pitchFamily="18" charset="0"/>
              </a:rPr>
              <a:t>殻に入る電子の数が８コになった時の電子配置を</a:t>
            </a:r>
            <a:endParaRPr lang="en-US" altLang="ja-JP" dirty="0" smtClean="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　</a:t>
            </a:r>
            <a:r>
              <a:rPr kumimoji="1" lang="ja-JP" altLang="en-US" dirty="0" smtClean="0">
                <a:latin typeface="Times New Roman" panose="02020603050405020304" pitchFamily="18" charset="0"/>
                <a:cs typeface="Times New Roman" panose="02020603050405020304" pitchFamily="18" charset="0"/>
              </a:rPr>
              <a:t>解答欄の所定の場所に記入せよ。</a:t>
            </a:r>
            <a:endParaRPr kumimoji="1" lang="ja-JP" altLang="en-US" dirty="0">
              <a:latin typeface="Times New Roman" panose="02020603050405020304" pitchFamily="18" charset="0"/>
              <a:cs typeface="Times New Roman" panose="02020603050405020304" pitchFamily="18" charset="0"/>
            </a:endParaRPr>
          </a:p>
        </p:txBody>
      </p:sp>
      <p:sp>
        <p:nvSpPr>
          <p:cNvPr id="6" name="テキスト ボックス 5"/>
          <p:cNvSpPr txBox="1"/>
          <p:nvPr/>
        </p:nvSpPr>
        <p:spPr>
          <a:xfrm>
            <a:off x="179512" y="332656"/>
            <a:ext cx="2398477" cy="369332"/>
          </a:xfrm>
          <a:prstGeom prst="rect">
            <a:avLst/>
          </a:prstGeom>
          <a:noFill/>
        </p:spPr>
        <p:txBody>
          <a:bodyPr wrap="none" rtlCol="0">
            <a:spAutoFit/>
          </a:bodyPr>
          <a:lstStyle/>
          <a:p>
            <a:r>
              <a:rPr kumimoji="1" lang="ja-JP" altLang="en-US" dirty="0" smtClean="0"/>
              <a:t>問１．</a:t>
            </a:r>
            <a:r>
              <a:rPr lang="en-US" altLang="ja-JP" dirty="0" smtClean="0">
                <a:latin typeface="Times New Roman" panose="02020603050405020304" pitchFamily="18" charset="0"/>
                <a:cs typeface="Times New Roman" panose="02020603050405020304" pitchFamily="18" charset="0"/>
              </a:rPr>
              <a:t> </a:t>
            </a:r>
            <a:r>
              <a:rPr lang="en-US" altLang="ja-JP" dirty="0" err="1">
                <a:latin typeface="Times New Roman" panose="02020603050405020304" pitchFamily="18" charset="0"/>
                <a:cs typeface="Times New Roman" panose="02020603050405020304" pitchFamily="18" charset="0"/>
              </a:rPr>
              <a:t>Ar</a:t>
            </a:r>
            <a:r>
              <a:rPr lang="en-US" altLang="ja-JP" dirty="0">
                <a:latin typeface="Times New Roman" panose="02020603050405020304" pitchFamily="18" charset="0"/>
                <a:cs typeface="Times New Roman" panose="02020603050405020304" pitchFamily="18" charset="0"/>
              </a:rPr>
              <a:t> </a:t>
            </a:r>
            <a:r>
              <a:rPr lang="ja-JP" altLang="en-US" dirty="0">
                <a:latin typeface="Times New Roman" panose="02020603050405020304" pitchFamily="18" charset="0"/>
                <a:cs typeface="Times New Roman" panose="02020603050405020304" pitchFamily="18" charset="0"/>
              </a:rPr>
              <a:t>原子</a:t>
            </a:r>
            <a:r>
              <a:rPr kumimoji="1" lang="ja-JP" altLang="en-US" dirty="0" smtClean="0"/>
              <a:t>について</a:t>
            </a:r>
            <a:endParaRPr kumimoji="1" lang="ja-JP" altLang="en-US" dirty="0"/>
          </a:p>
        </p:txBody>
      </p:sp>
      <p:sp>
        <p:nvSpPr>
          <p:cNvPr id="7" name="テキスト ボックス 6"/>
          <p:cNvSpPr txBox="1"/>
          <p:nvPr/>
        </p:nvSpPr>
        <p:spPr>
          <a:xfrm>
            <a:off x="179512" y="2564904"/>
            <a:ext cx="7956024" cy="646331"/>
          </a:xfrm>
          <a:prstGeom prst="rect">
            <a:avLst/>
          </a:prstGeom>
          <a:noFill/>
        </p:spPr>
        <p:txBody>
          <a:bodyPr wrap="none" rtlCol="0">
            <a:spAutoFit/>
          </a:bodyPr>
          <a:lstStyle/>
          <a:p>
            <a:r>
              <a:rPr kumimoji="1" lang="ja-JP" altLang="en-US" dirty="0" smtClean="0"/>
              <a:t>問</a:t>
            </a:r>
            <a:r>
              <a:rPr lang="ja-JP" altLang="en-US" dirty="0" smtClean="0"/>
              <a:t>３</a:t>
            </a:r>
            <a:r>
              <a:rPr kumimoji="1" lang="ja-JP" altLang="en-US" dirty="0" smtClean="0"/>
              <a:t>．イオン結合は、陽イオンと陰イオンの（①）電気的な引力で結びついている。</a:t>
            </a:r>
            <a:endParaRPr kumimoji="1" lang="en-US" altLang="ja-JP" dirty="0" smtClean="0"/>
          </a:p>
          <a:p>
            <a:r>
              <a:rPr lang="ja-JP" altLang="en-US" dirty="0"/>
              <a:t>　</a:t>
            </a:r>
            <a:r>
              <a:rPr lang="ja-JP" altLang="en-US" dirty="0" smtClean="0"/>
              <a:t>　　（①）に入る語句を漢字１文字で答えよ。</a:t>
            </a:r>
            <a:endParaRPr kumimoji="1" lang="ja-JP" altLang="en-US" dirty="0"/>
          </a:p>
        </p:txBody>
      </p:sp>
      <p:sp>
        <p:nvSpPr>
          <p:cNvPr id="23" name="テキスト ボックス 22"/>
          <p:cNvSpPr txBox="1"/>
          <p:nvPr/>
        </p:nvSpPr>
        <p:spPr>
          <a:xfrm>
            <a:off x="179512" y="10116452"/>
            <a:ext cx="8451353" cy="369332"/>
          </a:xfrm>
          <a:prstGeom prst="rect">
            <a:avLst/>
          </a:prstGeom>
          <a:noFill/>
        </p:spPr>
        <p:txBody>
          <a:bodyPr wrap="none" rtlCol="0">
            <a:spAutoFit/>
          </a:bodyPr>
          <a:lstStyle/>
          <a:p>
            <a:r>
              <a:rPr kumimoji="1" lang="ja-JP" altLang="en-US" dirty="0" smtClean="0">
                <a:latin typeface="Times New Roman" panose="02020603050405020304" pitchFamily="18" charset="0"/>
                <a:cs typeface="Times New Roman" panose="02020603050405020304" pitchFamily="18" charset="0"/>
              </a:rPr>
              <a:t>問３．この実験より、酸性の水溶液とアルカリ性の水溶液の共通点をそれぞれ答えよ。</a:t>
            </a:r>
            <a:endParaRPr kumimoji="1" lang="ja-JP" altLang="en-US" dirty="0">
              <a:latin typeface="Times New Roman" panose="02020603050405020304" pitchFamily="18" charset="0"/>
              <a:cs typeface="Times New Roman" panose="02020603050405020304" pitchFamily="18" charset="0"/>
            </a:endParaRPr>
          </a:p>
        </p:txBody>
      </p:sp>
      <p:sp>
        <p:nvSpPr>
          <p:cNvPr id="25" name="テキスト ボックス 24"/>
          <p:cNvSpPr txBox="1"/>
          <p:nvPr/>
        </p:nvSpPr>
        <p:spPr>
          <a:xfrm>
            <a:off x="107504" y="-27384"/>
            <a:ext cx="8856984" cy="369332"/>
          </a:xfrm>
          <a:prstGeom prst="rect">
            <a:avLst/>
          </a:prstGeom>
          <a:noFill/>
        </p:spPr>
        <p:txBody>
          <a:bodyPr wrap="square" rtlCol="0">
            <a:spAutoFit/>
          </a:bodyPr>
          <a:lstStyle/>
          <a:p>
            <a:r>
              <a:rPr lang="ja-JP" altLang="en-US" dirty="0" smtClean="0">
                <a:latin typeface="HGP創英角ｺﾞｼｯｸUB" panose="020B0900000000000000" pitchFamily="50" charset="-128"/>
                <a:ea typeface="HGP創英角ｺﾞｼｯｸUB" panose="020B0900000000000000" pitchFamily="50" charset="-128"/>
              </a:rPr>
              <a:t>４．次の問に答えよ。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6" name="テキスト ボックス 25"/>
          <p:cNvSpPr txBox="1"/>
          <p:nvPr/>
        </p:nvSpPr>
        <p:spPr>
          <a:xfrm>
            <a:off x="179512" y="3275692"/>
            <a:ext cx="8568952" cy="369332"/>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a:t>
            </a:r>
            <a:r>
              <a:rPr lang="ja-JP" altLang="en-US" dirty="0" smtClean="0">
                <a:latin typeface="Times New Roman" panose="02020603050405020304" pitchFamily="18" charset="0"/>
                <a:cs typeface="Times New Roman" panose="02020603050405020304" pitchFamily="18" charset="0"/>
              </a:rPr>
              <a:t>４</a:t>
            </a:r>
            <a:r>
              <a:rPr kumimoji="1" lang="ja-JP" altLang="en-US" dirty="0" smtClean="0">
                <a:latin typeface="Times New Roman" panose="02020603050405020304" pitchFamily="18" charset="0"/>
                <a:cs typeface="Times New Roman" panose="02020603050405020304" pitchFamily="18" charset="0"/>
              </a:rPr>
              <a:t>．「酢酸」の読みを答えよ（ひらがなで記入する）。</a:t>
            </a:r>
            <a:endParaRPr kumimoji="1" lang="ja-JP" altLang="en-US" dirty="0">
              <a:latin typeface="Times New Roman" panose="02020603050405020304" pitchFamily="18" charset="0"/>
              <a:cs typeface="Times New Roman" panose="02020603050405020304" pitchFamily="18" charset="0"/>
            </a:endParaRPr>
          </a:p>
        </p:txBody>
      </p:sp>
      <p:sp>
        <p:nvSpPr>
          <p:cNvPr id="27" name="テキスト ボックス 26"/>
          <p:cNvSpPr txBox="1"/>
          <p:nvPr/>
        </p:nvSpPr>
        <p:spPr>
          <a:xfrm>
            <a:off x="179512" y="3717032"/>
            <a:ext cx="8784976" cy="369332"/>
          </a:xfrm>
          <a:prstGeom prst="rect">
            <a:avLst/>
          </a:prstGeom>
          <a:noFill/>
        </p:spPr>
        <p:txBody>
          <a:bodyPr wrap="square" rtlCol="0">
            <a:spAutoFit/>
          </a:bodyPr>
          <a:lstStyle/>
          <a:p>
            <a:r>
              <a:rPr lang="ja-JP" altLang="en-US" dirty="0" smtClean="0">
                <a:latin typeface="Times New Roman" panose="02020603050405020304" pitchFamily="18" charset="0"/>
                <a:cs typeface="Times New Roman" panose="02020603050405020304" pitchFamily="18" charset="0"/>
              </a:rPr>
              <a:t>問５．塩化ナトリウムおよび塩化カルシウムの化学式（組成式）をそれぞれ答えよ。</a:t>
            </a:r>
            <a:endParaRPr kumimoji="1" lang="ja-JP" altLang="en-US" dirty="0">
              <a:latin typeface="Times New Roman" panose="02020603050405020304" pitchFamily="18" charset="0"/>
              <a:cs typeface="Times New Roman" panose="02020603050405020304" pitchFamily="18" charset="0"/>
            </a:endParaRPr>
          </a:p>
        </p:txBody>
      </p:sp>
      <p:sp>
        <p:nvSpPr>
          <p:cNvPr id="28" name="テキスト ボックス 27"/>
          <p:cNvSpPr txBox="1"/>
          <p:nvPr/>
        </p:nvSpPr>
        <p:spPr>
          <a:xfrm>
            <a:off x="107504" y="4942909"/>
            <a:ext cx="8856984" cy="646331"/>
          </a:xfrm>
          <a:prstGeom prst="rect">
            <a:avLst/>
          </a:prstGeom>
          <a:noFill/>
        </p:spPr>
        <p:txBody>
          <a:bodyPr wrap="square" rtlCol="0">
            <a:spAutoFit/>
          </a:bodyPr>
          <a:lstStyle/>
          <a:p>
            <a:r>
              <a:rPr lang="ja-JP" altLang="en-US" dirty="0">
                <a:latin typeface="HGP創英角ｺﾞｼｯｸUB" panose="020B0900000000000000" pitchFamily="50" charset="-128"/>
                <a:ea typeface="HGP創英角ｺﾞｼｯｸUB" panose="020B0900000000000000" pitchFamily="50" charset="-128"/>
              </a:rPr>
              <a:t>５</a:t>
            </a:r>
            <a:r>
              <a:rPr lang="ja-JP" altLang="en-US" dirty="0" smtClean="0">
                <a:latin typeface="HGP創英角ｺﾞｼｯｸUB" panose="020B0900000000000000" pitchFamily="50" charset="-128"/>
                <a:ea typeface="HGP創英角ｺﾞｼｯｸUB" panose="020B0900000000000000" pitchFamily="50" charset="-128"/>
              </a:rPr>
              <a:t>．リトマス試験紙を使って、次の①～④水溶液の性質（液性）を調べたところ、</a:t>
            </a:r>
            <a:endParaRPr lang="en-US" altLang="ja-JP" dirty="0" smtClean="0">
              <a:latin typeface="HGP創英角ｺﾞｼｯｸUB" panose="020B0900000000000000" pitchFamily="50" charset="-128"/>
              <a:ea typeface="HGP創英角ｺﾞｼｯｸUB" panose="020B0900000000000000" pitchFamily="50" charset="-128"/>
            </a:endParaRPr>
          </a:p>
          <a:p>
            <a:r>
              <a:rPr lang="ja-JP" altLang="en-US" dirty="0">
                <a:latin typeface="HGP創英角ｺﾞｼｯｸUB" panose="020B0900000000000000" pitchFamily="50" charset="-128"/>
                <a:ea typeface="HGP創英角ｺﾞｼｯｸUB" panose="020B0900000000000000" pitchFamily="50" charset="-128"/>
              </a:rPr>
              <a:t>　</a:t>
            </a:r>
            <a:r>
              <a:rPr lang="ja-JP" altLang="en-US" dirty="0" smtClean="0">
                <a:latin typeface="HGP創英角ｺﾞｼｯｸUB" panose="020B0900000000000000" pitchFamily="50" charset="-128"/>
                <a:ea typeface="HGP創英角ｺﾞｼｯｸUB" panose="020B0900000000000000" pitchFamily="50" charset="-128"/>
              </a:rPr>
              <a:t>次の表のような結果が得られた。水溶液は次のイオン反応式のように電離する。</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9" name="テキスト ボックス 28"/>
          <p:cNvSpPr txBox="1"/>
          <p:nvPr/>
        </p:nvSpPr>
        <p:spPr>
          <a:xfrm>
            <a:off x="2355489" y="5613978"/>
            <a:ext cx="1784463" cy="523220"/>
          </a:xfrm>
          <a:prstGeom prst="rect">
            <a:avLst/>
          </a:prstGeom>
          <a:noFill/>
        </p:spPr>
        <p:txBody>
          <a:bodyPr wrap="none" rtlCol="0">
            <a:spAutoFit/>
          </a:bodyPr>
          <a:lstStyle/>
          <a:p>
            <a:r>
              <a:rPr kumimoji="1" lang="en-US" altLang="ja-JP" sz="2800" dirty="0" smtClean="0">
                <a:latin typeface="Times New Roman" panose="02020603050405020304" pitchFamily="18" charset="0"/>
                <a:cs typeface="Times New Roman" panose="02020603050405020304" pitchFamily="18" charset="0"/>
              </a:rPr>
              <a:t>H</a:t>
            </a:r>
            <a:r>
              <a:rPr kumimoji="1" lang="en-US" altLang="ja-JP" sz="2800" baseline="30000" dirty="0" smtClean="0">
                <a:latin typeface="Times New Roman" panose="02020603050405020304" pitchFamily="18" charset="0"/>
                <a:cs typeface="Times New Roman" panose="02020603050405020304" pitchFamily="18" charset="0"/>
              </a:rPr>
              <a:t>+</a:t>
            </a:r>
            <a:r>
              <a:rPr kumimoji="1" lang="ja-JP" altLang="en-US" sz="2800" dirty="0" smtClean="0">
                <a:latin typeface="Times New Roman" panose="02020603050405020304" pitchFamily="18" charset="0"/>
                <a:cs typeface="Times New Roman" panose="02020603050405020304" pitchFamily="18" charset="0"/>
              </a:rPr>
              <a:t> ＋ </a:t>
            </a:r>
            <a:r>
              <a:rPr kumimoji="1" lang="en-US" altLang="ja-JP" sz="2800" dirty="0" smtClean="0">
                <a:latin typeface="Times New Roman" panose="02020603050405020304" pitchFamily="18" charset="0"/>
                <a:cs typeface="Times New Roman" panose="02020603050405020304" pitchFamily="18" charset="0"/>
              </a:rPr>
              <a:t>Cl</a:t>
            </a:r>
            <a:r>
              <a:rPr kumimoji="1" lang="ja-JP" altLang="en-US" sz="2800" baseline="30000" dirty="0" smtClean="0">
                <a:latin typeface="Times New Roman" panose="02020603050405020304" pitchFamily="18" charset="0"/>
                <a:cs typeface="Times New Roman" panose="02020603050405020304" pitchFamily="18" charset="0"/>
              </a:rPr>
              <a:t>－</a:t>
            </a:r>
            <a:r>
              <a:rPr kumimoji="1" lang="en-US" altLang="ja-JP" sz="2800" dirty="0" smtClean="0">
                <a:latin typeface="Times New Roman" panose="02020603050405020304" pitchFamily="18" charset="0"/>
                <a:cs typeface="Times New Roman" panose="02020603050405020304" pitchFamily="18" charset="0"/>
              </a:rPr>
              <a:t> </a:t>
            </a:r>
            <a:endParaRPr kumimoji="1" lang="ja-JP" altLang="en-US" sz="2800" dirty="0">
              <a:latin typeface="Times New Roman" panose="02020603050405020304" pitchFamily="18" charset="0"/>
              <a:cs typeface="Times New Roman" panose="02020603050405020304" pitchFamily="18" charset="0"/>
            </a:endParaRPr>
          </a:p>
        </p:txBody>
      </p:sp>
      <p:cxnSp>
        <p:nvCxnSpPr>
          <p:cNvPr id="30" name="直線矢印コネクタ 29"/>
          <p:cNvCxnSpPr/>
          <p:nvPr/>
        </p:nvCxnSpPr>
        <p:spPr>
          <a:xfrm flipV="1">
            <a:off x="6417332" y="5865421"/>
            <a:ext cx="540000" cy="1"/>
          </a:xfrm>
          <a:prstGeom prst="straightConnector1">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4761148" y="5597372"/>
            <a:ext cx="1721946" cy="523220"/>
          </a:xfrm>
          <a:prstGeom prst="rect">
            <a:avLst/>
          </a:prstGeom>
          <a:noFill/>
        </p:spPr>
        <p:txBody>
          <a:bodyPr wrap="none" rtlCol="0">
            <a:spAutoFit/>
          </a:bodyPr>
          <a:lstStyle/>
          <a:p>
            <a:r>
              <a:rPr kumimoji="1" lang="ja-JP" altLang="en-US" sz="2800" dirty="0" smtClean="0">
                <a:latin typeface="Times New Roman" panose="02020603050405020304" pitchFamily="18" charset="0"/>
                <a:cs typeface="Times New Roman" panose="02020603050405020304" pitchFamily="18" charset="0"/>
              </a:rPr>
              <a:t>② </a:t>
            </a:r>
            <a:r>
              <a:rPr kumimoji="1" lang="en-US" altLang="ja-JP" sz="2800" dirty="0" smtClean="0">
                <a:latin typeface="Times New Roman" panose="02020603050405020304" pitchFamily="18" charset="0"/>
                <a:cs typeface="Times New Roman" panose="02020603050405020304" pitchFamily="18" charset="0"/>
              </a:rPr>
              <a:t>H</a:t>
            </a:r>
            <a:r>
              <a:rPr kumimoji="1" lang="en-US" altLang="ja-JP" sz="2800" baseline="-25000" dirty="0" smtClean="0">
                <a:latin typeface="Times New Roman" panose="02020603050405020304" pitchFamily="18" charset="0"/>
                <a:cs typeface="Times New Roman" panose="02020603050405020304" pitchFamily="18" charset="0"/>
              </a:rPr>
              <a:t>2</a:t>
            </a:r>
            <a:r>
              <a:rPr kumimoji="1" lang="en-US" altLang="ja-JP" sz="2800" dirty="0" smtClean="0">
                <a:latin typeface="Times New Roman" panose="02020603050405020304" pitchFamily="18" charset="0"/>
                <a:cs typeface="Times New Roman" panose="02020603050405020304" pitchFamily="18" charset="0"/>
              </a:rPr>
              <a:t>CO</a:t>
            </a:r>
            <a:r>
              <a:rPr kumimoji="1" lang="en-US" altLang="ja-JP" sz="2800" baseline="-25000" dirty="0" smtClean="0">
                <a:latin typeface="Times New Roman" panose="02020603050405020304" pitchFamily="18" charset="0"/>
                <a:cs typeface="Times New Roman" panose="02020603050405020304" pitchFamily="18" charset="0"/>
              </a:rPr>
              <a:t>3</a:t>
            </a:r>
            <a:r>
              <a:rPr kumimoji="1" lang="en-US" altLang="ja-JP" sz="2800" dirty="0" smtClean="0">
                <a:latin typeface="Times New Roman" panose="02020603050405020304" pitchFamily="18" charset="0"/>
                <a:cs typeface="Times New Roman" panose="02020603050405020304" pitchFamily="18" charset="0"/>
              </a:rPr>
              <a:t> </a:t>
            </a:r>
            <a:endParaRPr kumimoji="1" lang="ja-JP" altLang="en-US" sz="2800" dirty="0">
              <a:latin typeface="Times New Roman" panose="02020603050405020304" pitchFamily="18" charset="0"/>
              <a:cs typeface="Times New Roman" panose="02020603050405020304" pitchFamily="18" charset="0"/>
            </a:endParaRPr>
          </a:p>
        </p:txBody>
      </p:sp>
      <p:sp>
        <p:nvSpPr>
          <p:cNvPr id="32" name="テキスト ボックス 31"/>
          <p:cNvSpPr txBox="1"/>
          <p:nvPr/>
        </p:nvSpPr>
        <p:spPr>
          <a:xfrm>
            <a:off x="4788024" y="6276508"/>
            <a:ext cx="1661032" cy="523220"/>
          </a:xfrm>
          <a:prstGeom prst="rect">
            <a:avLst/>
          </a:prstGeom>
          <a:noFill/>
        </p:spPr>
        <p:txBody>
          <a:bodyPr wrap="none" rtlCol="0">
            <a:spAutoFit/>
          </a:bodyPr>
          <a:lstStyle/>
          <a:p>
            <a:r>
              <a:rPr kumimoji="1" lang="ja-JP" altLang="en-US" sz="2800" dirty="0" smtClean="0">
                <a:latin typeface="Times New Roman" panose="02020603050405020304" pitchFamily="18" charset="0"/>
                <a:cs typeface="Times New Roman" panose="02020603050405020304" pitchFamily="18" charset="0"/>
              </a:rPr>
              <a:t>④ </a:t>
            </a:r>
            <a:r>
              <a:rPr kumimoji="1" lang="en-US" altLang="ja-JP" sz="2800" dirty="0" err="1" smtClean="0">
                <a:latin typeface="Times New Roman" panose="02020603050405020304" pitchFamily="18" charset="0"/>
                <a:cs typeface="Times New Roman" panose="02020603050405020304" pitchFamily="18" charset="0"/>
              </a:rPr>
              <a:t>NaOH</a:t>
            </a:r>
            <a:r>
              <a:rPr kumimoji="1" lang="en-US" altLang="ja-JP" sz="2800" dirty="0" smtClean="0">
                <a:latin typeface="Times New Roman" panose="02020603050405020304" pitchFamily="18" charset="0"/>
                <a:cs typeface="Times New Roman" panose="02020603050405020304" pitchFamily="18" charset="0"/>
              </a:rPr>
              <a:t> </a:t>
            </a:r>
            <a:endParaRPr kumimoji="1" lang="ja-JP" altLang="en-US" sz="2800" dirty="0">
              <a:latin typeface="Times New Roman" panose="02020603050405020304" pitchFamily="18" charset="0"/>
              <a:cs typeface="Times New Roman" panose="02020603050405020304" pitchFamily="18" charset="0"/>
            </a:endParaRPr>
          </a:p>
        </p:txBody>
      </p:sp>
      <p:sp>
        <p:nvSpPr>
          <p:cNvPr id="33" name="テキスト ボックス 32"/>
          <p:cNvSpPr txBox="1"/>
          <p:nvPr/>
        </p:nvSpPr>
        <p:spPr>
          <a:xfrm>
            <a:off x="107504" y="6276508"/>
            <a:ext cx="2000869" cy="523220"/>
          </a:xfrm>
          <a:prstGeom prst="rect">
            <a:avLst/>
          </a:prstGeom>
          <a:noFill/>
        </p:spPr>
        <p:txBody>
          <a:bodyPr wrap="none" rtlCol="0">
            <a:spAutoFit/>
          </a:bodyPr>
          <a:lstStyle/>
          <a:p>
            <a:r>
              <a:rPr lang="ja-JP" altLang="en-US" sz="2800" dirty="0" smtClean="0">
                <a:latin typeface="Times New Roman" panose="02020603050405020304" pitchFamily="18" charset="0"/>
                <a:cs typeface="Times New Roman" panose="02020603050405020304" pitchFamily="18" charset="0"/>
              </a:rPr>
              <a:t>③ </a:t>
            </a:r>
            <a:r>
              <a:rPr kumimoji="1" lang="en-US" altLang="ja-JP" sz="2800" dirty="0" smtClean="0">
                <a:latin typeface="Times New Roman" panose="02020603050405020304" pitchFamily="18" charset="0"/>
                <a:cs typeface="Times New Roman" panose="02020603050405020304" pitchFamily="18" charset="0"/>
              </a:rPr>
              <a:t>Ca(OH)</a:t>
            </a:r>
            <a:r>
              <a:rPr kumimoji="1" lang="en-US" altLang="ja-JP" sz="2800" baseline="-25000" dirty="0" smtClean="0">
                <a:latin typeface="Times New Roman" panose="02020603050405020304" pitchFamily="18" charset="0"/>
                <a:cs typeface="Times New Roman" panose="02020603050405020304" pitchFamily="18" charset="0"/>
              </a:rPr>
              <a:t>2</a:t>
            </a:r>
            <a:r>
              <a:rPr kumimoji="1" lang="en-US" altLang="ja-JP" sz="2800" dirty="0" smtClean="0">
                <a:latin typeface="Times New Roman" panose="02020603050405020304" pitchFamily="18" charset="0"/>
                <a:cs typeface="Times New Roman" panose="02020603050405020304" pitchFamily="18" charset="0"/>
              </a:rPr>
              <a:t> </a:t>
            </a:r>
            <a:endParaRPr kumimoji="1" lang="ja-JP" altLang="en-US" sz="2800" dirty="0">
              <a:latin typeface="Times New Roman" panose="02020603050405020304" pitchFamily="18" charset="0"/>
              <a:cs typeface="Times New Roman" panose="02020603050405020304" pitchFamily="18" charset="0"/>
            </a:endParaRPr>
          </a:p>
        </p:txBody>
      </p:sp>
      <p:sp>
        <p:nvSpPr>
          <p:cNvPr id="34" name="テキスト ボックス 33"/>
          <p:cNvSpPr txBox="1"/>
          <p:nvPr/>
        </p:nvSpPr>
        <p:spPr>
          <a:xfrm>
            <a:off x="107504" y="5613978"/>
            <a:ext cx="1410964" cy="523220"/>
          </a:xfrm>
          <a:prstGeom prst="rect">
            <a:avLst/>
          </a:prstGeom>
          <a:noFill/>
        </p:spPr>
        <p:txBody>
          <a:bodyPr wrap="none" rtlCol="0">
            <a:spAutoFit/>
          </a:bodyPr>
          <a:lstStyle/>
          <a:p>
            <a:r>
              <a:rPr lang="ja-JP" altLang="en-US" sz="2800" dirty="0" smtClean="0">
                <a:latin typeface="Times New Roman" panose="02020603050405020304" pitchFamily="18" charset="0"/>
                <a:cs typeface="Times New Roman" panose="02020603050405020304" pitchFamily="18" charset="0"/>
              </a:rPr>
              <a:t>①  </a:t>
            </a:r>
            <a:r>
              <a:rPr kumimoji="1" lang="en-US" altLang="ja-JP" sz="2800" dirty="0" err="1" smtClean="0">
                <a:latin typeface="Times New Roman" panose="02020603050405020304" pitchFamily="18" charset="0"/>
                <a:cs typeface="Times New Roman" panose="02020603050405020304" pitchFamily="18" charset="0"/>
              </a:rPr>
              <a:t>HCl</a:t>
            </a:r>
            <a:r>
              <a:rPr kumimoji="1" lang="en-US" altLang="ja-JP" sz="2800" dirty="0" smtClean="0">
                <a:latin typeface="Times New Roman" panose="02020603050405020304" pitchFamily="18" charset="0"/>
                <a:cs typeface="Times New Roman" panose="02020603050405020304" pitchFamily="18" charset="0"/>
              </a:rPr>
              <a:t> </a:t>
            </a:r>
            <a:endParaRPr kumimoji="1" lang="ja-JP" altLang="en-US" sz="2800" dirty="0">
              <a:latin typeface="Times New Roman" panose="02020603050405020304" pitchFamily="18" charset="0"/>
              <a:cs typeface="Times New Roman" panose="02020603050405020304" pitchFamily="18" charset="0"/>
            </a:endParaRPr>
          </a:p>
        </p:txBody>
      </p:sp>
      <p:cxnSp>
        <p:nvCxnSpPr>
          <p:cNvPr id="35" name="直線矢印コネクタ 34"/>
          <p:cNvCxnSpPr/>
          <p:nvPr/>
        </p:nvCxnSpPr>
        <p:spPr>
          <a:xfrm flipV="1">
            <a:off x="1464097" y="5879069"/>
            <a:ext cx="900000" cy="1"/>
          </a:xfrm>
          <a:prstGeom prst="straightConnector1">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p:nvPr/>
        </p:nvCxnSpPr>
        <p:spPr>
          <a:xfrm flipV="1">
            <a:off x="1979712" y="6550891"/>
            <a:ext cx="540000" cy="1"/>
          </a:xfrm>
          <a:prstGeom prst="straightConnector1">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2483768" y="6288408"/>
            <a:ext cx="2403222" cy="523220"/>
          </a:xfrm>
          <a:prstGeom prst="rect">
            <a:avLst/>
          </a:prstGeom>
          <a:noFill/>
        </p:spPr>
        <p:txBody>
          <a:bodyPr wrap="none" rtlCol="0">
            <a:spAutoFit/>
          </a:bodyPr>
          <a:lstStyle/>
          <a:p>
            <a:r>
              <a:rPr kumimoji="1" lang="en-US" altLang="ja-JP" sz="2800" dirty="0" smtClean="0">
                <a:latin typeface="Times New Roman" panose="02020603050405020304" pitchFamily="18" charset="0"/>
                <a:cs typeface="Times New Roman" panose="02020603050405020304" pitchFamily="18" charset="0"/>
              </a:rPr>
              <a:t>Ca</a:t>
            </a:r>
            <a:r>
              <a:rPr kumimoji="1" lang="en-US" altLang="ja-JP" sz="2800" baseline="30000" dirty="0" smtClean="0">
                <a:latin typeface="Times New Roman" panose="02020603050405020304" pitchFamily="18" charset="0"/>
                <a:cs typeface="Times New Roman" panose="02020603050405020304" pitchFamily="18" charset="0"/>
              </a:rPr>
              <a:t>2+</a:t>
            </a:r>
            <a:r>
              <a:rPr kumimoji="1" lang="ja-JP" altLang="en-US" sz="2800" dirty="0" smtClean="0">
                <a:latin typeface="Times New Roman" panose="02020603050405020304" pitchFamily="18" charset="0"/>
                <a:cs typeface="Times New Roman" panose="02020603050405020304" pitchFamily="18" charset="0"/>
              </a:rPr>
              <a:t> ＋ </a:t>
            </a:r>
            <a:r>
              <a:rPr kumimoji="1" lang="en-US" altLang="ja-JP" sz="2800" dirty="0" smtClean="0">
                <a:latin typeface="Times New Roman" panose="02020603050405020304" pitchFamily="18" charset="0"/>
                <a:cs typeface="Times New Roman" panose="02020603050405020304" pitchFamily="18" charset="0"/>
              </a:rPr>
              <a:t>2OH</a:t>
            </a:r>
            <a:r>
              <a:rPr kumimoji="1" lang="ja-JP" altLang="en-US" sz="2800" baseline="30000" dirty="0" smtClean="0">
                <a:latin typeface="Times New Roman" panose="02020603050405020304" pitchFamily="18" charset="0"/>
                <a:cs typeface="Times New Roman" panose="02020603050405020304" pitchFamily="18" charset="0"/>
              </a:rPr>
              <a:t>－</a:t>
            </a:r>
            <a:r>
              <a:rPr kumimoji="1" lang="en-US" altLang="ja-JP" sz="2800" dirty="0" smtClean="0">
                <a:latin typeface="Times New Roman" panose="02020603050405020304" pitchFamily="18" charset="0"/>
                <a:cs typeface="Times New Roman" panose="02020603050405020304" pitchFamily="18" charset="0"/>
              </a:rPr>
              <a:t> </a:t>
            </a:r>
            <a:endParaRPr kumimoji="1" lang="ja-JP" altLang="en-US" sz="2800" dirty="0">
              <a:latin typeface="Times New Roman" panose="02020603050405020304" pitchFamily="18" charset="0"/>
              <a:cs typeface="Times New Roman" panose="02020603050405020304" pitchFamily="18" charset="0"/>
            </a:endParaRPr>
          </a:p>
        </p:txBody>
      </p:sp>
      <p:sp>
        <p:nvSpPr>
          <p:cNvPr id="38" name="テキスト ボックス 37"/>
          <p:cNvSpPr txBox="1"/>
          <p:nvPr/>
        </p:nvSpPr>
        <p:spPr>
          <a:xfrm>
            <a:off x="6809096" y="6290156"/>
            <a:ext cx="2124299" cy="523220"/>
          </a:xfrm>
          <a:prstGeom prst="rect">
            <a:avLst/>
          </a:prstGeom>
          <a:noFill/>
        </p:spPr>
        <p:txBody>
          <a:bodyPr wrap="none" rtlCol="0">
            <a:spAutoFit/>
          </a:bodyPr>
          <a:lstStyle/>
          <a:p>
            <a:r>
              <a:rPr kumimoji="1" lang="en-US" altLang="ja-JP" sz="2800" dirty="0" smtClean="0">
                <a:latin typeface="Times New Roman" panose="02020603050405020304" pitchFamily="18" charset="0"/>
                <a:cs typeface="Times New Roman" panose="02020603050405020304" pitchFamily="18" charset="0"/>
              </a:rPr>
              <a:t>Na</a:t>
            </a:r>
            <a:r>
              <a:rPr kumimoji="1" lang="en-US" altLang="ja-JP" sz="2800" baseline="30000" dirty="0" smtClean="0">
                <a:latin typeface="Times New Roman" panose="02020603050405020304" pitchFamily="18" charset="0"/>
                <a:cs typeface="Times New Roman" panose="02020603050405020304" pitchFamily="18" charset="0"/>
              </a:rPr>
              <a:t>+</a:t>
            </a:r>
            <a:r>
              <a:rPr kumimoji="1" lang="ja-JP" altLang="en-US" sz="2800" dirty="0" smtClean="0">
                <a:latin typeface="Times New Roman" panose="02020603050405020304" pitchFamily="18" charset="0"/>
                <a:cs typeface="Times New Roman" panose="02020603050405020304" pitchFamily="18" charset="0"/>
              </a:rPr>
              <a:t> ＋ </a:t>
            </a:r>
            <a:r>
              <a:rPr kumimoji="1" lang="en-US" altLang="ja-JP" sz="2800" dirty="0" smtClean="0">
                <a:latin typeface="Times New Roman" panose="02020603050405020304" pitchFamily="18" charset="0"/>
                <a:cs typeface="Times New Roman" panose="02020603050405020304" pitchFamily="18" charset="0"/>
              </a:rPr>
              <a:t>OH</a:t>
            </a:r>
            <a:r>
              <a:rPr kumimoji="1" lang="ja-JP" altLang="en-US" sz="2800" baseline="30000" dirty="0" smtClean="0">
                <a:latin typeface="Times New Roman" panose="02020603050405020304" pitchFamily="18" charset="0"/>
                <a:cs typeface="Times New Roman" panose="02020603050405020304" pitchFamily="18" charset="0"/>
              </a:rPr>
              <a:t>－</a:t>
            </a:r>
            <a:r>
              <a:rPr kumimoji="1" lang="en-US" altLang="ja-JP" sz="2800" dirty="0" smtClean="0">
                <a:latin typeface="Times New Roman" panose="02020603050405020304" pitchFamily="18" charset="0"/>
                <a:cs typeface="Times New Roman" panose="02020603050405020304" pitchFamily="18" charset="0"/>
              </a:rPr>
              <a:t> </a:t>
            </a:r>
            <a:endParaRPr kumimoji="1" lang="ja-JP" altLang="en-US" sz="2800" dirty="0">
              <a:latin typeface="Times New Roman" panose="02020603050405020304" pitchFamily="18" charset="0"/>
              <a:cs typeface="Times New Roman" panose="02020603050405020304" pitchFamily="18" charset="0"/>
            </a:endParaRPr>
          </a:p>
        </p:txBody>
      </p:sp>
      <p:cxnSp>
        <p:nvCxnSpPr>
          <p:cNvPr id="39" name="直線矢印コネクタ 38"/>
          <p:cNvCxnSpPr/>
          <p:nvPr/>
        </p:nvCxnSpPr>
        <p:spPr>
          <a:xfrm flipV="1">
            <a:off x="6318688" y="6550891"/>
            <a:ext cx="540000" cy="1"/>
          </a:xfrm>
          <a:prstGeom prst="straightConnector1">
            <a:avLst/>
          </a:prstGeom>
          <a:ln w="28575">
            <a:solidFill>
              <a:schemeClr val="tx1"/>
            </a:solidFill>
            <a:headEnd type="none" w="med" len="med"/>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6961912" y="5597372"/>
            <a:ext cx="2303836" cy="523220"/>
          </a:xfrm>
          <a:prstGeom prst="rect">
            <a:avLst/>
          </a:prstGeom>
          <a:noFill/>
        </p:spPr>
        <p:txBody>
          <a:bodyPr wrap="none" rtlCol="0">
            <a:spAutoFit/>
          </a:bodyPr>
          <a:lstStyle/>
          <a:p>
            <a:r>
              <a:rPr kumimoji="1" lang="en-US" altLang="ja-JP" sz="2800" dirty="0" smtClean="0">
                <a:latin typeface="Times New Roman" panose="02020603050405020304" pitchFamily="18" charset="0"/>
                <a:cs typeface="Times New Roman" panose="02020603050405020304" pitchFamily="18" charset="0"/>
              </a:rPr>
              <a:t>2H</a:t>
            </a:r>
            <a:r>
              <a:rPr kumimoji="1" lang="en-US" altLang="ja-JP" sz="2800" baseline="30000" dirty="0" smtClean="0">
                <a:latin typeface="Times New Roman" panose="02020603050405020304" pitchFamily="18" charset="0"/>
                <a:cs typeface="Times New Roman" panose="02020603050405020304" pitchFamily="18" charset="0"/>
              </a:rPr>
              <a:t>+</a:t>
            </a:r>
            <a:r>
              <a:rPr kumimoji="1" lang="ja-JP" altLang="en-US" sz="2800" dirty="0" smtClean="0">
                <a:latin typeface="Times New Roman" panose="02020603050405020304" pitchFamily="18" charset="0"/>
                <a:cs typeface="Times New Roman" panose="02020603050405020304" pitchFamily="18" charset="0"/>
              </a:rPr>
              <a:t> ＋ </a:t>
            </a:r>
            <a:r>
              <a:rPr kumimoji="1" lang="en-US" altLang="ja-JP" sz="2800" dirty="0" smtClean="0">
                <a:latin typeface="Times New Roman" panose="02020603050405020304" pitchFamily="18" charset="0"/>
                <a:cs typeface="Times New Roman" panose="02020603050405020304" pitchFamily="18" charset="0"/>
              </a:rPr>
              <a:t>CO</a:t>
            </a:r>
            <a:r>
              <a:rPr kumimoji="1" lang="en-US" altLang="ja-JP" sz="2800" baseline="-25000" dirty="0" smtClean="0">
                <a:latin typeface="Times New Roman" panose="02020603050405020304" pitchFamily="18" charset="0"/>
                <a:cs typeface="Times New Roman" panose="02020603050405020304" pitchFamily="18" charset="0"/>
              </a:rPr>
              <a:t>3</a:t>
            </a:r>
            <a:r>
              <a:rPr kumimoji="1" lang="ja-JP" altLang="en-US" sz="2800" baseline="30000" dirty="0" smtClean="0">
                <a:latin typeface="Times New Roman" panose="02020603050405020304" pitchFamily="18" charset="0"/>
                <a:cs typeface="Times New Roman" panose="02020603050405020304" pitchFamily="18" charset="0"/>
              </a:rPr>
              <a:t>－</a:t>
            </a:r>
            <a:r>
              <a:rPr kumimoji="1" lang="en-US" altLang="ja-JP" sz="2800" dirty="0" smtClean="0">
                <a:latin typeface="Times New Roman" panose="02020603050405020304" pitchFamily="18" charset="0"/>
                <a:cs typeface="Times New Roman" panose="02020603050405020304" pitchFamily="18" charset="0"/>
              </a:rPr>
              <a:t> </a:t>
            </a:r>
            <a:endParaRPr kumimoji="1" lang="ja-JP" altLang="en-US" sz="2800" dirty="0">
              <a:latin typeface="Times New Roman" panose="02020603050405020304" pitchFamily="18" charset="0"/>
              <a:cs typeface="Times New Roman" panose="02020603050405020304" pitchFamily="18" charset="0"/>
            </a:endParaRPr>
          </a:p>
        </p:txBody>
      </p:sp>
      <p:sp>
        <p:nvSpPr>
          <p:cNvPr id="41" name="テキスト ボックス 40"/>
          <p:cNvSpPr txBox="1"/>
          <p:nvPr/>
        </p:nvSpPr>
        <p:spPr>
          <a:xfrm>
            <a:off x="179512" y="4120044"/>
            <a:ext cx="8568952" cy="677108"/>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問６．化学式 </a:t>
            </a:r>
            <a:r>
              <a:rPr kumimoji="1" lang="en-US" altLang="ja-JP" sz="2000" b="1" dirty="0" smtClean="0">
                <a:latin typeface="Times New Roman" panose="02020603050405020304" pitchFamily="18" charset="0"/>
                <a:cs typeface="Times New Roman" panose="02020603050405020304" pitchFamily="18" charset="0"/>
              </a:rPr>
              <a:t>CH</a:t>
            </a:r>
            <a:r>
              <a:rPr kumimoji="1" lang="en-US" altLang="ja-JP" sz="2000" b="1" baseline="-25000" dirty="0" smtClean="0">
                <a:latin typeface="Times New Roman" panose="02020603050405020304" pitchFamily="18" charset="0"/>
                <a:cs typeface="Times New Roman" panose="02020603050405020304" pitchFamily="18" charset="0"/>
              </a:rPr>
              <a:t>3</a:t>
            </a:r>
            <a:r>
              <a:rPr kumimoji="1" lang="en-US" altLang="ja-JP" sz="2000" b="1" dirty="0" smtClean="0">
                <a:latin typeface="Times New Roman" panose="02020603050405020304" pitchFamily="18" charset="0"/>
                <a:cs typeface="Times New Roman" panose="02020603050405020304" pitchFamily="18" charset="0"/>
              </a:rPr>
              <a:t>COOH, CaCO</a:t>
            </a:r>
            <a:r>
              <a:rPr kumimoji="1" lang="en-US" altLang="ja-JP" sz="2000" b="1" baseline="-25000" dirty="0" smtClean="0">
                <a:latin typeface="Times New Roman" panose="02020603050405020304" pitchFamily="18" charset="0"/>
                <a:cs typeface="Times New Roman" panose="02020603050405020304" pitchFamily="18" charset="0"/>
              </a:rPr>
              <a:t>3</a:t>
            </a:r>
            <a:r>
              <a:rPr kumimoji="1" lang="en-US" altLang="ja-JP" sz="2000" b="1" dirty="0" smtClean="0">
                <a:latin typeface="Times New Roman" panose="02020603050405020304" pitchFamily="18" charset="0"/>
                <a:cs typeface="Times New Roman" panose="02020603050405020304" pitchFamily="18" charset="0"/>
              </a:rPr>
              <a:t>, (CH</a:t>
            </a:r>
            <a:r>
              <a:rPr kumimoji="1" lang="en-US" altLang="ja-JP" sz="2000" b="1" baseline="-25000" dirty="0" smtClean="0">
                <a:latin typeface="Times New Roman" panose="02020603050405020304" pitchFamily="18" charset="0"/>
                <a:cs typeface="Times New Roman" panose="02020603050405020304" pitchFamily="18" charset="0"/>
              </a:rPr>
              <a:t>3</a:t>
            </a:r>
            <a:r>
              <a:rPr kumimoji="1" lang="en-US" altLang="ja-JP" sz="2000" b="1" dirty="0" smtClean="0">
                <a:latin typeface="Times New Roman" panose="02020603050405020304" pitchFamily="18" charset="0"/>
                <a:cs typeface="Times New Roman" panose="02020603050405020304" pitchFamily="18" charset="0"/>
              </a:rPr>
              <a:t>COO)</a:t>
            </a:r>
            <a:r>
              <a:rPr kumimoji="1" lang="en-US" altLang="ja-JP" sz="2000" b="1" baseline="-25000" dirty="0" smtClean="0">
                <a:latin typeface="Times New Roman" panose="02020603050405020304" pitchFamily="18" charset="0"/>
                <a:cs typeface="Times New Roman" panose="02020603050405020304" pitchFamily="18" charset="0"/>
              </a:rPr>
              <a:t>2</a:t>
            </a:r>
            <a:r>
              <a:rPr kumimoji="1" lang="en-US" altLang="ja-JP" sz="2000" b="1" dirty="0" smtClean="0">
                <a:latin typeface="Times New Roman" panose="02020603050405020304" pitchFamily="18" charset="0"/>
                <a:cs typeface="Times New Roman" panose="02020603050405020304" pitchFamily="18" charset="0"/>
              </a:rPr>
              <a:t>Ca</a:t>
            </a:r>
            <a:r>
              <a:rPr kumimoji="1" lang="en-US" altLang="ja-JP" dirty="0" smtClean="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で示す</a:t>
            </a:r>
            <a:r>
              <a:rPr lang="ja-JP" altLang="en-US" dirty="0" smtClean="0">
                <a:latin typeface="Times New Roman" panose="02020603050405020304" pitchFamily="18" charset="0"/>
                <a:cs typeface="Times New Roman" panose="02020603050405020304" pitchFamily="18" charset="0"/>
              </a:rPr>
              <a:t>物質の名前は</a:t>
            </a:r>
            <a:r>
              <a:rPr lang="ja-JP" altLang="en-US" dirty="0">
                <a:latin typeface="Times New Roman" panose="02020603050405020304" pitchFamily="18" charset="0"/>
                <a:cs typeface="Times New Roman" panose="02020603050405020304" pitchFamily="18" charset="0"/>
              </a:rPr>
              <a:t>、エタノール、酢酸、炭酸カルシウム、酢酸</a:t>
            </a:r>
            <a:r>
              <a:rPr lang="ja-JP" altLang="en-US" dirty="0" smtClean="0">
                <a:latin typeface="Times New Roman" panose="02020603050405020304" pitchFamily="18" charset="0"/>
                <a:cs typeface="Times New Roman" panose="02020603050405020304" pitchFamily="18" charset="0"/>
              </a:rPr>
              <a:t>カルシウムいずれを示すか答えよ。</a:t>
            </a:r>
            <a:endParaRPr kumimoji="1" lang="ja-JP"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1628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179512" y="2636912"/>
            <a:ext cx="7055136" cy="400110"/>
          </a:xfrm>
          <a:prstGeom prst="rect">
            <a:avLst/>
          </a:prstGeom>
          <a:noFill/>
        </p:spPr>
        <p:txBody>
          <a:bodyPr wrap="none" rtlCol="0">
            <a:spAutoFit/>
          </a:bodyPr>
          <a:lstStyle/>
          <a:p>
            <a:r>
              <a:rPr kumimoji="1" lang="ja-JP" altLang="en-US" dirty="0" smtClean="0">
                <a:latin typeface="Times New Roman" panose="02020603050405020304" pitchFamily="18" charset="0"/>
                <a:cs typeface="Times New Roman" panose="02020603050405020304" pitchFamily="18" charset="0"/>
              </a:rPr>
              <a:t>問１．①～④に示す、</a:t>
            </a:r>
            <a:r>
              <a:rPr kumimoji="1" lang="en-US" altLang="ja-JP" sz="2000" b="1" dirty="0" err="1" smtClean="0">
                <a:latin typeface="Times New Roman" panose="02020603050405020304" pitchFamily="18" charset="0"/>
                <a:cs typeface="Times New Roman" panose="02020603050405020304" pitchFamily="18" charset="0"/>
              </a:rPr>
              <a:t>HCl</a:t>
            </a:r>
            <a:r>
              <a:rPr kumimoji="1" lang="en-US" altLang="ja-JP" sz="2000" b="1" dirty="0" smtClean="0">
                <a:latin typeface="Times New Roman" panose="02020603050405020304" pitchFamily="18" charset="0"/>
                <a:cs typeface="Times New Roman" panose="02020603050405020304" pitchFamily="18" charset="0"/>
              </a:rPr>
              <a:t>, H</a:t>
            </a:r>
            <a:r>
              <a:rPr kumimoji="1" lang="en-US" altLang="ja-JP" sz="2000" b="1" baseline="-25000" dirty="0" smtClean="0">
                <a:latin typeface="Times New Roman" panose="02020603050405020304" pitchFamily="18" charset="0"/>
                <a:cs typeface="Times New Roman" panose="02020603050405020304" pitchFamily="18" charset="0"/>
              </a:rPr>
              <a:t>2</a:t>
            </a:r>
            <a:r>
              <a:rPr kumimoji="1" lang="en-US" altLang="ja-JP" sz="2000" b="1" dirty="0" smtClean="0">
                <a:latin typeface="Times New Roman" panose="02020603050405020304" pitchFamily="18" charset="0"/>
                <a:cs typeface="Times New Roman" panose="02020603050405020304" pitchFamily="18" charset="0"/>
              </a:rPr>
              <a:t>CO</a:t>
            </a:r>
            <a:r>
              <a:rPr kumimoji="1" lang="en-US" altLang="ja-JP" sz="2000" b="1" baseline="-25000" dirty="0" smtClean="0">
                <a:latin typeface="Times New Roman" panose="02020603050405020304" pitchFamily="18" charset="0"/>
                <a:cs typeface="Times New Roman" panose="02020603050405020304" pitchFamily="18" charset="0"/>
              </a:rPr>
              <a:t>3</a:t>
            </a:r>
            <a:r>
              <a:rPr kumimoji="1" lang="en-US" altLang="ja-JP" sz="2000" b="1" dirty="0" smtClean="0">
                <a:latin typeface="Times New Roman" panose="02020603050405020304" pitchFamily="18" charset="0"/>
                <a:cs typeface="Times New Roman" panose="02020603050405020304" pitchFamily="18" charset="0"/>
              </a:rPr>
              <a:t>, </a:t>
            </a:r>
            <a:r>
              <a:rPr kumimoji="1" lang="en-US" altLang="ja-JP" sz="2000" b="1" dirty="0" err="1" smtClean="0">
                <a:latin typeface="Times New Roman" panose="02020603050405020304" pitchFamily="18" charset="0"/>
                <a:cs typeface="Times New Roman" panose="02020603050405020304" pitchFamily="18" charset="0"/>
              </a:rPr>
              <a:t>NaOH</a:t>
            </a:r>
            <a:r>
              <a:rPr kumimoji="1" lang="en-US" altLang="ja-JP" dirty="0" smtClean="0">
                <a:latin typeface="Times New Roman" panose="02020603050405020304" pitchFamily="18" charset="0"/>
                <a:cs typeface="Times New Roman" panose="02020603050405020304" pitchFamily="18" charset="0"/>
              </a:rPr>
              <a:t> </a:t>
            </a:r>
            <a:r>
              <a:rPr kumimoji="1" lang="ja-JP" altLang="en-US" dirty="0" smtClean="0">
                <a:latin typeface="Times New Roman" panose="02020603050405020304" pitchFamily="18" charset="0"/>
                <a:cs typeface="Times New Roman" panose="02020603050405020304" pitchFamily="18" charset="0"/>
              </a:rPr>
              <a:t>の名称をそれぞれ答えよ。</a:t>
            </a:r>
            <a:endParaRPr kumimoji="1" lang="ja-JP" altLang="en-US" dirty="0">
              <a:latin typeface="Times New Roman" panose="02020603050405020304" pitchFamily="18" charset="0"/>
              <a:cs typeface="Times New Roman" panose="02020603050405020304" pitchFamily="18" charset="0"/>
            </a:endParaRPr>
          </a:p>
        </p:txBody>
      </p:sp>
      <p:graphicFrame>
        <p:nvGraphicFramePr>
          <p:cNvPr id="18" name="表 17"/>
          <p:cNvGraphicFramePr>
            <a:graphicFrameLocks noGrp="1"/>
          </p:cNvGraphicFramePr>
          <p:nvPr>
            <p:extLst>
              <p:ext uri="{D42A27DB-BD31-4B8C-83A1-F6EECF244321}">
                <p14:modId xmlns:p14="http://schemas.microsoft.com/office/powerpoint/2010/main" val="2264608596"/>
              </p:ext>
            </p:extLst>
          </p:nvPr>
        </p:nvGraphicFramePr>
        <p:xfrm>
          <a:off x="179512" y="390730"/>
          <a:ext cx="8568952" cy="2244367"/>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2376264">
                  <a:extLst>
                    <a:ext uri="{9D8B030D-6E8A-4147-A177-3AD203B41FA5}">
                      <a16:colId xmlns:a16="http://schemas.microsoft.com/office/drawing/2014/main" val="20003"/>
                    </a:ext>
                  </a:extLst>
                </a:gridCol>
              </a:tblGrid>
              <a:tr h="408075">
                <a:tc>
                  <a:txBody>
                    <a:bodyPr/>
                    <a:lstStyle/>
                    <a:p>
                      <a:pPr algn="ctr"/>
                      <a:r>
                        <a:rPr kumimoji="1" lang="ja-JP" altLang="en-US" dirty="0" smtClean="0">
                          <a:solidFill>
                            <a:schemeClr val="tx1"/>
                          </a:solidFill>
                        </a:rPr>
                        <a:t>水溶液</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赤色リトマス紙の色</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青色リトマス紙の色</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液性</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26834">
                <a:tc>
                  <a:txBody>
                    <a:bodyPr/>
                    <a:lstStyle/>
                    <a:p>
                      <a:pPr algn="ctr"/>
                      <a:r>
                        <a:rPr kumimoji="1" lang="ja-JP" altLang="en-US" dirty="0" smtClean="0">
                          <a:solidFill>
                            <a:schemeClr val="tx1"/>
                          </a:solidFill>
                        </a:rPr>
                        <a:t>①</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１</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２</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酸性</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26834">
                <a:tc>
                  <a:txBody>
                    <a:bodyPr/>
                    <a:lstStyle/>
                    <a:p>
                      <a:pPr algn="ctr"/>
                      <a:r>
                        <a:rPr kumimoji="1" lang="ja-JP" altLang="en-US" dirty="0" smtClean="0">
                          <a:solidFill>
                            <a:schemeClr val="tx1"/>
                          </a:solidFill>
                        </a:rPr>
                        <a:t>②</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３</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４</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酸性</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26834">
                <a:tc>
                  <a:txBody>
                    <a:bodyPr/>
                    <a:lstStyle/>
                    <a:p>
                      <a:pPr algn="ctr"/>
                      <a:r>
                        <a:rPr kumimoji="1" lang="ja-JP" altLang="en-US" dirty="0" smtClean="0">
                          <a:solidFill>
                            <a:schemeClr val="tx1"/>
                          </a:solidFill>
                        </a:rPr>
                        <a:t>③</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５</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６</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アルカリ性</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64692">
                <a:tc>
                  <a:txBody>
                    <a:bodyPr/>
                    <a:lstStyle/>
                    <a:p>
                      <a:pPr algn="ctr"/>
                      <a:r>
                        <a:rPr kumimoji="1" lang="ja-JP" altLang="en-US" dirty="0" smtClean="0">
                          <a:solidFill>
                            <a:schemeClr val="tx1"/>
                          </a:solidFill>
                        </a:rPr>
                        <a:t>④</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７</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８</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b="1" dirty="0" smtClean="0">
                          <a:solidFill>
                            <a:schemeClr val="tx1"/>
                          </a:solidFill>
                        </a:rPr>
                        <a:t>アルカリ性</a:t>
                      </a: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9" name="テキスト ボックス 18"/>
          <p:cNvSpPr txBox="1"/>
          <p:nvPr/>
        </p:nvSpPr>
        <p:spPr>
          <a:xfrm>
            <a:off x="107504" y="44624"/>
            <a:ext cx="2031325" cy="369332"/>
          </a:xfrm>
          <a:prstGeom prst="rect">
            <a:avLst/>
          </a:prstGeom>
          <a:noFill/>
        </p:spPr>
        <p:txBody>
          <a:bodyPr wrap="none" rtlCol="0">
            <a:spAutoFit/>
          </a:bodyPr>
          <a:lstStyle/>
          <a:p>
            <a:r>
              <a:rPr kumimoji="1" lang="en-US" altLang="ja-JP" dirty="0" smtClean="0">
                <a:latin typeface="Times New Roman" panose="02020603050405020304" pitchFamily="18" charset="0"/>
                <a:cs typeface="Times New Roman" panose="02020603050405020304" pitchFamily="18" charset="0"/>
              </a:rPr>
              <a:t>【</a:t>
            </a:r>
            <a:r>
              <a:rPr lang="ja-JP" altLang="en-US" dirty="0">
                <a:latin typeface="Times New Roman" panose="02020603050405020304" pitchFamily="18" charset="0"/>
                <a:cs typeface="Times New Roman" panose="02020603050405020304" pitchFamily="18" charset="0"/>
              </a:rPr>
              <a:t>実験結果</a:t>
            </a:r>
            <a:r>
              <a:rPr lang="ja-JP" altLang="en-US" dirty="0" smtClean="0">
                <a:latin typeface="Times New Roman" panose="02020603050405020304" pitchFamily="18" charset="0"/>
                <a:cs typeface="Times New Roman" panose="02020603050405020304" pitchFamily="18" charset="0"/>
              </a:rPr>
              <a:t>一覧表</a:t>
            </a:r>
            <a:r>
              <a:rPr kumimoji="1" lang="en-US" altLang="ja-JP" dirty="0" smtClean="0">
                <a:latin typeface="Times New Roman" panose="02020603050405020304" pitchFamily="18" charset="0"/>
                <a:cs typeface="Times New Roman" panose="02020603050405020304" pitchFamily="18" charset="0"/>
              </a:rPr>
              <a:t>】</a:t>
            </a:r>
            <a:endParaRPr kumimoji="1" lang="ja-JP" altLang="en-US" dirty="0">
              <a:latin typeface="Times New Roman" panose="02020603050405020304" pitchFamily="18" charset="0"/>
              <a:cs typeface="Times New Roman" panose="02020603050405020304" pitchFamily="18" charset="0"/>
            </a:endParaRPr>
          </a:p>
        </p:txBody>
      </p:sp>
      <p:sp>
        <p:nvSpPr>
          <p:cNvPr id="20" name="テキスト ボックス 19"/>
          <p:cNvSpPr txBox="1"/>
          <p:nvPr/>
        </p:nvSpPr>
        <p:spPr>
          <a:xfrm>
            <a:off x="138818" y="4150821"/>
            <a:ext cx="8249606" cy="646331"/>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a:t>
            </a:r>
            <a:r>
              <a:rPr lang="ja-JP" altLang="en-US" dirty="0" smtClean="0">
                <a:latin typeface="Times New Roman" panose="02020603050405020304" pitchFamily="18" charset="0"/>
                <a:cs typeface="Times New Roman" panose="02020603050405020304" pitchFamily="18" charset="0"/>
              </a:rPr>
              <a:t>２</a:t>
            </a:r>
            <a:r>
              <a:rPr kumimoji="1" lang="ja-JP" altLang="en-US" dirty="0" smtClean="0">
                <a:latin typeface="Times New Roman" panose="02020603050405020304" pitchFamily="18" charset="0"/>
                <a:cs typeface="Times New Roman" panose="02020603050405020304" pitchFamily="18" charset="0"/>
              </a:rPr>
              <a:t>．</a:t>
            </a:r>
            <a:r>
              <a:rPr kumimoji="1" lang="en-US" altLang="ja-JP" dirty="0" smtClean="0">
                <a:latin typeface="Times New Roman" panose="02020603050405020304" pitchFamily="18" charset="0"/>
                <a:cs typeface="Times New Roman" panose="02020603050405020304" pitchFamily="18" charset="0"/>
              </a:rPr>
              <a:t>【</a:t>
            </a:r>
            <a:r>
              <a:rPr kumimoji="1" lang="ja-JP" altLang="en-US" dirty="0" smtClean="0">
                <a:latin typeface="Times New Roman" panose="02020603050405020304" pitchFamily="18" charset="0"/>
                <a:cs typeface="Times New Roman" panose="02020603050405020304" pitchFamily="18" charset="0"/>
              </a:rPr>
              <a:t>実験結果一覧表</a:t>
            </a:r>
            <a:r>
              <a:rPr kumimoji="1" lang="en-US" altLang="ja-JP" dirty="0" smtClean="0">
                <a:latin typeface="Times New Roman" panose="02020603050405020304" pitchFamily="18" charset="0"/>
                <a:cs typeface="Times New Roman" panose="02020603050405020304" pitchFamily="18" charset="0"/>
              </a:rPr>
              <a:t>】</a:t>
            </a:r>
            <a:r>
              <a:rPr kumimoji="1" lang="ja-JP" altLang="en-US" dirty="0" smtClean="0">
                <a:latin typeface="Times New Roman" panose="02020603050405020304" pitchFamily="18" charset="0"/>
                <a:cs typeface="Times New Roman" panose="02020603050405020304" pitchFamily="18" charset="0"/>
              </a:rPr>
              <a:t>の　１　～　８　に入る色について、赤色なら①、青色なら②</a:t>
            </a:r>
            <a:endParaRPr kumimoji="1" lang="en-US" altLang="ja-JP" dirty="0" smtClean="0">
              <a:latin typeface="Times New Roman" panose="02020603050405020304" pitchFamily="18" charset="0"/>
              <a:cs typeface="Times New Roman" panose="02020603050405020304" pitchFamily="18" charset="0"/>
            </a:endParaRPr>
          </a:p>
          <a:p>
            <a:r>
              <a:rPr kumimoji="1" lang="ja-JP" altLang="en-US" dirty="0" smtClean="0">
                <a:latin typeface="Times New Roman" panose="02020603050405020304" pitchFamily="18" charset="0"/>
                <a:cs typeface="Times New Roman" panose="02020603050405020304" pitchFamily="18" charset="0"/>
              </a:rPr>
              <a:t>　　　にマークせよ。</a:t>
            </a:r>
            <a:endParaRPr kumimoji="1" lang="ja-JP" altLang="en-US" dirty="0">
              <a:latin typeface="Times New Roman" panose="02020603050405020304" pitchFamily="18" charset="0"/>
              <a:cs typeface="Times New Roman" panose="02020603050405020304" pitchFamily="18" charset="0"/>
            </a:endParaRPr>
          </a:p>
        </p:txBody>
      </p:sp>
      <p:sp>
        <p:nvSpPr>
          <p:cNvPr id="21" name="テキスト ボックス 20"/>
          <p:cNvSpPr txBox="1"/>
          <p:nvPr/>
        </p:nvSpPr>
        <p:spPr>
          <a:xfrm>
            <a:off x="7625660" y="3068960"/>
            <a:ext cx="1338828" cy="369332"/>
          </a:xfrm>
          <a:prstGeom prst="rect">
            <a:avLst/>
          </a:prstGeom>
          <a:noFill/>
        </p:spPr>
        <p:txBody>
          <a:bodyPr wrap="none" rtlCol="0">
            <a:spAutoFit/>
          </a:bodyPr>
          <a:lstStyle/>
          <a:p>
            <a:r>
              <a:rPr kumimoji="1" lang="en-US" altLang="ja-JP" dirty="0" smtClean="0"/>
              <a:t>【</a:t>
            </a:r>
            <a:r>
              <a:rPr kumimoji="1" lang="ja-JP" altLang="en-US" dirty="0" smtClean="0"/>
              <a:t>選択問題</a:t>
            </a:r>
            <a:r>
              <a:rPr kumimoji="1" lang="en-US" altLang="ja-JP" dirty="0" smtClean="0"/>
              <a:t>】</a:t>
            </a:r>
            <a:endParaRPr kumimoji="1" lang="ja-JP" altLang="en-US" dirty="0"/>
          </a:p>
        </p:txBody>
      </p:sp>
      <p:sp>
        <p:nvSpPr>
          <p:cNvPr id="22" name="テキスト ボックス 21"/>
          <p:cNvSpPr txBox="1"/>
          <p:nvPr/>
        </p:nvSpPr>
        <p:spPr>
          <a:xfrm>
            <a:off x="107504" y="4808185"/>
            <a:ext cx="3168352" cy="369332"/>
          </a:xfrm>
          <a:prstGeom prst="rect">
            <a:avLst/>
          </a:prstGeom>
          <a:noFill/>
        </p:spPr>
        <p:txBody>
          <a:bodyPr wrap="square" rtlCol="0">
            <a:spAutoFit/>
          </a:bodyPr>
          <a:lstStyle/>
          <a:p>
            <a:r>
              <a:rPr lang="ja-JP" altLang="en-US" dirty="0" smtClean="0">
                <a:latin typeface="HGP創英角ｺﾞｼｯｸUB" panose="020B0900000000000000" pitchFamily="50" charset="-128"/>
                <a:ea typeface="HGP創英角ｺﾞｼｯｸUB" panose="020B0900000000000000" pitchFamily="50" charset="-128"/>
              </a:rPr>
              <a:t>６．次の問いに答えよ。</a:t>
            </a:r>
            <a:r>
              <a:rPr kumimoji="1" lang="ja-JP" altLang="en-US" dirty="0">
                <a:latin typeface="HGP創英角ｺﾞｼｯｸUB" panose="020B0900000000000000" pitchFamily="50" charset="-128"/>
                <a:ea typeface="HGP創英角ｺﾞｼｯｸUB" panose="020B0900000000000000" pitchFamily="50" charset="-128"/>
              </a:rPr>
              <a:t>　</a:t>
            </a:r>
          </a:p>
        </p:txBody>
      </p:sp>
      <p:sp>
        <p:nvSpPr>
          <p:cNvPr id="23" name="テキスト ボックス 22"/>
          <p:cNvSpPr txBox="1"/>
          <p:nvPr/>
        </p:nvSpPr>
        <p:spPr>
          <a:xfrm>
            <a:off x="179512" y="5158933"/>
            <a:ext cx="8784976" cy="646331"/>
          </a:xfrm>
          <a:prstGeom prst="rect">
            <a:avLst/>
          </a:prstGeom>
          <a:noFill/>
        </p:spPr>
        <p:txBody>
          <a:bodyPr wrap="square" rtlCol="0">
            <a:spAutoFit/>
          </a:bodyPr>
          <a:lstStyle/>
          <a:p>
            <a:r>
              <a:rPr kumimoji="1" lang="ja-JP" altLang="en-US" dirty="0" smtClean="0"/>
              <a:t>問１．次の（１）～（４）のイオンについて、陽子の数と電子の数を、マークシートの所定の欄</a:t>
            </a:r>
            <a:endParaRPr kumimoji="1" lang="en-US" altLang="ja-JP" dirty="0" smtClean="0"/>
          </a:p>
          <a:p>
            <a:r>
              <a:rPr kumimoji="1" lang="ja-JP" altLang="en-US" dirty="0" smtClean="0"/>
              <a:t>　　　に記入せよ。</a:t>
            </a:r>
            <a:r>
              <a:rPr lang="ja-JP" altLang="en-US" dirty="0" smtClean="0"/>
              <a:t>ただし、</a:t>
            </a:r>
            <a:r>
              <a:rPr lang="en-US" altLang="ja-JP" dirty="0" smtClean="0"/>
              <a:t>H, N, O, S </a:t>
            </a:r>
            <a:r>
              <a:rPr lang="ja-JP" altLang="en-US" dirty="0" smtClean="0"/>
              <a:t>の原子番号はそれぞれ １、７、８、１６である。</a:t>
            </a:r>
            <a:endParaRPr kumimoji="1" lang="ja-JP" altLang="en-US" dirty="0"/>
          </a:p>
        </p:txBody>
      </p:sp>
      <p:sp>
        <p:nvSpPr>
          <p:cNvPr id="24" name="テキスト ボックス 23"/>
          <p:cNvSpPr txBox="1"/>
          <p:nvPr/>
        </p:nvSpPr>
        <p:spPr>
          <a:xfrm>
            <a:off x="4575548" y="5747772"/>
            <a:ext cx="1436612" cy="523220"/>
          </a:xfrm>
          <a:prstGeom prst="rect">
            <a:avLst/>
          </a:prstGeom>
          <a:noFill/>
        </p:spPr>
        <p:txBody>
          <a:bodyPr wrap="none" rtlCol="0">
            <a:spAutoFit/>
          </a:bodyPr>
          <a:lstStyle/>
          <a:p>
            <a:r>
              <a:rPr kumimoji="1" lang="ja-JP" altLang="en-US" dirty="0" smtClean="0"/>
              <a:t>（２）  </a:t>
            </a:r>
            <a:r>
              <a:rPr kumimoji="1" lang="en-US" altLang="ja-JP" sz="2800" dirty="0" smtClean="0">
                <a:latin typeface="Times New Roman" panose="02020603050405020304" pitchFamily="18" charset="0"/>
                <a:cs typeface="Times New Roman" panose="02020603050405020304" pitchFamily="18" charset="0"/>
              </a:rPr>
              <a:t>OH</a:t>
            </a:r>
            <a:r>
              <a:rPr kumimoji="1" lang="ja-JP" altLang="en-US" sz="2800" baseline="30000" dirty="0" smtClean="0">
                <a:latin typeface="Times New Roman" panose="02020603050405020304" pitchFamily="18" charset="0"/>
                <a:cs typeface="Times New Roman" panose="02020603050405020304" pitchFamily="18" charset="0"/>
              </a:rPr>
              <a:t>－</a:t>
            </a:r>
            <a:endParaRPr kumimoji="1" lang="ja-JP" altLang="en-US" baseline="30000" dirty="0">
              <a:latin typeface="Times New Roman" panose="02020603050405020304" pitchFamily="18" charset="0"/>
              <a:cs typeface="Times New Roman" panose="02020603050405020304" pitchFamily="18" charset="0"/>
            </a:endParaRPr>
          </a:p>
        </p:txBody>
      </p:sp>
      <p:sp>
        <p:nvSpPr>
          <p:cNvPr id="25" name="テキスト ボックス 24"/>
          <p:cNvSpPr txBox="1"/>
          <p:nvPr/>
        </p:nvSpPr>
        <p:spPr>
          <a:xfrm>
            <a:off x="179512" y="5766936"/>
            <a:ext cx="1072730" cy="523220"/>
          </a:xfrm>
          <a:prstGeom prst="rect">
            <a:avLst/>
          </a:prstGeom>
          <a:noFill/>
        </p:spPr>
        <p:txBody>
          <a:bodyPr wrap="none" rtlCol="0">
            <a:spAutoFit/>
          </a:bodyPr>
          <a:lstStyle/>
          <a:p>
            <a:r>
              <a:rPr kumimoji="1" lang="ja-JP" altLang="en-US" dirty="0" smtClean="0"/>
              <a:t>（１）  </a:t>
            </a:r>
            <a:r>
              <a:rPr kumimoji="1" lang="en-US" altLang="ja-JP" sz="2800" dirty="0" smtClean="0">
                <a:latin typeface="Times New Roman" panose="02020603050405020304" pitchFamily="18" charset="0"/>
                <a:cs typeface="Times New Roman" panose="02020603050405020304" pitchFamily="18" charset="0"/>
              </a:rPr>
              <a:t>H</a:t>
            </a:r>
            <a:r>
              <a:rPr kumimoji="1" lang="en-US" altLang="ja-JP" sz="2800" baseline="30000" dirty="0" smtClean="0">
                <a:latin typeface="Times New Roman" panose="02020603050405020304" pitchFamily="18" charset="0"/>
                <a:cs typeface="Times New Roman" panose="02020603050405020304" pitchFamily="18" charset="0"/>
              </a:rPr>
              <a:t>+</a:t>
            </a:r>
            <a:endParaRPr kumimoji="1" lang="ja-JP" altLang="en-US" baseline="30000" dirty="0">
              <a:latin typeface="Times New Roman" panose="02020603050405020304" pitchFamily="18" charset="0"/>
              <a:cs typeface="Times New Roman" panose="02020603050405020304" pitchFamily="18" charset="0"/>
            </a:endParaRPr>
          </a:p>
        </p:txBody>
      </p:sp>
      <p:sp>
        <p:nvSpPr>
          <p:cNvPr id="26" name="テキスト ボックス 25"/>
          <p:cNvSpPr txBox="1"/>
          <p:nvPr/>
        </p:nvSpPr>
        <p:spPr>
          <a:xfrm>
            <a:off x="4610433" y="6362164"/>
            <a:ext cx="1617751" cy="523220"/>
          </a:xfrm>
          <a:prstGeom prst="rect">
            <a:avLst/>
          </a:prstGeom>
          <a:noFill/>
        </p:spPr>
        <p:txBody>
          <a:bodyPr wrap="none" rtlCol="0">
            <a:spAutoFit/>
          </a:bodyPr>
          <a:lstStyle/>
          <a:p>
            <a:r>
              <a:rPr kumimoji="1" lang="ja-JP" altLang="en-US" dirty="0" smtClean="0"/>
              <a:t>（４）  </a:t>
            </a:r>
            <a:r>
              <a:rPr kumimoji="1" lang="en-US" altLang="ja-JP" sz="2800" dirty="0" smtClean="0">
                <a:latin typeface="Times New Roman" panose="02020603050405020304" pitchFamily="18" charset="0"/>
                <a:cs typeface="Times New Roman" panose="02020603050405020304" pitchFamily="18" charset="0"/>
              </a:rPr>
              <a:t>SO</a:t>
            </a:r>
            <a:r>
              <a:rPr kumimoji="1" lang="en-US" altLang="ja-JP" sz="2800" baseline="-25000" dirty="0" smtClean="0">
                <a:latin typeface="Times New Roman" panose="02020603050405020304" pitchFamily="18" charset="0"/>
                <a:cs typeface="Times New Roman" panose="02020603050405020304" pitchFamily="18" charset="0"/>
              </a:rPr>
              <a:t>4</a:t>
            </a:r>
            <a:r>
              <a:rPr kumimoji="1" lang="en-US" altLang="ja-JP" sz="2800" baseline="30000" dirty="0" smtClean="0">
                <a:latin typeface="Times New Roman" panose="02020603050405020304" pitchFamily="18" charset="0"/>
                <a:cs typeface="Times New Roman" panose="02020603050405020304" pitchFamily="18" charset="0"/>
              </a:rPr>
              <a:t>2</a:t>
            </a:r>
            <a:r>
              <a:rPr kumimoji="1" lang="ja-JP" altLang="en-US" sz="2800" baseline="30000" dirty="0" smtClean="0">
                <a:latin typeface="Times New Roman" panose="02020603050405020304" pitchFamily="18" charset="0"/>
                <a:cs typeface="Times New Roman" panose="02020603050405020304" pitchFamily="18" charset="0"/>
              </a:rPr>
              <a:t>－</a:t>
            </a:r>
            <a:endParaRPr kumimoji="1" lang="ja-JP" altLang="en-US" baseline="30000" dirty="0">
              <a:latin typeface="Times New Roman" panose="02020603050405020304" pitchFamily="18" charset="0"/>
              <a:cs typeface="Times New Roman" panose="02020603050405020304" pitchFamily="18" charset="0"/>
            </a:endParaRPr>
          </a:p>
        </p:txBody>
      </p:sp>
      <p:sp>
        <p:nvSpPr>
          <p:cNvPr id="27" name="テキスト ボックス 26"/>
          <p:cNvSpPr txBox="1"/>
          <p:nvPr/>
        </p:nvSpPr>
        <p:spPr>
          <a:xfrm>
            <a:off x="179512" y="6343000"/>
            <a:ext cx="1452642" cy="523220"/>
          </a:xfrm>
          <a:prstGeom prst="rect">
            <a:avLst/>
          </a:prstGeom>
          <a:noFill/>
        </p:spPr>
        <p:txBody>
          <a:bodyPr wrap="none" rtlCol="0">
            <a:spAutoFit/>
          </a:bodyPr>
          <a:lstStyle/>
          <a:p>
            <a:r>
              <a:rPr kumimoji="1" lang="ja-JP" altLang="en-US" dirty="0" smtClean="0"/>
              <a:t>（３）  </a:t>
            </a:r>
            <a:r>
              <a:rPr kumimoji="1" lang="en-US" altLang="ja-JP" sz="2800" dirty="0" smtClean="0">
                <a:latin typeface="Times New Roman" panose="02020603050405020304" pitchFamily="18" charset="0"/>
                <a:cs typeface="Times New Roman" panose="02020603050405020304" pitchFamily="18" charset="0"/>
              </a:rPr>
              <a:t>NH</a:t>
            </a:r>
            <a:r>
              <a:rPr kumimoji="1" lang="en-US" altLang="ja-JP" sz="2800" baseline="-25000" dirty="0" smtClean="0">
                <a:latin typeface="Times New Roman" panose="02020603050405020304" pitchFamily="18" charset="0"/>
                <a:cs typeface="Times New Roman" panose="02020603050405020304" pitchFamily="18" charset="0"/>
              </a:rPr>
              <a:t>4</a:t>
            </a:r>
            <a:r>
              <a:rPr kumimoji="1" lang="en-US" altLang="ja-JP" sz="2800" baseline="30000" dirty="0" smtClean="0">
                <a:latin typeface="Times New Roman" panose="02020603050405020304" pitchFamily="18" charset="0"/>
                <a:cs typeface="Times New Roman" panose="02020603050405020304" pitchFamily="18" charset="0"/>
              </a:rPr>
              <a:t>+</a:t>
            </a:r>
            <a:endParaRPr kumimoji="1" lang="ja-JP" altLang="en-US" baseline="30000" dirty="0">
              <a:latin typeface="Times New Roman" panose="02020603050405020304" pitchFamily="18" charset="0"/>
              <a:cs typeface="Times New Roman" panose="02020603050405020304" pitchFamily="18" charset="0"/>
            </a:endParaRPr>
          </a:p>
        </p:txBody>
      </p:sp>
      <p:sp>
        <p:nvSpPr>
          <p:cNvPr id="41" name="テキスト ボックス 40"/>
          <p:cNvSpPr txBox="1"/>
          <p:nvPr/>
        </p:nvSpPr>
        <p:spPr>
          <a:xfrm>
            <a:off x="90346" y="3068960"/>
            <a:ext cx="5921814" cy="369332"/>
          </a:xfrm>
          <a:prstGeom prst="rect">
            <a:avLst/>
          </a:prstGeom>
          <a:noFill/>
        </p:spPr>
        <p:txBody>
          <a:bodyPr wrap="none" rtlCol="0">
            <a:spAutoFit/>
          </a:bodyPr>
          <a:lstStyle/>
          <a:p>
            <a:r>
              <a:rPr kumimoji="1" lang="ja-JP" altLang="en-US" b="1" u="sng" dirty="0" smtClean="0"/>
              <a:t>これにて記述問題は終了します。ここからは選択問題です。</a:t>
            </a:r>
            <a:endParaRPr kumimoji="1" lang="ja-JP" altLang="en-US" b="1" u="sng" dirty="0"/>
          </a:p>
        </p:txBody>
      </p:sp>
      <p:sp>
        <p:nvSpPr>
          <p:cNvPr id="42" name="テキスト ボックス 41"/>
          <p:cNvSpPr txBox="1"/>
          <p:nvPr/>
        </p:nvSpPr>
        <p:spPr>
          <a:xfrm>
            <a:off x="6337608" y="6479955"/>
            <a:ext cx="2351926" cy="369332"/>
          </a:xfrm>
          <a:prstGeom prst="rect">
            <a:avLst/>
          </a:prstGeom>
          <a:noFill/>
        </p:spPr>
        <p:txBody>
          <a:bodyPr wrap="none" rtlCol="0">
            <a:spAutoFit/>
          </a:bodyPr>
          <a:lstStyle/>
          <a:p>
            <a:r>
              <a:rPr kumimoji="1" lang="ja-JP" altLang="en-US" dirty="0" smtClean="0"/>
              <a:t>陽子　１５　　電子　１６</a:t>
            </a:r>
            <a:endParaRPr kumimoji="1" lang="ja-JP" altLang="en-US" dirty="0"/>
          </a:p>
        </p:txBody>
      </p:sp>
      <p:sp>
        <p:nvSpPr>
          <p:cNvPr id="43" name="テキスト ボックス 42"/>
          <p:cNvSpPr txBox="1"/>
          <p:nvPr/>
        </p:nvSpPr>
        <p:spPr>
          <a:xfrm>
            <a:off x="1873112" y="6441813"/>
            <a:ext cx="2351926" cy="369332"/>
          </a:xfrm>
          <a:prstGeom prst="rect">
            <a:avLst/>
          </a:prstGeom>
          <a:noFill/>
        </p:spPr>
        <p:txBody>
          <a:bodyPr wrap="none" rtlCol="0">
            <a:spAutoFit/>
          </a:bodyPr>
          <a:lstStyle/>
          <a:p>
            <a:r>
              <a:rPr kumimoji="1" lang="ja-JP" altLang="en-US" dirty="0" smtClean="0"/>
              <a:t>陽子　１３　　電子　１４</a:t>
            </a:r>
            <a:endParaRPr kumimoji="1" lang="ja-JP" altLang="en-US" dirty="0"/>
          </a:p>
        </p:txBody>
      </p:sp>
      <p:sp>
        <p:nvSpPr>
          <p:cNvPr id="44" name="テキスト ボックス 43"/>
          <p:cNvSpPr txBox="1"/>
          <p:nvPr/>
        </p:nvSpPr>
        <p:spPr>
          <a:xfrm>
            <a:off x="1873112" y="5855877"/>
            <a:ext cx="2348720" cy="369332"/>
          </a:xfrm>
          <a:prstGeom prst="rect">
            <a:avLst/>
          </a:prstGeom>
          <a:noFill/>
        </p:spPr>
        <p:txBody>
          <a:bodyPr wrap="none" rtlCol="0">
            <a:spAutoFit/>
          </a:bodyPr>
          <a:lstStyle/>
          <a:p>
            <a:r>
              <a:rPr kumimoji="1" lang="ja-JP" altLang="en-US" dirty="0" smtClean="0"/>
              <a:t>陽子　　９　　電子　１０</a:t>
            </a:r>
            <a:endParaRPr kumimoji="1" lang="ja-JP" altLang="en-US" dirty="0"/>
          </a:p>
        </p:txBody>
      </p:sp>
      <p:sp>
        <p:nvSpPr>
          <p:cNvPr id="45" name="テキスト ボックス 44"/>
          <p:cNvSpPr txBox="1"/>
          <p:nvPr/>
        </p:nvSpPr>
        <p:spPr>
          <a:xfrm>
            <a:off x="6337608" y="5855877"/>
            <a:ext cx="2351926" cy="369332"/>
          </a:xfrm>
          <a:prstGeom prst="rect">
            <a:avLst/>
          </a:prstGeom>
          <a:noFill/>
        </p:spPr>
        <p:txBody>
          <a:bodyPr wrap="none" rtlCol="0">
            <a:spAutoFit/>
          </a:bodyPr>
          <a:lstStyle/>
          <a:p>
            <a:r>
              <a:rPr kumimoji="1" lang="ja-JP" altLang="en-US" dirty="0" smtClean="0"/>
              <a:t>陽子　１１　　電子　１２</a:t>
            </a:r>
            <a:endParaRPr kumimoji="1" lang="ja-JP" altLang="en-US" dirty="0"/>
          </a:p>
        </p:txBody>
      </p:sp>
      <p:sp>
        <p:nvSpPr>
          <p:cNvPr id="46" name="正方形/長方形 45"/>
          <p:cNvSpPr/>
          <p:nvPr/>
        </p:nvSpPr>
        <p:spPr>
          <a:xfrm>
            <a:off x="188800" y="3429000"/>
            <a:ext cx="8631672" cy="646331"/>
          </a:xfrm>
          <a:prstGeom prst="rect">
            <a:avLst/>
          </a:prstGeom>
          <a:ln>
            <a:solidFill>
              <a:schemeClr val="tx1"/>
            </a:solidFill>
          </a:ln>
        </p:spPr>
        <p:txBody>
          <a:bodyPr wrap="square">
            <a:spAutoFit/>
          </a:bodyPr>
          <a:lstStyle/>
          <a:p>
            <a:r>
              <a:rPr lang="ja-JP" altLang="en-US" dirty="0"/>
              <a:t>２ケタの数字については、２か所マークすること。（例）１２⇒①と②をマークする。</a:t>
            </a:r>
            <a:endParaRPr lang="en-US" altLang="ja-JP" dirty="0"/>
          </a:p>
          <a:p>
            <a:r>
              <a:rPr lang="en-US" altLang="ja-JP" dirty="0"/>
              <a:t>※</a:t>
            </a:r>
            <a:r>
              <a:rPr lang="ja-JP" altLang="en-US" dirty="0"/>
              <a:t>ただし同じ数字が続く場合は、１か所だけマークする。（例）１１⇒①のみをマークする。</a:t>
            </a:r>
          </a:p>
        </p:txBody>
      </p:sp>
      <p:sp>
        <p:nvSpPr>
          <p:cNvPr id="47" name="正方形/長方形 46"/>
          <p:cNvSpPr/>
          <p:nvPr/>
        </p:nvSpPr>
        <p:spPr>
          <a:xfrm>
            <a:off x="3563928" y="4150821"/>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8" name="正方形/長方形 47"/>
          <p:cNvSpPr/>
          <p:nvPr/>
        </p:nvSpPr>
        <p:spPr>
          <a:xfrm>
            <a:off x="2860741" y="4150821"/>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9" name="正方形/長方形 48"/>
          <p:cNvSpPr/>
          <p:nvPr/>
        </p:nvSpPr>
        <p:spPr>
          <a:xfrm>
            <a:off x="3779952" y="5857804"/>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0" name="正方形/長方形 49"/>
          <p:cNvSpPr/>
          <p:nvPr/>
        </p:nvSpPr>
        <p:spPr>
          <a:xfrm>
            <a:off x="6982170" y="5857804"/>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1" name="正方形/長方形 50"/>
          <p:cNvSpPr/>
          <p:nvPr/>
        </p:nvSpPr>
        <p:spPr>
          <a:xfrm>
            <a:off x="8244448" y="5857804"/>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正方形/長方形 51"/>
          <p:cNvSpPr/>
          <p:nvPr/>
        </p:nvSpPr>
        <p:spPr>
          <a:xfrm>
            <a:off x="2560052" y="6455077"/>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3" name="正方形/長方形 52"/>
          <p:cNvSpPr/>
          <p:nvPr/>
        </p:nvSpPr>
        <p:spPr>
          <a:xfrm>
            <a:off x="7007655" y="6455077"/>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正方形/長方形 53"/>
          <p:cNvSpPr/>
          <p:nvPr/>
        </p:nvSpPr>
        <p:spPr>
          <a:xfrm>
            <a:off x="2555776" y="5857804"/>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5" name="正方形/長方形 54"/>
          <p:cNvSpPr/>
          <p:nvPr/>
        </p:nvSpPr>
        <p:spPr>
          <a:xfrm>
            <a:off x="8244448" y="6455077"/>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6" name="正方形/長方形 55"/>
          <p:cNvSpPr/>
          <p:nvPr/>
        </p:nvSpPr>
        <p:spPr>
          <a:xfrm>
            <a:off x="3779952" y="6455077"/>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116784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表 36"/>
          <p:cNvGraphicFramePr>
            <a:graphicFrameLocks noGrp="1"/>
          </p:cNvGraphicFramePr>
          <p:nvPr>
            <p:extLst>
              <p:ext uri="{D42A27DB-BD31-4B8C-83A1-F6EECF244321}">
                <p14:modId xmlns:p14="http://schemas.microsoft.com/office/powerpoint/2010/main" val="2585332767"/>
              </p:ext>
            </p:extLst>
          </p:nvPr>
        </p:nvGraphicFramePr>
        <p:xfrm>
          <a:off x="359771" y="465154"/>
          <a:ext cx="8280920" cy="1419553"/>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tblGrid>
              <a:tr h="141955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38" name="テキスト ボックス 37"/>
          <p:cNvSpPr txBox="1"/>
          <p:nvPr/>
        </p:nvSpPr>
        <p:spPr>
          <a:xfrm>
            <a:off x="147016" y="33106"/>
            <a:ext cx="9177512" cy="369332"/>
          </a:xfrm>
          <a:prstGeom prst="rect">
            <a:avLst/>
          </a:prstGeom>
          <a:noFill/>
        </p:spPr>
        <p:txBody>
          <a:bodyPr wrap="none" rtlCol="0">
            <a:spAutoFit/>
          </a:bodyPr>
          <a:lstStyle/>
          <a:p>
            <a:r>
              <a:rPr kumimoji="1" lang="ja-JP" altLang="en-US" dirty="0" smtClean="0">
                <a:latin typeface="Times New Roman" panose="02020603050405020304" pitchFamily="18" charset="0"/>
                <a:cs typeface="Times New Roman" panose="02020603050405020304" pitchFamily="18" charset="0"/>
              </a:rPr>
              <a:t>問２．次に示す①～⑤の原子について、最も価電子の少ない原子を選び　１７　にマークせよ。</a:t>
            </a:r>
            <a:endParaRPr kumimoji="1" lang="ja-JP" altLang="en-US" dirty="0">
              <a:latin typeface="Times New Roman" panose="02020603050405020304" pitchFamily="18" charset="0"/>
              <a:cs typeface="Times New Roman" panose="02020603050405020304" pitchFamily="18" charset="0"/>
            </a:endParaRPr>
          </a:p>
        </p:txBody>
      </p:sp>
      <p:pic>
        <p:nvPicPr>
          <p:cNvPr id="3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842" y="692556"/>
            <a:ext cx="741958" cy="1048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0889" y="624484"/>
            <a:ext cx="944967" cy="1165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643" y="628216"/>
            <a:ext cx="1010530" cy="1220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2"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31646" y="622001"/>
            <a:ext cx="928586" cy="1165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3"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382279" y="492805"/>
            <a:ext cx="1150161" cy="1327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4" name="テキスト ボックス 43"/>
          <p:cNvSpPr txBox="1"/>
          <p:nvPr/>
        </p:nvSpPr>
        <p:spPr>
          <a:xfrm>
            <a:off x="2025722" y="471843"/>
            <a:ext cx="417102" cy="369332"/>
          </a:xfrm>
          <a:prstGeom prst="rect">
            <a:avLst/>
          </a:prstGeom>
          <a:noFill/>
        </p:spPr>
        <p:txBody>
          <a:bodyPr wrap="none" rtlCol="0">
            <a:spAutoFit/>
          </a:bodyPr>
          <a:lstStyle/>
          <a:p>
            <a:r>
              <a:rPr lang="ja-JP" altLang="en-US" b="1" dirty="0"/>
              <a:t>②</a:t>
            </a:r>
            <a:endParaRPr kumimoji="1" lang="ja-JP" altLang="en-US" b="1" dirty="0"/>
          </a:p>
        </p:txBody>
      </p:sp>
      <p:sp>
        <p:nvSpPr>
          <p:cNvPr id="45" name="テキスト ボックス 44"/>
          <p:cNvSpPr txBox="1"/>
          <p:nvPr/>
        </p:nvSpPr>
        <p:spPr>
          <a:xfrm>
            <a:off x="3678138" y="471843"/>
            <a:ext cx="417102" cy="369332"/>
          </a:xfrm>
          <a:prstGeom prst="rect">
            <a:avLst/>
          </a:prstGeom>
          <a:noFill/>
        </p:spPr>
        <p:txBody>
          <a:bodyPr wrap="none" rtlCol="0">
            <a:spAutoFit/>
          </a:bodyPr>
          <a:lstStyle/>
          <a:p>
            <a:r>
              <a:rPr lang="ja-JP" altLang="en-US" b="1" dirty="0"/>
              <a:t>③</a:t>
            </a:r>
            <a:endParaRPr kumimoji="1" lang="ja-JP" altLang="en-US" b="1" dirty="0"/>
          </a:p>
        </p:txBody>
      </p:sp>
      <p:sp>
        <p:nvSpPr>
          <p:cNvPr id="46" name="テキスト ボックス 45"/>
          <p:cNvSpPr txBox="1"/>
          <p:nvPr/>
        </p:nvSpPr>
        <p:spPr>
          <a:xfrm>
            <a:off x="6990506" y="471843"/>
            <a:ext cx="417102" cy="369332"/>
          </a:xfrm>
          <a:prstGeom prst="rect">
            <a:avLst/>
          </a:prstGeom>
          <a:noFill/>
        </p:spPr>
        <p:txBody>
          <a:bodyPr wrap="none" rtlCol="0">
            <a:spAutoFit/>
          </a:bodyPr>
          <a:lstStyle/>
          <a:p>
            <a:r>
              <a:rPr lang="ja-JP" altLang="en-US" b="1" dirty="0"/>
              <a:t>⑤</a:t>
            </a:r>
            <a:endParaRPr kumimoji="1" lang="ja-JP" altLang="en-US" b="1" dirty="0"/>
          </a:p>
        </p:txBody>
      </p:sp>
      <p:sp>
        <p:nvSpPr>
          <p:cNvPr id="47" name="テキスト ボックス 46"/>
          <p:cNvSpPr txBox="1"/>
          <p:nvPr/>
        </p:nvSpPr>
        <p:spPr>
          <a:xfrm>
            <a:off x="364472" y="471843"/>
            <a:ext cx="415498" cy="369332"/>
          </a:xfrm>
          <a:prstGeom prst="rect">
            <a:avLst/>
          </a:prstGeom>
          <a:noFill/>
        </p:spPr>
        <p:txBody>
          <a:bodyPr wrap="none" rtlCol="0">
            <a:spAutoFit/>
          </a:bodyPr>
          <a:lstStyle/>
          <a:p>
            <a:r>
              <a:rPr kumimoji="1" lang="ja-JP" altLang="en-US" b="1" dirty="0" smtClean="0"/>
              <a:t>①</a:t>
            </a:r>
            <a:endParaRPr kumimoji="1" lang="ja-JP" altLang="en-US" b="1" dirty="0"/>
          </a:p>
        </p:txBody>
      </p:sp>
      <p:sp>
        <p:nvSpPr>
          <p:cNvPr id="48" name="テキスト ボックス 47"/>
          <p:cNvSpPr txBox="1"/>
          <p:nvPr/>
        </p:nvSpPr>
        <p:spPr>
          <a:xfrm>
            <a:off x="5334322" y="471843"/>
            <a:ext cx="417102" cy="369332"/>
          </a:xfrm>
          <a:prstGeom prst="rect">
            <a:avLst/>
          </a:prstGeom>
          <a:noFill/>
        </p:spPr>
        <p:txBody>
          <a:bodyPr wrap="none" rtlCol="0">
            <a:spAutoFit/>
          </a:bodyPr>
          <a:lstStyle/>
          <a:p>
            <a:r>
              <a:rPr lang="ja-JP" altLang="en-US" b="1" dirty="0"/>
              <a:t>④</a:t>
            </a:r>
            <a:endParaRPr kumimoji="1" lang="ja-JP" altLang="en-US" b="1" dirty="0"/>
          </a:p>
        </p:txBody>
      </p:sp>
      <p:sp>
        <p:nvSpPr>
          <p:cNvPr id="51" name="テキスト ボックス 50"/>
          <p:cNvSpPr txBox="1"/>
          <p:nvPr/>
        </p:nvSpPr>
        <p:spPr>
          <a:xfrm>
            <a:off x="107504" y="3502749"/>
            <a:ext cx="8856984" cy="646331"/>
          </a:xfrm>
          <a:prstGeom prst="rect">
            <a:avLst/>
          </a:prstGeom>
          <a:noFill/>
        </p:spPr>
        <p:txBody>
          <a:bodyPr wrap="square" rtlCol="0">
            <a:spAutoFit/>
          </a:bodyPr>
          <a:lstStyle/>
          <a:p>
            <a:r>
              <a:rPr lang="ja-JP" altLang="en-US" dirty="0" smtClean="0">
                <a:latin typeface="HGP創英角ｺﾞｼｯｸUB" panose="020B0900000000000000" pitchFamily="50" charset="-128"/>
                <a:ea typeface="HGP創英角ｺﾞｼｯｸUB" panose="020B0900000000000000" pitchFamily="50" charset="-128"/>
              </a:rPr>
              <a:t>７．エタノール、酢酸、炭酸カルシウム、酢酸カルシウムを使って、固形燃料を作った。</a:t>
            </a:r>
            <a:endParaRPr lang="en-US" altLang="ja-JP" dirty="0" smtClean="0">
              <a:latin typeface="HGP創英角ｺﾞｼｯｸUB" panose="020B0900000000000000" pitchFamily="50" charset="-128"/>
              <a:ea typeface="HGP創英角ｺﾞｼｯｸUB" panose="020B0900000000000000" pitchFamily="50" charset="-128"/>
            </a:endParaRPr>
          </a:p>
          <a:p>
            <a:r>
              <a:rPr kumimoji="1" lang="ja-JP" altLang="en-US" dirty="0">
                <a:latin typeface="HGP創英角ｺﾞｼｯｸUB" panose="020B0900000000000000" pitchFamily="50" charset="-128"/>
                <a:ea typeface="HGP創英角ｺﾞｼｯｸUB" panose="020B0900000000000000" pitchFamily="50" charset="-128"/>
              </a:rPr>
              <a:t>　</a:t>
            </a:r>
            <a:r>
              <a:rPr kumimoji="1" lang="ja-JP" altLang="en-US" dirty="0" smtClean="0">
                <a:latin typeface="HGP創英角ｺﾞｼｯｸUB" panose="020B0900000000000000" pitchFamily="50" charset="-128"/>
                <a:ea typeface="HGP創英角ｺﾞｼｯｸUB" panose="020B0900000000000000" pitchFamily="50" charset="-128"/>
              </a:rPr>
              <a:t>次の問いに答えよ。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52" name="テキスト ボックス 51"/>
          <p:cNvSpPr txBox="1"/>
          <p:nvPr/>
        </p:nvSpPr>
        <p:spPr>
          <a:xfrm>
            <a:off x="179512" y="4122946"/>
            <a:ext cx="8964488" cy="1477328"/>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a:t>
            </a:r>
            <a:r>
              <a:rPr lang="ja-JP" altLang="en-US" dirty="0" smtClean="0">
                <a:latin typeface="Times New Roman" panose="02020603050405020304" pitchFamily="18" charset="0"/>
                <a:cs typeface="Times New Roman" panose="02020603050405020304" pitchFamily="18" charset="0"/>
              </a:rPr>
              <a:t>１．次の文章の　１９　～　２１　に</a:t>
            </a:r>
            <a:r>
              <a:rPr lang="ja-JP" altLang="en-US" dirty="0">
                <a:latin typeface="Times New Roman" panose="02020603050405020304" pitchFamily="18" charset="0"/>
                <a:cs typeface="Times New Roman" panose="02020603050405020304" pitchFamily="18" charset="0"/>
              </a:rPr>
              <a:t>入る語句として正しいものを</a:t>
            </a:r>
            <a:r>
              <a:rPr lang="ja-JP" altLang="en-US" dirty="0" smtClean="0">
                <a:latin typeface="Times New Roman" panose="02020603050405020304" pitchFamily="18" charset="0"/>
                <a:cs typeface="Times New Roman" panose="02020603050405020304" pitchFamily="18" charset="0"/>
              </a:rPr>
              <a:t>、①酢酸、②炭酸</a:t>
            </a:r>
            <a:r>
              <a:rPr lang="ja-JP" altLang="en-US" dirty="0">
                <a:latin typeface="Times New Roman" panose="02020603050405020304" pitchFamily="18" charset="0"/>
                <a:cs typeface="Times New Roman" panose="02020603050405020304" pitchFamily="18" charset="0"/>
              </a:rPr>
              <a:t>カルシウム</a:t>
            </a:r>
            <a:r>
              <a:rPr lang="ja-JP" altLang="en-US" dirty="0" smtClean="0">
                <a:latin typeface="Times New Roman" panose="02020603050405020304" pitchFamily="18" charset="0"/>
                <a:cs typeface="Times New Roman" panose="02020603050405020304" pitchFamily="18" charset="0"/>
              </a:rPr>
              <a:t>、</a:t>
            </a:r>
            <a:endParaRPr lang="en-US" altLang="ja-JP" dirty="0" smtClean="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　　③酢酸カルシウムから選んでマークシートに記入</a:t>
            </a:r>
            <a:r>
              <a:rPr lang="ja-JP" altLang="en-US" dirty="0">
                <a:latin typeface="Times New Roman" panose="02020603050405020304" pitchFamily="18" charset="0"/>
                <a:cs typeface="Times New Roman" panose="02020603050405020304" pitchFamily="18" charset="0"/>
              </a:rPr>
              <a:t>せよ</a:t>
            </a:r>
            <a:r>
              <a:rPr lang="ja-JP" altLang="en-US" dirty="0" smtClean="0">
                <a:latin typeface="Times New Roman" panose="02020603050405020304" pitchFamily="18" charset="0"/>
                <a:cs typeface="Times New Roman" panose="02020603050405020304" pitchFamily="18" charset="0"/>
              </a:rPr>
              <a:t>。</a:t>
            </a:r>
            <a:r>
              <a:rPr kumimoji="1" lang="ja-JP" altLang="en-US" dirty="0" smtClean="0">
                <a:latin typeface="Times New Roman" panose="02020603050405020304" pitchFamily="18" charset="0"/>
                <a:cs typeface="Times New Roman" panose="02020603050405020304" pitchFamily="18" charset="0"/>
              </a:rPr>
              <a:t>　　　</a:t>
            </a:r>
            <a:endParaRPr kumimoji="1" lang="en-US" altLang="ja-JP" dirty="0" smtClean="0">
              <a:latin typeface="Times New Roman" panose="02020603050405020304" pitchFamily="18" charset="0"/>
              <a:cs typeface="Times New Roman" panose="02020603050405020304" pitchFamily="18" charset="0"/>
            </a:endParaRPr>
          </a:p>
          <a:p>
            <a:pPr>
              <a:lnSpc>
                <a:spcPct val="150000"/>
              </a:lnSpc>
            </a:pPr>
            <a:r>
              <a:rPr lang="ja-JP" altLang="en-US" dirty="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　　</a:t>
            </a:r>
            <a:r>
              <a:rPr kumimoji="1" lang="ja-JP" altLang="en-US" u="sng" dirty="0" smtClean="0">
                <a:latin typeface="Times New Roman" panose="02020603050405020304" pitchFamily="18" charset="0"/>
                <a:cs typeface="Times New Roman" panose="02020603050405020304" pitchFamily="18" charset="0"/>
              </a:rPr>
              <a:t>固形燃料は、１９　を　２０　に溶かして</a:t>
            </a:r>
            <a:r>
              <a:rPr lang="ja-JP" altLang="en-US" u="sng" dirty="0" smtClean="0">
                <a:latin typeface="Times New Roman" panose="02020603050405020304" pitchFamily="18" charset="0"/>
                <a:cs typeface="Times New Roman" panose="02020603050405020304" pitchFamily="18" charset="0"/>
              </a:rPr>
              <a:t>手</a:t>
            </a:r>
            <a:r>
              <a:rPr lang="ja-JP" altLang="en-US" u="sng" dirty="0">
                <a:latin typeface="Times New Roman" panose="02020603050405020304" pitchFamily="18" charset="0"/>
                <a:cs typeface="Times New Roman" panose="02020603050405020304" pitchFamily="18" charset="0"/>
              </a:rPr>
              <a:t>に</a:t>
            </a:r>
            <a:r>
              <a:rPr lang="ja-JP" altLang="en-US" u="sng" dirty="0" smtClean="0">
                <a:latin typeface="Times New Roman" panose="02020603050405020304" pitchFamily="18" charset="0"/>
                <a:cs typeface="Times New Roman" panose="02020603050405020304" pitchFamily="18" charset="0"/>
              </a:rPr>
              <a:t>入れた　</a:t>
            </a:r>
            <a:r>
              <a:rPr kumimoji="1" lang="ja-JP" altLang="en-US" u="sng" dirty="0" smtClean="0">
                <a:latin typeface="Times New Roman" panose="02020603050405020304" pitchFamily="18" charset="0"/>
                <a:cs typeface="Times New Roman" panose="02020603050405020304" pitchFamily="18" charset="0"/>
              </a:rPr>
              <a:t>２１　の飽和水溶液と液体燃料</a:t>
            </a:r>
            <a:endParaRPr kumimoji="1" lang="en-US" altLang="ja-JP" u="sng" dirty="0" smtClean="0">
              <a:latin typeface="Times New Roman" panose="02020603050405020304" pitchFamily="18" charset="0"/>
              <a:cs typeface="Times New Roman" panose="02020603050405020304" pitchFamily="18" charset="0"/>
            </a:endParaRPr>
          </a:p>
          <a:p>
            <a:pPr>
              <a:lnSpc>
                <a:spcPct val="150000"/>
              </a:lnSpc>
            </a:pPr>
            <a:r>
              <a:rPr kumimoji="1" lang="ja-JP" altLang="en-US" dirty="0" smtClean="0">
                <a:latin typeface="Times New Roman" panose="02020603050405020304" pitchFamily="18" charset="0"/>
                <a:cs typeface="Times New Roman" panose="02020603050405020304" pitchFamily="18" charset="0"/>
              </a:rPr>
              <a:t>　　</a:t>
            </a:r>
            <a:r>
              <a:rPr kumimoji="1" lang="ja-JP" altLang="en-US" u="sng" dirty="0" smtClean="0">
                <a:latin typeface="Times New Roman" panose="02020603050405020304" pitchFamily="18" charset="0"/>
                <a:cs typeface="Times New Roman" panose="02020603050405020304" pitchFamily="18" charset="0"/>
              </a:rPr>
              <a:t>のエタノールを混合し、ゼリー状に固めることによってつくることが出来る。</a:t>
            </a:r>
            <a:r>
              <a:rPr kumimoji="1" lang="ja-JP" altLang="en-US" dirty="0">
                <a:latin typeface="Times New Roman" panose="02020603050405020304" pitchFamily="18" charset="0"/>
                <a:cs typeface="Times New Roman" panose="02020603050405020304" pitchFamily="18" charset="0"/>
              </a:rPr>
              <a:t>　</a:t>
            </a:r>
            <a:r>
              <a:rPr kumimoji="1" lang="ja-JP" altLang="en-US" dirty="0" smtClean="0">
                <a:latin typeface="Times New Roman" panose="02020603050405020304" pitchFamily="18" charset="0"/>
                <a:cs typeface="Times New Roman" panose="02020603050405020304" pitchFamily="18" charset="0"/>
              </a:rPr>
              <a:t>　</a:t>
            </a:r>
            <a:endParaRPr kumimoji="1" lang="en-US" altLang="ja-JP" dirty="0" smtClean="0">
              <a:latin typeface="Times New Roman" panose="02020603050405020304" pitchFamily="18" charset="0"/>
              <a:cs typeface="Times New Roman" panose="02020603050405020304" pitchFamily="18" charset="0"/>
            </a:endParaRPr>
          </a:p>
        </p:txBody>
      </p:sp>
      <p:sp>
        <p:nvSpPr>
          <p:cNvPr id="53" name="テキスト ボックス 52"/>
          <p:cNvSpPr txBox="1"/>
          <p:nvPr/>
        </p:nvSpPr>
        <p:spPr>
          <a:xfrm>
            <a:off x="179512" y="5805264"/>
            <a:ext cx="8964488" cy="923330"/>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a:t>
            </a:r>
            <a:r>
              <a:rPr lang="ja-JP" altLang="en-US" dirty="0" smtClean="0">
                <a:latin typeface="Times New Roman" panose="02020603050405020304" pitchFamily="18" charset="0"/>
                <a:cs typeface="Times New Roman" panose="02020603050405020304" pitchFamily="18" charset="0"/>
              </a:rPr>
              <a:t>２．固形燃料の原料となる酢酸カルシウムは、卵の殻と食用の酢を用いて家庭でも</a:t>
            </a:r>
            <a:endParaRPr lang="en-US" altLang="ja-JP" dirty="0" smtClean="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　作ることが出来る。卵の殻の主成分は、①酢酸、②炭酸</a:t>
            </a:r>
            <a:r>
              <a:rPr lang="ja-JP" altLang="en-US" dirty="0">
                <a:latin typeface="Times New Roman" panose="02020603050405020304" pitchFamily="18" charset="0"/>
                <a:cs typeface="Times New Roman" panose="02020603050405020304" pitchFamily="18" charset="0"/>
              </a:rPr>
              <a:t>カルシウム</a:t>
            </a:r>
            <a:r>
              <a:rPr lang="ja-JP" altLang="en-US" dirty="0" smtClean="0">
                <a:latin typeface="Times New Roman" panose="02020603050405020304" pitchFamily="18" charset="0"/>
                <a:cs typeface="Times New Roman" panose="02020603050405020304" pitchFamily="18" charset="0"/>
              </a:rPr>
              <a:t>、③酢酸カルシウム</a:t>
            </a:r>
            <a:endParaRPr lang="en-US" altLang="ja-JP" dirty="0" smtClean="0">
              <a:latin typeface="Times New Roman" panose="02020603050405020304" pitchFamily="18" charset="0"/>
              <a:cs typeface="Times New Roman" panose="02020603050405020304" pitchFamily="18" charset="0"/>
            </a:endParaRPr>
          </a:p>
          <a:p>
            <a:r>
              <a:rPr lang="ja-JP" altLang="en-US" dirty="0" smtClean="0">
                <a:latin typeface="Times New Roman" panose="02020603050405020304" pitchFamily="18" charset="0"/>
                <a:cs typeface="Times New Roman" panose="02020603050405020304" pitchFamily="18" charset="0"/>
              </a:rPr>
              <a:t>　　のどれか。正しいものを選び ２２　にマークせよ。</a:t>
            </a:r>
            <a:endParaRPr kumimoji="1" lang="en-US" altLang="ja-JP" dirty="0" smtClean="0">
              <a:latin typeface="Times New Roman" panose="02020603050405020304" pitchFamily="18" charset="0"/>
              <a:cs typeface="Times New Roman" panose="02020603050405020304" pitchFamily="18" charset="0"/>
            </a:endParaRPr>
          </a:p>
        </p:txBody>
      </p:sp>
      <p:pic>
        <p:nvPicPr>
          <p:cNvPr id="54" name="Picture 2" descr="「果物電池」の画像検索結果">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65713" y="2274584"/>
            <a:ext cx="2654759" cy="1226424"/>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a:off x="179512" y="1956715"/>
            <a:ext cx="8640960" cy="646331"/>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問３．図のようにレモンと金属で作った電池について、最も関係のある</a:t>
            </a:r>
            <a:endParaRPr kumimoji="1" lang="en-US" altLang="ja-JP" dirty="0" smtClean="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　　</a:t>
            </a:r>
            <a:r>
              <a:rPr kumimoji="1" lang="ja-JP" altLang="en-US" dirty="0" smtClean="0">
                <a:latin typeface="Times New Roman" panose="02020603050405020304" pitchFamily="18" charset="0"/>
                <a:cs typeface="Times New Roman" panose="02020603050405020304" pitchFamily="18" charset="0"/>
              </a:rPr>
              <a:t>物質はどれか。</a:t>
            </a:r>
            <a:r>
              <a:rPr lang="ja-JP" altLang="en-US" dirty="0" smtClean="0">
                <a:latin typeface="Times New Roman" panose="02020603050405020304" pitchFamily="18" charset="0"/>
                <a:cs typeface="Times New Roman" panose="02020603050405020304" pitchFamily="18" charset="0"/>
              </a:rPr>
              <a:t>次の①～④より選び　１８　にマークせよ。</a:t>
            </a:r>
            <a:endParaRPr kumimoji="1" lang="ja-JP" altLang="en-US" dirty="0">
              <a:latin typeface="Times New Roman" panose="02020603050405020304" pitchFamily="18" charset="0"/>
              <a:cs typeface="Times New Roman" panose="02020603050405020304" pitchFamily="18" charset="0"/>
            </a:endParaRPr>
          </a:p>
        </p:txBody>
      </p:sp>
      <p:sp>
        <p:nvSpPr>
          <p:cNvPr id="56" name="テキスト ボックス 55"/>
          <p:cNvSpPr txBox="1"/>
          <p:nvPr/>
        </p:nvSpPr>
        <p:spPr>
          <a:xfrm>
            <a:off x="467544" y="2708920"/>
            <a:ext cx="5904656" cy="369332"/>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①：塩酸　　　②：クエン酸　　　③：炭酸　　④：硫酸</a:t>
            </a:r>
            <a:endParaRPr kumimoji="1" lang="ja-JP" altLang="en-US" dirty="0">
              <a:latin typeface="Times New Roman" panose="02020603050405020304" pitchFamily="18" charset="0"/>
              <a:cs typeface="Times New Roman" panose="02020603050405020304" pitchFamily="18" charset="0"/>
            </a:endParaRPr>
          </a:p>
        </p:txBody>
      </p:sp>
      <p:sp>
        <p:nvSpPr>
          <p:cNvPr id="57" name="正方形/長方形 56"/>
          <p:cNvSpPr/>
          <p:nvPr/>
        </p:nvSpPr>
        <p:spPr>
          <a:xfrm>
            <a:off x="7253269" y="29432"/>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8" name="正方形/長方形 57"/>
          <p:cNvSpPr/>
          <p:nvPr/>
        </p:nvSpPr>
        <p:spPr>
          <a:xfrm>
            <a:off x="4305217" y="2243006"/>
            <a:ext cx="360000" cy="358299"/>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0" name="正方形/長方形 59"/>
          <p:cNvSpPr/>
          <p:nvPr/>
        </p:nvSpPr>
        <p:spPr>
          <a:xfrm>
            <a:off x="2881990" y="4112679"/>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正方形/長方形 60"/>
          <p:cNvSpPr/>
          <p:nvPr/>
        </p:nvSpPr>
        <p:spPr>
          <a:xfrm>
            <a:off x="2017854" y="4778117"/>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2" name="正方形/長方形 61"/>
          <p:cNvSpPr/>
          <p:nvPr/>
        </p:nvSpPr>
        <p:spPr>
          <a:xfrm>
            <a:off x="2809982" y="4778117"/>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3" name="正方形/長方形 62"/>
          <p:cNvSpPr/>
          <p:nvPr/>
        </p:nvSpPr>
        <p:spPr>
          <a:xfrm>
            <a:off x="5563179" y="4778117"/>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4" name="正方形/長方形 63"/>
          <p:cNvSpPr/>
          <p:nvPr/>
        </p:nvSpPr>
        <p:spPr>
          <a:xfrm>
            <a:off x="2085586" y="4112679"/>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5" name="正方形/長方形 64"/>
          <p:cNvSpPr/>
          <p:nvPr/>
        </p:nvSpPr>
        <p:spPr>
          <a:xfrm>
            <a:off x="3326655" y="6400435"/>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958822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07504" y="30976"/>
            <a:ext cx="8856984" cy="369332"/>
          </a:xfrm>
          <a:prstGeom prst="rect">
            <a:avLst/>
          </a:prstGeom>
          <a:noFill/>
        </p:spPr>
        <p:txBody>
          <a:bodyPr wrap="square" rtlCol="0">
            <a:spAutoFit/>
          </a:bodyPr>
          <a:lstStyle/>
          <a:p>
            <a:r>
              <a:rPr lang="ja-JP" altLang="en-US" dirty="0" smtClean="0">
                <a:latin typeface="HGP創英角ｺﾞｼｯｸUB" panose="020B0900000000000000" pitchFamily="50" charset="-128"/>
                <a:ea typeface="HGP創英角ｺﾞｼｯｸUB" panose="020B0900000000000000" pitchFamily="50" charset="-128"/>
              </a:rPr>
              <a:t>８．次の問いに答えよ。</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2" name="正方形/長方形 1"/>
          <p:cNvSpPr/>
          <p:nvPr/>
        </p:nvSpPr>
        <p:spPr>
          <a:xfrm>
            <a:off x="251520" y="1068241"/>
            <a:ext cx="8640960" cy="3368871"/>
          </a:xfrm>
          <a:prstGeom prst="rect">
            <a:avLst/>
          </a:prstGeom>
        </p:spPr>
        <p:txBody>
          <a:bodyPr wrap="square">
            <a:spAutoFit/>
          </a:bodyPr>
          <a:lstStyle/>
          <a:p>
            <a:pPr>
              <a:lnSpc>
                <a:spcPct val="150000"/>
              </a:lnSpc>
            </a:pPr>
            <a:r>
              <a:rPr lang="ja-JP" altLang="en-US" dirty="0"/>
              <a:t>　原子から電子を１個取り去るのに必要なエネルギー</a:t>
            </a:r>
            <a:r>
              <a:rPr lang="ja-JP" altLang="en-US" dirty="0" smtClean="0"/>
              <a:t>をイオン化エネルギーと</a:t>
            </a:r>
            <a:r>
              <a:rPr lang="ja-JP" altLang="en-US" dirty="0"/>
              <a:t>いう。イオン化</a:t>
            </a:r>
            <a:r>
              <a:rPr lang="ja-JP" altLang="en-US" dirty="0" smtClean="0"/>
              <a:t>エネルギー</a:t>
            </a:r>
            <a:r>
              <a:rPr lang="ja-JP" altLang="en-US" dirty="0"/>
              <a:t>が小さい原子</a:t>
            </a:r>
            <a:r>
              <a:rPr lang="ja-JP" altLang="en-US" dirty="0" smtClean="0"/>
              <a:t>ほど　２３　イオン</a:t>
            </a:r>
            <a:r>
              <a:rPr lang="ja-JP" altLang="en-US" dirty="0"/>
              <a:t>になりやすい</a:t>
            </a:r>
            <a:r>
              <a:rPr lang="ja-JP" altLang="en-US" dirty="0" smtClean="0"/>
              <a:t>。　２４　（</a:t>
            </a:r>
            <a:r>
              <a:rPr lang="en-US" altLang="ja-JP" dirty="0"/>
              <a:t>Li, Na, K, …</a:t>
            </a:r>
            <a:r>
              <a:rPr lang="ja-JP" altLang="en-US" dirty="0"/>
              <a:t>）は特にイオン化エネルギー</a:t>
            </a:r>
            <a:r>
              <a:rPr lang="ja-JP" altLang="en-US" dirty="0" smtClean="0"/>
              <a:t>が　２５　、</a:t>
            </a:r>
            <a:r>
              <a:rPr lang="ja-JP" altLang="en-US" dirty="0"/>
              <a:t>陽イオンになりやすい。</a:t>
            </a:r>
          </a:p>
          <a:p>
            <a:pPr>
              <a:lnSpc>
                <a:spcPct val="150000"/>
              </a:lnSpc>
            </a:pPr>
            <a:r>
              <a:rPr lang="ja-JP" altLang="en-US" dirty="0"/>
              <a:t>　逆に</a:t>
            </a:r>
            <a:r>
              <a:rPr lang="ja-JP" altLang="en-US" dirty="0" smtClean="0"/>
              <a:t>、　２６　（</a:t>
            </a:r>
            <a:r>
              <a:rPr lang="en-US" altLang="ja-JP" dirty="0"/>
              <a:t>He, Ne, </a:t>
            </a:r>
            <a:r>
              <a:rPr lang="en-US" altLang="ja-JP" dirty="0" err="1"/>
              <a:t>Ar</a:t>
            </a:r>
            <a:r>
              <a:rPr lang="en-US" altLang="ja-JP" dirty="0"/>
              <a:t>, …</a:t>
            </a:r>
            <a:r>
              <a:rPr lang="ja-JP" altLang="en-US" dirty="0"/>
              <a:t>）は特</a:t>
            </a:r>
            <a:r>
              <a:rPr lang="ja-JP" altLang="en-US" dirty="0" smtClean="0"/>
              <a:t>にイオン化エネルギーが</a:t>
            </a:r>
            <a:r>
              <a:rPr lang="ja-JP" altLang="en-US" dirty="0"/>
              <a:t>大きく、陽イオンになりにくい</a:t>
            </a:r>
            <a:r>
              <a:rPr lang="ja-JP" altLang="en-US" dirty="0" smtClean="0"/>
              <a:t>。イオン結合、は</a:t>
            </a:r>
            <a:r>
              <a:rPr lang="ja-JP" altLang="en-US" dirty="0"/>
              <a:t>比較的強い結合なので、イオンからなる物質は一般に</a:t>
            </a:r>
            <a:r>
              <a:rPr lang="ja-JP" altLang="en-US" dirty="0" smtClean="0"/>
              <a:t>、　２７　が</a:t>
            </a:r>
            <a:r>
              <a:rPr lang="ja-JP" altLang="en-US" dirty="0"/>
              <a:t>高く、常温では</a:t>
            </a:r>
            <a:r>
              <a:rPr lang="ja-JP" altLang="en-US" dirty="0" smtClean="0"/>
              <a:t>、　２８　と</a:t>
            </a:r>
            <a:r>
              <a:rPr lang="ja-JP" altLang="en-US" dirty="0"/>
              <a:t>して存在する。その結晶</a:t>
            </a:r>
            <a:r>
              <a:rPr lang="ja-JP" altLang="en-US" dirty="0" smtClean="0"/>
              <a:t>は　２９　く</a:t>
            </a:r>
            <a:r>
              <a:rPr lang="ja-JP" altLang="en-US" dirty="0"/>
              <a:t>、強い力を加えると結晶の特定な面に沿って割れやすい。イオン結晶の固体は電気</a:t>
            </a:r>
            <a:r>
              <a:rPr lang="ja-JP" altLang="en-US" dirty="0" smtClean="0"/>
              <a:t>を　３０　が、　３１　したり、　３２　に</a:t>
            </a:r>
            <a:r>
              <a:rPr lang="ja-JP" altLang="en-US" dirty="0"/>
              <a:t>したりすると、イオンが動けるようになり、電気</a:t>
            </a:r>
            <a:r>
              <a:rPr lang="ja-JP" altLang="en-US" dirty="0" smtClean="0"/>
              <a:t>を　３３　よう</a:t>
            </a:r>
            <a:r>
              <a:rPr lang="ja-JP" altLang="en-US" dirty="0"/>
              <a:t>になる。</a:t>
            </a:r>
          </a:p>
        </p:txBody>
      </p:sp>
      <p:sp>
        <p:nvSpPr>
          <p:cNvPr id="5" name="テキスト ボックス 4"/>
          <p:cNvSpPr txBox="1"/>
          <p:nvPr/>
        </p:nvSpPr>
        <p:spPr>
          <a:xfrm>
            <a:off x="179512" y="404664"/>
            <a:ext cx="8784976" cy="646331"/>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a:t>
            </a:r>
            <a:r>
              <a:rPr lang="ja-JP" altLang="en-US" dirty="0" smtClean="0">
                <a:latin typeface="Times New Roman" panose="02020603050405020304" pitchFamily="18" charset="0"/>
                <a:cs typeface="Times New Roman" panose="02020603050405020304" pitchFamily="18" charset="0"/>
              </a:rPr>
              <a:t>１</a:t>
            </a:r>
            <a:r>
              <a:rPr kumimoji="1" lang="ja-JP" altLang="en-US" dirty="0" smtClean="0">
                <a:latin typeface="Times New Roman" panose="02020603050405020304" pitchFamily="18" charset="0"/>
                <a:cs typeface="Times New Roman" panose="02020603050405020304" pitchFamily="18" charset="0"/>
              </a:rPr>
              <a:t>．次の文章中の　２３　～　３３　に入る語句として、適切なものを下の語群より選択して</a:t>
            </a:r>
            <a:endParaRPr kumimoji="1" lang="en-US" altLang="ja-JP" dirty="0" smtClean="0">
              <a:latin typeface="Times New Roman" panose="02020603050405020304" pitchFamily="18" charset="0"/>
              <a:cs typeface="Times New Roman" panose="02020603050405020304" pitchFamily="18" charset="0"/>
            </a:endParaRPr>
          </a:p>
          <a:p>
            <a:r>
              <a:rPr lang="ja-JP" altLang="en-US" dirty="0">
                <a:latin typeface="Times New Roman" panose="02020603050405020304" pitchFamily="18" charset="0"/>
                <a:cs typeface="Times New Roman" panose="02020603050405020304" pitchFamily="18" charset="0"/>
              </a:rPr>
              <a:t>　</a:t>
            </a:r>
            <a:r>
              <a:rPr lang="ja-JP" altLang="en-US" dirty="0" smtClean="0">
                <a:latin typeface="Times New Roman" panose="02020603050405020304" pitchFamily="18" charset="0"/>
                <a:cs typeface="Times New Roman" panose="02020603050405020304" pitchFamily="18" charset="0"/>
              </a:rPr>
              <a:t>　　答えよ</a:t>
            </a:r>
            <a:endParaRPr kumimoji="1" lang="ja-JP" altLang="en-US" dirty="0">
              <a:latin typeface="Times New Roman" panose="02020603050405020304" pitchFamily="18" charset="0"/>
              <a:cs typeface="Times New Roman" panose="02020603050405020304" pitchFamily="18" charset="0"/>
            </a:endParaRPr>
          </a:p>
        </p:txBody>
      </p:sp>
      <p:sp>
        <p:nvSpPr>
          <p:cNvPr id="6" name="テキスト ボックス 5"/>
          <p:cNvSpPr txBox="1"/>
          <p:nvPr/>
        </p:nvSpPr>
        <p:spPr>
          <a:xfrm>
            <a:off x="179512" y="4702783"/>
            <a:ext cx="1008112" cy="369332"/>
          </a:xfrm>
          <a:prstGeom prst="rect">
            <a:avLst/>
          </a:prstGeom>
          <a:noFill/>
        </p:spPr>
        <p:txBody>
          <a:bodyPr wrap="square" rtlCol="0">
            <a:spAutoFit/>
          </a:bodyPr>
          <a:lstStyle/>
          <a:p>
            <a:r>
              <a:rPr kumimoji="1" lang="en-US" altLang="ja-JP" dirty="0" smtClean="0">
                <a:latin typeface="Times New Roman" panose="02020603050405020304" pitchFamily="18" charset="0"/>
                <a:cs typeface="Times New Roman" panose="02020603050405020304" pitchFamily="18" charset="0"/>
              </a:rPr>
              <a:t>【</a:t>
            </a:r>
            <a:r>
              <a:rPr kumimoji="1" lang="ja-JP" altLang="en-US" dirty="0" smtClean="0">
                <a:latin typeface="Times New Roman" panose="02020603050405020304" pitchFamily="18" charset="0"/>
                <a:cs typeface="Times New Roman" panose="02020603050405020304" pitchFamily="18" charset="0"/>
              </a:rPr>
              <a:t>語群</a:t>
            </a:r>
            <a:r>
              <a:rPr kumimoji="1" lang="en-US" altLang="ja-JP" dirty="0" smtClean="0">
                <a:latin typeface="Times New Roman" panose="02020603050405020304" pitchFamily="18" charset="0"/>
                <a:cs typeface="Times New Roman" panose="02020603050405020304" pitchFamily="18" charset="0"/>
              </a:rPr>
              <a:t>】</a:t>
            </a:r>
            <a:endParaRPr kumimoji="1" lang="ja-JP" altLang="en-US" dirty="0">
              <a:latin typeface="Times New Roman" panose="02020603050405020304" pitchFamily="18" charset="0"/>
              <a:cs typeface="Times New Roman" panose="02020603050405020304" pitchFamily="18" charset="0"/>
            </a:endParaRPr>
          </a:p>
        </p:txBody>
      </p:sp>
      <p:sp>
        <p:nvSpPr>
          <p:cNvPr id="7" name="正方形/長方形 6"/>
          <p:cNvSpPr/>
          <p:nvPr/>
        </p:nvSpPr>
        <p:spPr>
          <a:xfrm>
            <a:off x="251520" y="5025950"/>
            <a:ext cx="8136904" cy="923330"/>
          </a:xfrm>
          <a:prstGeom prst="rect">
            <a:avLst/>
          </a:prstGeom>
          <a:ln w="28575">
            <a:solidFill>
              <a:schemeClr val="tx1"/>
            </a:solidFill>
          </a:ln>
        </p:spPr>
        <p:txBody>
          <a:bodyPr wrap="square">
            <a:spAutoFit/>
          </a:bodyPr>
          <a:lstStyle/>
          <a:p>
            <a:r>
              <a:rPr lang="ja-JP" altLang="en-US" dirty="0" smtClean="0"/>
              <a:t>①電気親和力、</a:t>
            </a:r>
            <a:r>
              <a:rPr lang="ja-JP" altLang="en-US" dirty="0" smtClean="0"/>
              <a:t>②融解、</a:t>
            </a:r>
            <a:r>
              <a:rPr lang="ja-JP" altLang="en-US" dirty="0" smtClean="0"/>
              <a:t>③陽、④陰、⑤小さく、⑥大きく、⑦アルカリ土類金属、</a:t>
            </a:r>
            <a:endParaRPr lang="en-US" altLang="ja-JP" dirty="0" smtClean="0"/>
          </a:p>
          <a:p>
            <a:r>
              <a:rPr lang="ja-JP" altLang="en-US" dirty="0" smtClean="0"/>
              <a:t>⑧希ガス、⑨アルカリ金属、⑩融点、⑪固体、⑫液体、⑬気体、⑭軟（やわらか）、</a:t>
            </a:r>
            <a:endParaRPr lang="en-US" altLang="ja-JP" dirty="0" smtClean="0"/>
          </a:p>
          <a:p>
            <a:r>
              <a:rPr lang="ja-JP" altLang="en-US" dirty="0" smtClean="0"/>
              <a:t>⑮硬、⑯通す、⑰通さない、⑱昇華、⑲水溶液、⑳廃液</a:t>
            </a:r>
            <a:endParaRPr lang="ja-JP" altLang="en-US" dirty="0"/>
          </a:p>
        </p:txBody>
      </p:sp>
      <p:sp>
        <p:nvSpPr>
          <p:cNvPr id="11" name="正方形/長方形 10"/>
          <p:cNvSpPr/>
          <p:nvPr/>
        </p:nvSpPr>
        <p:spPr>
          <a:xfrm>
            <a:off x="3148813" y="421597"/>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2" name="正方形/長方形 11"/>
          <p:cNvSpPr/>
          <p:nvPr/>
        </p:nvSpPr>
        <p:spPr>
          <a:xfrm>
            <a:off x="3707944" y="1592832"/>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6334098" y="1594934"/>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正方形/長方形 13"/>
          <p:cNvSpPr/>
          <p:nvPr/>
        </p:nvSpPr>
        <p:spPr>
          <a:xfrm>
            <a:off x="2610891" y="1991014"/>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正方形/長方形 14"/>
          <p:cNvSpPr/>
          <p:nvPr/>
        </p:nvSpPr>
        <p:spPr>
          <a:xfrm>
            <a:off x="1225766" y="2420888"/>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正方形/長方形 15"/>
          <p:cNvSpPr/>
          <p:nvPr/>
        </p:nvSpPr>
        <p:spPr>
          <a:xfrm>
            <a:off x="7215127" y="2816968"/>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1293498" y="3234185"/>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8" name="正方形/長方形 17"/>
          <p:cNvSpPr/>
          <p:nvPr/>
        </p:nvSpPr>
        <p:spPr>
          <a:xfrm>
            <a:off x="2322819" y="421597"/>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9" name="正方形/長方形 18"/>
          <p:cNvSpPr/>
          <p:nvPr/>
        </p:nvSpPr>
        <p:spPr>
          <a:xfrm>
            <a:off x="4610182" y="3249016"/>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0" name="正方形/長方形 19"/>
          <p:cNvSpPr/>
          <p:nvPr/>
        </p:nvSpPr>
        <p:spPr>
          <a:xfrm>
            <a:off x="6173149" y="3642922"/>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1" name="正方形/長方形 20"/>
          <p:cNvSpPr/>
          <p:nvPr/>
        </p:nvSpPr>
        <p:spPr>
          <a:xfrm>
            <a:off x="7524368" y="3642922"/>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2" name="正方形/長方形 21"/>
          <p:cNvSpPr/>
          <p:nvPr/>
        </p:nvSpPr>
        <p:spPr>
          <a:xfrm>
            <a:off x="4449193" y="4024171"/>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23" name="正方形/長方形 22"/>
          <p:cNvSpPr/>
          <p:nvPr/>
        </p:nvSpPr>
        <p:spPr>
          <a:xfrm>
            <a:off x="5203179" y="3642922"/>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2833392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1520" y="2869199"/>
            <a:ext cx="1107996" cy="369332"/>
          </a:xfrm>
          <a:prstGeom prst="rect">
            <a:avLst/>
          </a:prstGeom>
          <a:noFill/>
        </p:spPr>
        <p:txBody>
          <a:bodyPr wrap="none" rtlCol="0">
            <a:spAutoFit/>
          </a:bodyPr>
          <a:lstStyle/>
          <a:p>
            <a:r>
              <a:rPr kumimoji="1" lang="en-US" altLang="ja-JP" dirty="0" smtClean="0"/>
              <a:t>【</a:t>
            </a:r>
            <a:r>
              <a:rPr kumimoji="1" lang="ja-JP" altLang="en-US" dirty="0" smtClean="0"/>
              <a:t>選択肢</a:t>
            </a:r>
            <a:r>
              <a:rPr kumimoji="1" lang="en-US" altLang="ja-JP" dirty="0" smtClean="0"/>
              <a:t>】</a:t>
            </a:r>
            <a:endParaRPr kumimoji="1" lang="ja-JP" altLang="en-US" dirty="0"/>
          </a:p>
        </p:txBody>
      </p:sp>
      <p:sp>
        <p:nvSpPr>
          <p:cNvPr id="6" name="正方形/長方形 5"/>
          <p:cNvSpPr/>
          <p:nvPr/>
        </p:nvSpPr>
        <p:spPr>
          <a:xfrm>
            <a:off x="323528" y="3214717"/>
            <a:ext cx="8712968" cy="646331"/>
          </a:xfrm>
          <a:prstGeom prst="rect">
            <a:avLst/>
          </a:prstGeom>
          <a:ln w="28575">
            <a:solidFill>
              <a:schemeClr val="tx1"/>
            </a:solidFill>
          </a:ln>
        </p:spPr>
        <p:txBody>
          <a:bodyPr wrap="square">
            <a:spAutoFit/>
          </a:bodyPr>
          <a:lstStyle/>
          <a:p>
            <a:r>
              <a:rPr lang="ja-JP" altLang="en-US" dirty="0" smtClean="0"/>
              <a:t>①水に溶けやすい、②水に溶けにくい、③吸湿性がある、④装飾品や建造物などに利用</a:t>
            </a:r>
            <a:endParaRPr lang="en-US" altLang="ja-JP" dirty="0" smtClean="0"/>
          </a:p>
          <a:p>
            <a:r>
              <a:rPr lang="ja-JP" altLang="en-US" dirty="0" smtClean="0"/>
              <a:t>⑤食塩</a:t>
            </a:r>
            <a:r>
              <a:rPr lang="ja-JP" altLang="en-US" dirty="0"/>
              <a:t>など</a:t>
            </a:r>
            <a:r>
              <a:rPr lang="ja-JP" altLang="en-US" dirty="0" smtClean="0"/>
              <a:t>に利用、⑥除湿剤などに利用</a:t>
            </a:r>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4006299852"/>
              </p:ext>
            </p:extLst>
          </p:nvPr>
        </p:nvGraphicFramePr>
        <p:xfrm>
          <a:off x="395536" y="1244953"/>
          <a:ext cx="7416825" cy="1112520"/>
        </p:xfrm>
        <a:graphic>
          <a:graphicData uri="http://schemas.openxmlformats.org/drawingml/2006/table">
            <a:tbl>
              <a:tblPr firstRow="1" bandRow="1">
                <a:tableStyleId>{5C22544A-7EE6-4342-B048-85BDC9FD1C3A}</a:tableStyleId>
              </a:tblPr>
              <a:tblGrid>
                <a:gridCol w="2472275">
                  <a:extLst>
                    <a:ext uri="{9D8B030D-6E8A-4147-A177-3AD203B41FA5}">
                      <a16:colId xmlns:a16="http://schemas.microsoft.com/office/drawing/2014/main" val="20000"/>
                    </a:ext>
                  </a:extLst>
                </a:gridCol>
                <a:gridCol w="2472275">
                  <a:extLst>
                    <a:ext uri="{9D8B030D-6E8A-4147-A177-3AD203B41FA5}">
                      <a16:colId xmlns:a16="http://schemas.microsoft.com/office/drawing/2014/main" val="20001"/>
                    </a:ext>
                  </a:extLst>
                </a:gridCol>
                <a:gridCol w="2472275">
                  <a:extLst>
                    <a:ext uri="{9D8B030D-6E8A-4147-A177-3AD203B41FA5}">
                      <a16:colId xmlns:a16="http://schemas.microsoft.com/office/drawing/2014/main" val="20002"/>
                    </a:ext>
                  </a:extLst>
                </a:gridCol>
              </a:tblGrid>
              <a:tr h="370840">
                <a:tc>
                  <a:txBody>
                    <a:bodyPr/>
                    <a:lstStyle/>
                    <a:p>
                      <a:pPr algn="ctr"/>
                      <a:r>
                        <a:rPr kumimoji="1" lang="ja-JP" altLang="en-US" dirty="0" smtClean="0">
                          <a:solidFill>
                            <a:schemeClr val="tx1"/>
                          </a:solidFill>
                        </a:rPr>
                        <a:t>名称</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chemeClr val="tx1"/>
                          </a:solidFill>
                        </a:rPr>
                        <a:t>塩化ナトリウム</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chemeClr val="tx1"/>
                          </a:solidFill>
                        </a:rPr>
                        <a:t>塩化カルシウム</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70840">
                <a:tc>
                  <a:txBody>
                    <a:bodyPr/>
                    <a:lstStyle/>
                    <a:p>
                      <a:pPr algn="ctr"/>
                      <a:r>
                        <a:rPr kumimoji="1" lang="ja-JP" altLang="en-US" dirty="0" smtClean="0">
                          <a:solidFill>
                            <a:schemeClr val="tx1"/>
                          </a:solidFill>
                        </a:rPr>
                        <a:t>性質</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chemeClr val="tx1"/>
                          </a:solidFill>
                        </a:rPr>
                        <a:t>３４</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chemeClr val="tx1"/>
                          </a:solidFill>
                        </a:rPr>
                        <a:t>３６</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70840">
                <a:tc>
                  <a:txBody>
                    <a:bodyPr/>
                    <a:lstStyle/>
                    <a:p>
                      <a:pPr algn="ctr"/>
                      <a:r>
                        <a:rPr kumimoji="1" lang="ja-JP" altLang="en-US" dirty="0" smtClean="0">
                          <a:solidFill>
                            <a:schemeClr val="tx1"/>
                          </a:solidFill>
                        </a:rPr>
                        <a:t>用途</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chemeClr val="tx1"/>
                          </a:solidFill>
                        </a:rPr>
                        <a:t>３５</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dirty="0" smtClean="0">
                          <a:solidFill>
                            <a:schemeClr val="tx1"/>
                          </a:solidFill>
                        </a:rPr>
                        <a:t>３７</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8" name="テキスト ボックス 7"/>
          <p:cNvSpPr txBox="1"/>
          <p:nvPr/>
        </p:nvSpPr>
        <p:spPr>
          <a:xfrm>
            <a:off x="179512" y="44624"/>
            <a:ext cx="8568952" cy="1200329"/>
          </a:xfrm>
          <a:prstGeom prst="rect">
            <a:avLst/>
          </a:prstGeom>
          <a:noFill/>
        </p:spPr>
        <p:txBody>
          <a:bodyPr wrap="square" rtlCol="0">
            <a:spAutoFit/>
          </a:bodyPr>
          <a:lstStyle/>
          <a:p>
            <a:r>
              <a:rPr kumimoji="1" lang="ja-JP" altLang="en-US" dirty="0" smtClean="0">
                <a:latin typeface="Times New Roman" panose="02020603050405020304" pitchFamily="18" charset="0"/>
                <a:cs typeface="Times New Roman" panose="02020603050405020304" pitchFamily="18" charset="0"/>
              </a:rPr>
              <a:t>問２．塩化ナトリウムと塩化カルシウムの性質と用途を次の表にまとめた</a:t>
            </a:r>
            <a:r>
              <a:rPr lang="ja-JP" altLang="en-US" dirty="0">
                <a:latin typeface="Times New Roman" panose="02020603050405020304" pitchFamily="18" charset="0"/>
                <a:cs typeface="Times New Roman" panose="02020603050405020304" pitchFamily="18" charset="0"/>
              </a:rPr>
              <a:t>。このとき表中</a:t>
            </a:r>
            <a:r>
              <a:rPr lang="ja-JP" altLang="en-US" dirty="0" smtClean="0">
                <a:latin typeface="Times New Roman" panose="02020603050405020304" pitchFamily="18" charset="0"/>
                <a:cs typeface="Times New Roman" panose="02020603050405020304" pitchFamily="18" charset="0"/>
              </a:rPr>
              <a:t>の　３４　～　</a:t>
            </a:r>
            <a:r>
              <a:rPr lang="ja-JP" altLang="en-US" dirty="0" smtClean="0">
                <a:latin typeface="Times New Roman" panose="02020603050405020304" pitchFamily="18" charset="0"/>
                <a:cs typeface="Times New Roman" panose="02020603050405020304" pitchFamily="18" charset="0"/>
              </a:rPr>
              <a:t>３７</a:t>
            </a:r>
            <a:r>
              <a:rPr lang="ja-JP" altLang="en-US" dirty="0" smtClean="0">
                <a:latin typeface="Times New Roman" panose="02020603050405020304" pitchFamily="18" charset="0"/>
                <a:cs typeface="Times New Roman" panose="02020603050405020304" pitchFamily="18" charset="0"/>
              </a:rPr>
              <a:t>　入る</a:t>
            </a:r>
            <a:r>
              <a:rPr lang="ja-JP" altLang="en-US" dirty="0">
                <a:latin typeface="Times New Roman" panose="02020603050405020304" pitchFamily="18" charset="0"/>
                <a:cs typeface="Times New Roman" panose="02020603050405020304" pitchFamily="18" charset="0"/>
              </a:rPr>
              <a:t>塩化ナトリウムおよび塩化カルシウムの性質および用途を次</a:t>
            </a:r>
            <a:r>
              <a:rPr lang="ja-JP" altLang="en-US" dirty="0" smtClean="0">
                <a:latin typeface="Times New Roman" panose="02020603050405020304" pitchFamily="18" charset="0"/>
                <a:cs typeface="Times New Roman" panose="02020603050405020304" pitchFamily="18" charset="0"/>
              </a:rPr>
              <a:t>の選択肢</a:t>
            </a:r>
            <a:r>
              <a:rPr lang="ja-JP" altLang="en-US" dirty="0">
                <a:latin typeface="Times New Roman" panose="02020603050405020304" pitchFamily="18" charset="0"/>
                <a:cs typeface="Times New Roman" panose="02020603050405020304" pitchFamily="18" charset="0"/>
              </a:rPr>
              <a:t>から選んで答えよ。</a:t>
            </a:r>
          </a:p>
          <a:p>
            <a:endParaRPr kumimoji="1" lang="en-US" altLang="ja-JP" dirty="0" smtClean="0">
              <a:latin typeface="Times New Roman" panose="02020603050405020304" pitchFamily="18" charset="0"/>
              <a:cs typeface="Times New Roman" panose="02020603050405020304" pitchFamily="18" charset="0"/>
            </a:endParaRPr>
          </a:p>
        </p:txBody>
      </p:sp>
      <p:sp>
        <p:nvSpPr>
          <p:cNvPr id="9" name="正方形/長方形 8"/>
          <p:cNvSpPr/>
          <p:nvPr/>
        </p:nvSpPr>
        <p:spPr>
          <a:xfrm>
            <a:off x="1475696" y="332656"/>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正方形/長方形 9"/>
          <p:cNvSpPr/>
          <p:nvPr/>
        </p:nvSpPr>
        <p:spPr>
          <a:xfrm>
            <a:off x="615836" y="332656"/>
            <a:ext cx="360000" cy="324000"/>
          </a:xfrm>
          <a:prstGeom prst="rect">
            <a:avLst/>
          </a:prstGeom>
          <a:ln w="127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Tree>
    <p:extLst>
      <p:ext uri="{BB962C8B-B14F-4D97-AF65-F5344CB8AC3E}">
        <p14:creationId xmlns:p14="http://schemas.microsoft.com/office/powerpoint/2010/main" val="42798944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57150">
          <a:solidFill>
            <a:schemeClr val="bg1">
              <a:lumMod val="75000"/>
            </a:schemeClr>
          </a:solidFill>
          <a:headEnd type="none" w="med" len="med"/>
          <a:tailEnd type="none" w="med" len="med"/>
        </a:ln>
      </a:spPr>
      <a:bodyPr rtlCol="0" anchor="ctr"/>
      <a:lstStyle>
        <a:defPPr algn="ctr">
          <a:defRPr kumimoji="1"/>
        </a:defPPr>
      </a:lstStyle>
      <a:style>
        <a:lnRef idx="1">
          <a:schemeClr val="accent1"/>
        </a:lnRef>
        <a:fillRef idx="0">
          <a:schemeClr val="accent1"/>
        </a:fillRef>
        <a:effectRef idx="0">
          <a:schemeClr val="accent1"/>
        </a:effectRef>
        <a:fontRef idx="minor">
          <a:schemeClr val="tx1"/>
        </a:fontRef>
      </a:style>
    </a:spDef>
    <a:lnDef>
      <a:spPr>
        <a:ln w="12700">
          <a:solidFill>
            <a:schemeClr val="bg1">
              <a:lumMod val="75000"/>
            </a:schemeClr>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19794</TotalTime>
  <Words>1165</Words>
  <Application>Microsoft Office PowerPoint</Application>
  <PresentationFormat>画面に合わせる (4:3)</PresentationFormat>
  <Paragraphs>224</Paragraphs>
  <Slides>8</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HGPｺﾞｼｯｸE</vt:lpstr>
      <vt:lpstr>HGP創英角ｺﾞｼｯｸUB</vt:lpstr>
      <vt:lpstr>ＭＳ Ｐゴシック</vt:lpstr>
      <vt:lpstr>ＭＳ 明朝</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m124371</dc:creator>
  <cp:lastModifiedBy>古野正則</cp:lastModifiedBy>
  <cp:revision>845</cp:revision>
  <cp:lastPrinted>2018-02-19T06:34:38Z</cp:lastPrinted>
  <dcterms:created xsi:type="dcterms:W3CDTF">2013-07-17T08:32:15Z</dcterms:created>
  <dcterms:modified xsi:type="dcterms:W3CDTF">2018-02-20T02:04:24Z</dcterms:modified>
</cp:coreProperties>
</file>