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15" r:id="rId2"/>
    <p:sldId id="316" r:id="rId3"/>
    <p:sldId id="317" r:id="rId4"/>
    <p:sldId id="308" r:id="rId5"/>
    <p:sldId id="309" r:id="rId6"/>
    <p:sldId id="310" r:id="rId7"/>
    <p:sldId id="312" r:id="rId8"/>
  </p:sldIdLst>
  <p:sldSz cx="9144000" cy="6858000" type="screen4x3"/>
  <p:notesSz cx="8428038" cy="122809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FFF"/>
    <a:srgbClr val="E1FFFF"/>
    <a:srgbClr val="CC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06" autoAdjust="0"/>
    <p:restoredTop sz="94694" autoAdjust="0"/>
  </p:normalViewPr>
  <p:slideViewPr>
    <p:cSldViewPr>
      <p:cViewPr>
        <p:scale>
          <a:sx n="70" d="100"/>
          <a:sy n="70" d="100"/>
        </p:scale>
        <p:origin x="-204" y="6"/>
      </p:cViewPr>
      <p:guideLst>
        <p:guide orient="horz" pos="2160"/>
        <p:guide pos="2880"/>
      </p:guideLst>
    </p:cSldViewPr>
  </p:slideViewPr>
  <p:outlineViewPr>
    <p:cViewPr>
      <p:scale>
        <a:sx n="33" d="100"/>
        <a:sy n="33" d="100"/>
      </p:scale>
      <p:origin x="0" y="37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7"/>
            <a:ext cx="3652402" cy="613377"/>
          </a:xfrm>
          <a:prstGeom prst="rect">
            <a:avLst/>
          </a:prstGeom>
        </p:spPr>
        <p:txBody>
          <a:bodyPr vert="horz" lIns="105482" tIns="52741" rIns="105482" bIns="52741" rtlCol="0"/>
          <a:lstStyle>
            <a:lvl1pPr algn="l">
              <a:defRPr sz="1400"/>
            </a:lvl1pPr>
          </a:lstStyle>
          <a:p>
            <a:endParaRPr kumimoji="1" lang="ja-JP" altLang="en-US"/>
          </a:p>
        </p:txBody>
      </p:sp>
      <p:sp>
        <p:nvSpPr>
          <p:cNvPr id="3" name="日付プレースホルダー 2"/>
          <p:cNvSpPr>
            <a:spLocks noGrp="1"/>
          </p:cNvSpPr>
          <p:nvPr>
            <p:ph type="dt" idx="1"/>
          </p:nvPr>
        </p:nvSpPr>
        <p:spPr>
          <a:xfrm>
            <a:off x="4773757" y="7"/>
            <a:ext cx="3652402" cy="613377"/>
          </a:xfrm>
          <a:prstGeom prst="rect">
            <a:avLst/>
          </a:prstGeom>
        </p:spPr>
        <p:txBody>
          <a:bodyPr vert="horz" lIns="105482" tIns="52741" rIns="105482" bIns="52741" rtlCol="0"/>
          <a:lstStyle>
            <a:lvl1pPr algn="r">
              <a:defRPr sz="1400"/>
            </a:lvl1pPr>
          </a:lstStyle>
          <a:p>
            <a:fld id="{799C1CCE-4943-47EA-A67E-4CD72011E9C2}" type="datetimeFigureOut">
              <a:rPr kumimoji="1" lang="ja-JP" altLang="en-US" smtClean="0"/>
              <a:t>2017/10/3</a:t>
            </a:fld>
            <a:endParaRPr kumimoji="1" lang="ja-JP" altLang="en-US"/>
          </a:p>
        </p:txBody>
      </p:sp>
      <p:sp>
        <p:nvSpPr>
          <p:cNvPr id="4" name="スライド イメージ プレースホルダー 3"/>
          <p:cNvSpPr>
            <a:spLocks noGrp="1" noRot="1" noChangeAspect="1"/>
          </p:cNvSpPr>
          <p:nvPr>
            <p:ph type="sldImg" idx="2"/>
          </p:nvPr>
        </p:nvSpPr>
        <p:spPr>
          <a:xfrm>
            <a:off x="1143000" y="922338"/>
            <a:ext cx="6142038" cy="4606925"/>
          </a:xfrm>
          <a:prstGeom prst="rect">
            <a:avLst/>
          </a:prstGeom>
          <a:noFill/>
          <a:ln w="12700">
            <a:solidFill>
              <a:prstClr val="black"/>
            </a:solidFill>
          </a:ln>
        </p:spPr>
        <p:txBody>
          <a:bodyPr vert="horz" lIns="105482" tIns="52741" rIns="105482" bIns="52741" rtlCol="0" anchor="ctr"/>
          <a:lstStyle/>
          <a:p>
            <a:endParaRPr lang="ja-JP" altLang="en-US"/>
          </a:p>
        </p:txBody>
      </p:sp>
      <p:sp>
        <p:nvSpPr>
          <p:cNvPr id="5" name="ノート プレースホルダー 4"/>
          <p:cNvSpPr>
            <a:spLocks noGrp="1"/>
          </p:cNvSpPr>
          <p:nvPr>
            <p:ph type="body" sz="quarter" idx="3"/>
          </p:nvPr>
        </p:nvSpPr>
        <p:spPr>
          <a:xfrm>
            <a:off x="842433" y="5832812"/>
            <a:ext cx="6743184" cy="5526120"/>
          </a:xfrm>
          <a:prstGeom prst="rect">
            <a:avLst/>
          </a:prstGeom>
        </p:spPr>
        <p:txBody>
          <a:bodyPr vert="horz" lIns="105482" tIns="52741" rIns="105482" bIns="5274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11665623"/>
            <a:ext cx="3652402" cy="613377"/>
          </a:xfrm>
          <a:prstGeom prst="rect">
            <a:avLst/>
          </a:prstGeom>
        </p:spPr>
        <p:txBody>
          <a:bodyPr vert="horz" lIns="105482" tIns="52741" rIns="105482" bIns="52741" rtlCol="0" anchor="b"/>
          <a:lstStyle>
            <a:lvl1pPr algn="l">
              <a:defRPr sz="1400"/>
            </a:lvl1pPr>
          </a:lstStyle>
          <a:p>
            <a:endParaRPr kumimoji="1" lang="ja-JP" altLang="en-US"/>
          </a:p>
        </p:txBody>
      </p:sp>
      <p:sp>
        <p:nvSpPr>
          <p:cNvPr id="7" name="スライド番号プレースホルダー 6"/>
          <p:cNvSpPr>
            <a:spLocks noGrp="1"/>
          </p:cNvSpPr>
          <p:nvPr>
            <p:ph type="sldNum" sz="quarter" idx="5"/>
          </p:nvPr>
        </p:nvSpPr>
        <p:spPr>
          <a:xfrm>
            <a:off x="4773757" y="11665623"/>
            <a:ext cx="3652402" cy="613377"/>
          </a:xfrm>
          <a:prstGeom prst="rect">
            <a:avLst/>
          </a:prstGeom>
        </p:spPr>
        <p:txBody>
          <a:bodyPr vert="horz" lIns="105482" tIns="52741" rIns="105482" bIns="52741" rtlCol="0" anchor="b"/>
          <a:lstStyle>
            <a:lvl1pPr algn="r">
              <a:defRPr sz="1400"/>
            </a:lvl1pPr>
          </a:lstStyle>
          <a:p>
            <a:fld id="{4CB8D7CC-ABC0-48F2-A2A1-060EC994B011}" type="slidenum">
              <a:rPr kumimoji="1" lang="ja-JP" altLang="en-US" smtClean="0"/>
              <a:t>‹#›</a:t>
            </a:fld>
            <a:endParaRPr kumimoji="1" lang="ja-JP" altLang="en-US"/>
          </a:p>
        </p:txBody>
      </p:sp>
    </p:spTree>
    <p:extLst>
      <p:ext uri="{BB962C8B-B14F-4D97-AF65-F5344CB8AC3E}">
        <p14:creationId xmlns:p14="http://schemas.microsoft.com/office/powerpoint/2010/main" val="39220830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2017/10/3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2017/10/3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2017/10/3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2017/10/3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2017/10/3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2017/10/3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2017/10/3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2017/10/3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2017/10/3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2017/10/3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2017/10/3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2017/10/3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0131" y="69112"/>
            <a:ext cx="6396303" cy="369332"/>
          </a:xfrm>
          <a:prstGeom prst="rect">
            <a:avLst/>
          </a:prstGeom>
          <a:solidFill>
            <a:schemeClr val="bg1"/>
          </a:solidFill>
          <a:effectLst/>
        </p:spPr>
        <p:txBody>
          <a:bodyPr wrap="none" rtlCol="0">
            <a:spAutoFit/>
          </a:bodyPr>
          <a:lstStyle/>
          <a:p>
            <a:r>
              <a:rPr lang="ja-JP" altLang="en-US" dirty="0">
                <a:effectLst/>
                <a:latin typeface="Times New Roman" pitchFamily="18" charset="0"/>
                <a:ea typeface="HGPｺﾞｼｯｸE" pitchFamily="50" charset="-128"/>
                <a:cs typeface="Times New Roman" pitchFamily="18" charset="0"/>
              </a:rPr>
              <a:t>２</a:t>
            </a:r>
            <a:r>
              <a:rPr kumimoji="1" lang="ja-JP" altLang="en-US" dirty="0" smtClean="0">
                <a:effectLst/>
                <a:latin typeface="Times New Roman" pitchFamily="18" charset="0"/>
                <a:ea typeface="HGPｺﾞｼｯｸE" pitchFamily="50" charset="-128"/>
                <a:cs typeface="Times New Roman" pitchFamily="18" charset="0"/>
              </a:rPr>
              <a:t>学年 化学基礎 </a:t>
            </a:r>
            <a:r>
              <a:rPr kumimoji="1" lang="en-US" altLang="ja-JP" dirty="0" smtClean="0">
                <a:effectLst/>
                <a:latin typeface="Times New Roman" pitchFamily="18" charset="0"/>
                <a:ea typeface="HGPｺﾞｼｯｸE" pitchFamily="50" charset="-128"/>
                <a:cs typeface="Times New Roman" pitchFamily="18" charset="0"/>
              </a:rPr>
              <a:t> No.28</a:t>
            </a:r>
            <a:r>
              <a:rPr kumimoji="1" lang="ja-JP" altLang="en-US" dirty="0" smtClean="0">
                <a:effectLst/>
                <a:latin typeface="Times New Roman" pitchFamily="18" charset="0"/>
                <a:ea typeface="HGPｺﾞｼｯｸE" pitchFamily="50" charset="-128"/>
                <a:cs typeface="Times New Roman" pitchFamily="18" charset="0"/>
              </a:rPr>
              <a:t> ≪ ２学年 ２学期中間考査・問題用紙  ≫</a:t>
            </a:r>
            <a:endParaRPr kumimoji="1" lang="ja-JP" altLang="en-US" dirty="0">
              <a:effectLst/>
              <a:latin typeface="Times New Roman" pitchFamily="18" charset="0"/>
              <a:ea typeface="HGPｺﾞｼｯｸE" pitchFamily="50" charset="-128"/>
              <a:cs typeface="Times New Roman" pitchFamily="18" charset="0"/>
            </a:endParaRPr>
          </a:p>
        </p:txBody>
      </p:sp>
      <p:sp>
        <p:nvSpPr>
          <p:cNvPr id="5" name="テキスト ボックス 4"/>
          <p:cNvSpPr txBox="1"/>
          <p:nvPr/>
        </p:nvSpPr>
        <p:spPr>
          <a:xfrm>
            <a:off x="2411759" y="476672"/>
            <a:ext cx="4752529" cy="369332"/>
          </a:xfrm>
          <a:prstGeom prst="rect">
            <a:avLst/>
          </a:prstGeom>
          <a:noFill/>
        </p:spPr>
        <p:txBody>
          <a:bodyPr wrap="square" rtlCol="0">
            <a:spAutoFit/>
          </a:bodyPr>
          <a:lstStyle/>
          <a:p>
            <a:r>
              <a:rPr kumimoji="1" lang="ja-JP" altLang="en-US" u="sng" dirty="0" smtClean="0"/>
              <a:t>２年（　）組（　　）席　名前（　　　　　　　　　　　　）</a:t>
            </a:r>
            <a:endParaRPr lang="ja-JP" altLang="en-US" u="sng" dirty="0"/>
          </a:p>
        </p:txBody>
      </p:sp>
      <p:sp>
        <p:nvSpPr>
          <p:cNvPr id="6" name="正方形/長方形 5"/>
          <p:cNvSpPr/>
          <p:nvPr/>
        </p:nvSpPr>
        <p:spPr>
          <a:xfrm>
            <a:off x="65941" y="40417"/>
            <a:ext cx="7304752" cy="868303"/>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7" name="テキスト ボックス 6"/>
          <p:cNvSpPr txBox="1"/>
          <p:nvPr/>
        </p:nvSpPr>
        <p:spPr>
          <a:xfrm>
            <a:off x="7481644" y="539388"/>
            <a:ext cx="1338828" cy="369332"/>
          </a:xfrm>
          <a:prstGeom prst="rect">
            <a:avLst/>
          </a:prstGeom>
          <a:noFill/>
        </p:spPr>
        <p:txBody>
          <a:bodyPr wrap="none" rtlCol="0">
            <a:spAutoFit/>
          </a:bodyPr>
          <a:lstStyle/>
          <a:p>
            <a:r>
              <a:rPr kumimoji="1" lang="en-US" altLang="ja-JP" dirty="0" smtClean="0">
                <a:latin typeface="HGP創英角ｺﾞｼｯｸUB" panose="020B0900000000000000" pitchFamily="50" charset="-128"/>
                <a:ea typeface="HGP創英角ｺﾞｼｯｸUB" panose="020B0900000000000000" pitchFamily="50" charset="-128"/>
              </a:rPr>
              <a:t>【</a:t>
            </a:r>
            <a:r>
              <a:rPr kumimoji="1" lang="ja-JP" altLang="en-US" dirty="0" smtClean="0">
                <a:latin typeface="HGP創英角ｺﾞｼｯｸUB" panose="020B0900000000000000" pitchFamily="50" charset="-128"/>
                <a:ea typeface="HGP創英角ｺﾞｼｯｸUB" panose="020B0900000000000000" pitchFamily="50" charset="-128"/>
              </a:rPr>
              <a:t>選択問題</a:t>
            </a:r>
            <a:r>
              <a:rPr kumimoji="1" lang="en-US" altLang="ja-JP" dirty="0" smtClean="0">
                <a:latin typeface="HGP創英角ｺﾞｼｯｸUB" panose="020B0900000000000000" pitchFamily="50" charset="-128"/>
                <a:ea typeface="HGP創英角ｺﾞｼｯｸUB" panose="020B0900000000000000" pitchFamily="50" charset="-128"/>
              </a:rPr>
              <a:t>】</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9" name="テキスト ボックス 8"/>
          <p:cNvSpPr txBox="1"/>
          <p:nvPr/>
        </p:nvSpPr>
        <p:spPr>
          <a:xfrm>
            <a:off x="409184" y="936016"/>
            <a:ext cx="8856984" cy="646331"/>
          </a:xfrm>
          <a:prstGeom prst="rect">
            <a:avLst/>
          </a:prstGeom>
          <a:noFill/>
        </p:spPr>
        <p:txBody>
          <a:bodyPr wrap="square" rtlCol="0">
            <a:spAutoFit/>
          </a:bodyPr>
          <a:lstStyle/>
          <a:p>
            <a:r>
              <a:rPr kumimoji="1" lang="ja-JP" altLang="en-US" dirty="0" smtClean="0"/>
              <a:t>　空気中に存在する窒素を元素記号を使って表現したものについて正しいものを</a:t>
            </a:r>
            <a:endParaRPr kumimoji="1" lang="en-US" altLang="ja-JP" dirty="0" smtClean="0"/>
          </a:p>
          <a:p>
            <a:r>
              <a:rPr lang="ja-JP" altLang="en-US" dirty="0"/>
              <a:t>　</a:t>
            </a:r>
            <a:r>
              <a:rPr kumimoji="1" lang="ja-JP" altLang="en-US" dirty="0" smtClean="0"/>
              <a:t>次の①～④より１つ選択せよ。</a:t>
            </a:r>
            <a:endParaRPr kumimoji="1" lang="ja-JP" altLang="en-US" dirty="0"/>
          </a:p>
        </p:txBody>
      </p:sp>
      <p:sp>
        <p:nvSpPr>
          <p:cNvPr id="10" name="テキスト ボックス 9"/>
          <p:cNvSpPr txBox="1"/>
          <p:nvPr/>
        </p:nvSpPr>
        <p:spPr>
          <a:xfrm>
            <a:off x="619944" y="1484784"/>
            <a:ext cx="7480448" cy="461665"/>
          </a:xfrm>
          <a:prstGeom prst="rect">
            <a:avLst/>
          </a:prstGeom>
          <a:noFill/>
        </p:spPr>
        <p:txBody>
          <a:bodyPr wrap="square" rtlCol="0">
            <a:spAutoFit/>
          </a:bodyPr>
          <a:lstStyle/>
          <a:p>
            <a:r>
              <a:rPr kumimoji="1" lang="ja-JP" altLang="en-US" dirty="0" smtClean="0"/>
              <a:t>①　　　</a:t>
            </a:r>
            <a:r>
              <a:rPr kumimoji="1" lang="en-US" altLang="ja-JP" sz="2400" dirty="0" smtClean="0"/>
              <a:t>N</a:t>
            </a:r>
            <a:r>
              <a:rPr kumimoji="1" lang="ja-JP" altLang="en-US" sz="2400" dirty="0" smtClean="0"/>
              <a:t>　</a:t>
            </a:r>
            <a:r>
              <a:rPr kumimoji="1" lang="ja-JP" altLang="en-US" dirty="0" smtClean="0"/>
              <a:t>　　②　　　</a:t>
            </a:r>
            <a:r>
              <a:rPr lang="ja-JP" altLang="en-US" dirty="0" smtClean="0"/>
              <a:t>　</a:t>
            </a:r>
            <a:r>
              <a:rPr kumimoji="1" lang="en-US" altLang="ja-JP" sz="2400" dirty="0" smtClean="0"/>
              <a:t>N</a:t>
            </a:r>
            <a:r>
              <a:rPr kumimoji="1" lang="en-US" altLang="ja-JP" sz="2400" baseline="-25000" dirty="0" smtClean="0"/>
              <a:t>2</a:t>
            </a:r>
            <a:r>
              <a:rPr lang="ja-JP" altLang="en-US" dirty="0"/>
              <a:t>　</a:t>
            </a:r>
            <a:r>
              <a:rPr lang="ja-JP" altLang="en-US" dirty="0" smtClean="0"/>
              <a:t>　　　③</a:t>
            </a:r>
            <a:r>
              <a:rPr kumimoji="1" lang="ja-JP" altLang="en-US" dirty="0" smtClean="0"/>
              <a:t>　</a:t>
            </a:r>
            <a:r>
              <a:rPr lang="ja-JP" altLang="en-US" dirty="0"/>
              <a:t>　</a:t>
            </a:r>
            <a:r>
              <a:rPr kumimoji="1" lang="ja-JP" altLang="en-US" dirty="0" smtClean="0"/>
              <a:t>　</a:t>
            </a:r>
            <a:r>
              <a:rPr kumimoji="1" lang="en-US" altLang="ja-JP" sz="2400" dirty="0" smtClean="0"/>
              <a:t>N</a:t>
            </a:r>
            <a:r>
              <a:rPr kumimoji="1" lang="en-US" altLang="ja-JP" sz="2400" baseline="-25000" dirty="0" smtClean="0"/>
              <a:t>3</a:t>
            </a:r>
            <a:r>
              <a:rPr kumimoji="1" lang="ja-JP" altLang="en-US" dirty="0" smtClean="0"/>
              <a:t>　　　　④　　　</a:t>
            </a:r>
            <a:r>
              <a:rPr kumimoji="1" lang="en-US" altLang="ja-JP" sz="2400" dirty="0" smtClean="0"/>
              <a:t>N</a:t>
            </a:r>
            <a:r>
              <a:rPr kumimoji="1" lang="en-US" altLang="ja-JP" sz="2400" baseline="-25000" dirty="0" smtClean="0"/>
              <a:t>4</a:t>
            </a:r>
            <a:r>
              <a:rPr kumimoji="1" lang="ja-JP" altLang="en-US" dirty="0" smtClean="0"/>
              <a:t>　　</a:t>
            </a:r>
            <a:endParaRPr kumimoji="1" lang="ja-JP" altLang="en-US" dirty="0"/>
          </a:p>
        </p:txBody>
      </p:sp>
      <p:sp>
        <p:nvSpPr>
          <p:cNvPr id="11" name="テキスト ボックス 10"/>
          <p:cNvSpPr txBox="1"/>
          <p:nvPr/>
        </p:nvSpPr>
        <p:spPr>
          <a:xfrm>
            <a:off x="553200" y="1981869"/>
            <a:ext cx="8856984" cy="369332"/>
          </a:xfrm>
          <a:prstGeom prst="rect">
            <a:avLst/>
          </a:prstGeom>
          <a:noFill/>
        </p:spPr>
        <p:txBody>
          <a:bodyPr wrap="square" rtlCol="0">
            <a:spAutoFit/>
          </a:bodyPr>
          <a:lstStyle/>
          <a:p>
            <a:r>
              <a:rPr kumimoji="1" lang="ja-JP" altLang="en-US" dirty="0" smtClean="0"/>
              <a:t>液体要素の利用例について、</a:t>
            </a:r>
            <a:r>
              <a:rPr kumimoji="1" lang="ja-JP" altLang="en-US" b="1" i="1" u="sng" dirty="0" smtClean="0"/>
              <a:t>「不適切なもの」　</a:t>
            </a:r>
            <a:r>
              <a:rPr kumimoji="1" lang="ja-JP" altLang="en-US" dirty="0" smtClean="0"/>
              <a:t>を次①～④より１つ選べ。</a:t>
            </a:r>
            <a:endParaRPr kumimoji="1" lang="ja-JP" altLang="en-US" dirty="0"/>
          </a:p>
        </p:txBody>
      </p:sp>
      <p:sp>
        <p:nvSpPr>
          <p:cNvPr id="12" name="テキスト ボックス 11"/>
          <p:cNvSpPr txBox="1"/>
          <p:nvPr/>
        </p:nvSpPr>
        <p:spPr>
          <a:xfrm>
            <a:off x="611560" y="2398822"/>
            <a:ext cx="7480448" cy="646331"/>
          </a:xfrm>
          <a:prstGeom prst="rect">
            <a:avLst/>
          </a:prstGeom>
          <a:noFill/>
        </p:spPr>
        <p:txBody>
          <a:bodyPr wrap="square" rtlCol="0">
            <a:spAutoFit/>
          </a:bodyPr>
          <a:lstStyle/>
          <a:p>
            <a:r>
              <a:rPr kumimoji="1" lang="ja-JP" altLang="en-US" dirty="0" smtClean="0"/>
              <a:t>①　食品の瞬間冷凍　　　　　　②　イボの治療</a:t>
            </a:r>
            <a:r>
              <a:rPr lang="ja-JP" altLang="en-US" dirty="0" smtClean="0"/>
              <a:t>　</a:t>
            </a:r>
            <a:endParaRPr lang="en-US" altLang="ja-JP" dirty="0" smtClean="0"/>
          </a:p>
          <a:p>
            <a:r>
              <a:rPr kumimoji="1" lang="ja-JP" altLang="en-US" dirty="0" smtClean="0"/>
              <a:t>③　血液の保存　　　　　　　　　④　ガンの治療　　</a:t>
            </a:r>
            <a:endParaRPr kumimoji="1" lang="ja-JP" altLang="en-US" dirty="0"/>
          </a:p>
        </p:txBody>
      </p:sp>
      <p:sp>
        <p:nvSpPr>
          <p:cNvPr id="13" name="テキスト ボックス 12"/>
          <p:cNvSpPr txBox="1"/>
          <p:nvPr/>
        </p:nvSpPr>
        <p:spPr>
          <a:xfrm>
            <a:off x="224224" y="968527"/>
            <a:ext cx="341760" cy="276999"/>
          </a:xfrm>
          <a:prstGeom prst="rect">
            <a:avLst/>
          </a:prstGeom>
          <a:noFill/>
          <a:ln>
            <a:solidFill>
              <a:schemeClr val="tx1"/>
            </a:solidFill>
          </a:ln>
        </p:spPr>
        <p:txBody>
          <a:bodyPr wrap="none" tIns="0" bIns="0" rtlCol="0">
            <a:spAutoFit/>
          </a:bodyPr>
          <a:lstStyle/>
          <a:p>
            <a:r>
              <a:rPr kumimoji="1" lang="ja-JP" altLang="en-US" dirty="0" smtClean="0"/>
              <a:t>１</a:t>
            </a:r>
            <a:endParaRPr kumimoji="1" lang="ja-JP" altLang="en-US" dirty="0"/>
          </a:p>
        </p:txBody>
      </p:sp>
      <p:sp>
        <p:nvSpPr>
          <p:cNvPr id="14" name="テキスト ボックス 13"/>
          <p:cNvSpPr txBox="1"/>
          <p:nvPr/>
        </p:nvSpPr>
        <p:spPr>
          <a:xfrm>
            <a:off x="224224" y="3131962"/>
            <a:ext cx="341760" cy="276999"/>
          </a:xfrm>
          <a:prstGeom prst="rect">
            <a:avLst/>
          </a:prstGeom>
          <a:noFill/>
          <a:ln>
            <a:solidFill>
              <a:schemeClr val="tx1"/>
            </a:solidFill>
          </a:ln>
        </p:spPr>
        <p:txBody>
          <a:bodyPr wrap="none" tIns="0" bIns="0" rtlCol="0">
            <a:spAutoFit/>
          </a:bodyPr>
          <a:lstStyle/>
          <a:p>
            <a:r>
              <a:rPr kumimoji="1" lang="ja-JP" altLang="en-US" dirty="0" smtClean="0"/>
              <a:t>３</a:t>
            </a:r>
            <a:endParaRPr kumimoji="1" lang="ja-JP" altLang="en-US" dirty="0"/>
          </a:p>
        </p:txBody>
      </p:sp>
      <p:sp>
        <p:nvSpPr>
          <p:cNvPr id="16" name="テキスト ボックス 15"/>
          <p:cNvSpPr txBox="1"/>
          <p:nvPr/>
        </p:nvSpPr>
        <p:spPr>
          <a:xfrm>
            <a:off x="611560" y="3103513"/>
            <a:ext cx="8280920" cy="646331"/>
          </a:xfrm>
          <a:prstGeom prst="rect">
            <a:avLst/>
          </a:prstGeom>
          <a:noFill/>
        </p:spPr>
        <p:txBody>
          <a:bodyPr wrap="square" rtlCol="0">
            <a:spAutoFit/>
          </a:bodyPr>
          <a:lstStyle/>
          <a:p>
            <a:r>
              <a:rPr kumimoji="1" lang="ja-JP" altLang="en-US" dirty="0" smtClean="0"/>
              <a:t>原子は英語表記で</a:t>
            </a:r>
            <a:r>
              <a:rPr kumimoji="1" lang="en-US" altLang="ja-JP" dirty="0" smtClean="0"/>
              <a:t>atom</a:t>
            </a:r>
            <a:r>
              <a:rPr kumimoji="1" lang="ja-JP" altLang="en-US" dirty="0" smtClean="0"/>
              <a:t>（アトム）と書く。この</a:t>
            </a:r>
            <a:r>
              <a:rPr kumimoji="1" lang="en-US" altLang="ja-JP" dirty="0" smtClean="0"/>
              <a:t>atom</a:t>
            </a:r>
            <a:r>
              <a:rPr kumimoji="1" lang="ja-JP" altLang="en-US" dirty="0" smtClean="0"/>
              <a:t>の本来の意味として正しいものを</a:t>
            </a:r>
            <a:endParaRPr kumimoji="1" lang="en-US" altLang="ja-JP" dirty="0" smtClean="0"/>
          </a:p>
          <a:p>
            <a:r>
              <a:rPr kumimoji="1" lang="ja-JP" altLang="en-US" dirty="0" smtClean="0"/>
              <a:t>次の①～④より選択せよ。</a:t>
            </a:r>
            <a:endParaRPr kumimoji="1" lang="ja-JP" altLang="en-US" dirty="0"/>
          </a:p>
        </p:txBody>
      </p:sp>
      <p:sp>
        <p:nvSpPr>
          <p:cNvPr id="17" name="テキスト ボックス 16"/>
          <p:cNvSpPr txBox="1"/>
          <p:nvPr/>
        </p:nvSpPr>
        <p:spPr>
          <a:xfrm>
            <a:off x="259904" y="3753326"/>
            <a:ext cx="8856984" cy="646331"/>
          </a:xfrm>
          <a:prstGeom prst="rect">
            <a:avLst/>
          </a:prstGeom>
          <a:noFill/>
        </p:spPr>
        <p:txBody>
          <a:bodyPr wrap="square" rtlCol="0">
            <a:spAutoFit/>
          </a:bodyPr>
          <a:lstStyle/>
          <a:p>
            <a:r>
              <a:rPr kumimoji="1" lang="ja-JP" altLang="en-US" dirty="0" smtClean="0"/>
              <a:t>①　　とても小さい粒　　　　　　　　</a:t>
            </a:r>
            <a:r>
              <a:rPr kumimoji="1" lang="en-US" altLang="ja-JP" dirty="0" smtClean="0"/>
              <a:t>	</a:t>
            </a:r>
            <a:r>
              <a:rPr kumimoji="1" lang="ja-JP" altLang="en-US" dirty="0" smtClean="0"/>
              <a:t>　②　　中心となるもの</a:t>
            </a:r>
            <a:endParaRPr kumimoji="1" lang="en-US" altLang="ja-JP" dirty="0" smtClean="0"/>
          </a:p>
          <a:p>
            <a:r>
              <a:rPr lang="ja-JP" altLang="en-US" dirty="0" smtClean="0"/>
              <a:t>③　　これ</a:t>
            </a:r>
            <a:r>
              <a:rPr lang="ja-JP" altLang="en-US" dirty="0"/>
              <a:t>以上分けられない</a:t>
            </a:r>
            <a:r>
              <a:rPr lang="ja-JP" altLang="en-US" dirty="0" smtClean="0"/>
              <a:t>もの</a:t>
            </a:r>
            <a:r>
              <a:rPr lang="en-US" altLang="ja-JP" dirty="0" smtClean="0"/>
              <a:t>	</a:t>
            </a:r>
            <a:r>
              <a:rPr lang="ja-JP" altLang="en-US" dirty="0" smtClean="0"/>
              <a:t>　④　　丸い物体　　</a:t>
            </a:r>
            <a:endParaRPr kumimoji="1" lang="ja-JP" altLang="en-US" dirty="0"/>
          </a:p>
        </p:txBody>
      </p:sp>
      <p:sp>
        <p:nvSpPr>
          <p:cNvPr id="18" name="テキスト ボックス 17"/>
          <p:cNvSpPr txBox="1"/>
          <p:nvPr/>
        </p:nvSpPr>
        <p:spPr>
          <a:xfrm>
            <a:off x="224224" y="1977807"/>
            <a:ext cx="341760" cy="276999"/>
          </a:xfrm>
          <a:prstGeom prst="rect">
            <a:avLst/>
          </a:prstGeom>
          <a:noFill/>
          <a:ln>
            <a:solidFill>
              <a:schemeClr val="tx1"/>
            </a:solidFill>
          </a:ln>
        </p:spPr>
        <p:txBody>
          <a:bodyPr wrap="none" tIns="0" bIns="0" rtlCol="0">
            <a:spAutoFit/>
          </a:bodyPr>
          <a:lstStyle/>
          <a:p>
            <a:r>
              <a:rPr kumimoji="1" lang="ja-JP" altLang="en-US" dirty="0" smtClean="0"/>
              <a:t>２</a:t>
            </a:r>
            <a:endParaRPr kumimoji="1" lang="ja-JP" altLang="en-US" dirty="0"/>
          </a:p>
        </p:txBody>
      </p:sp>
      <p:sp>
        <p:nvSpPr>
          <p:cNvPr id="31" name="テキスト ボックス 30"/>
          <p:cNvSpPr txBox="1"/>
          <p:nvPr/>
        </p:nvSpPr>
        <p:spPr>
          <a:xfrm>
            <a:off x="107504" y="4413305"/>
            <a:ext cx="8856984" cy="369332"/>
          </a:xfrm>
          <a:prstGeom prst="rect">
            <a:avLst/>
          </a:prstGeom>
          <a:noFill/>
        </p:spPr>
        <p:txBody>
          <a:bodyPr wrap="square" rtlCol="0">
            <a:spAutoFit/>
          </a:bodyPr>
          <a:lstStyle/>
          <a:p>
            <a:r>
              <a:rPr kumimoji="1" lang="ja-JP" altLang="en-US" b="1" dirty="0" smtClean="0"/>
              <a:t>次の　４　～　９　の文章について、正しければ①、間違っていれば②をマークせよ。</a:t>
            </a:r>
            <a:endParaRPr kumimoji="1" lang="ja-JP" altLang="en-US" b="1" dirty="0"/>
          </a:p>
        </p:txBody>
      </p:sp>
      <p:sp>
        <p:nvSpPr>
          <p:cNvPr id="32" name="テキスト ボックス 31"/>
          <p:cNvSpPr txBox="1"/>
          <p:nvPr/>
        </p:nvSpPr>
        <p:spPr>
          <a:xfrm>
            <a:off x="683568" y="4797152"/>
            <a:ext cx="5650906" cy="2169825"/>
          </a:xfrm>
          <a:prstGeom prst="rect">
            <a:avLst/>
          </a:prstGeom>
          <a:noFill/>
        </p:spPr>
        <p:txBody>
          <a:bodyPr wrap="none" rtlCol="0">
            <a:spAutoFit/>
          </a:bodyPr>
          <a:lstStyle/>
          <a:p>
            <a:pPr>
              <a:lnSpc>
                <a:spcPct val="150000"/>
              </a:lnSpc>
            </a:pPr>
            <a:r>
              <a:rPr kumimoji="1" lang="ja-JP" altLang="en-US" dirty="0" smtClean="0"/>
              <a:t>：原子の種類は、陽子の数によって決められている。</a:t>
            </a:r>
            <a:endParaRPr kumimoji="1" lang="en-US" altLang="ja-JP" dirty="0" smtClean="0"/>
          </a:p>
          <a:p>
            <a:pPr>
              <a:lnSpc>
                <a:spcPct val="150000"/>
              </a:lnSpc>
            </a:pPr>
            <a:r>
              <a:rPr lang="ja-JP" altLang="en-US" dirty="0" smtClean="0"/>
              <a:t>：ヘリウム原子の陽子の数は２コである。</a:t>
            </a:r>
            <a:endParaRPr lang="en-US" altLang="ja-JP" dirty="0" smtClean="0"/>
          </a:p>
          <a:p>
            <a:pPr>
              <a:lnSpc>
                <a:spcPct val="150000"/>
              </a:lnSpc>
            </a:pPr>
            <a:r>
              <a:rPr kumimoji="1" lang="ja-JP" altLang="en-US" dirty="0" smtClean="0"/>
              <a:t>：炭素原子には、陽子が６コ、電子が１２コ含まれている。</a:t>
            </a:r>
            <a:endParaRPr kumimoji="1" lang="en-US" altLang="ja-JP" dirty="0" smtClean="0"/>
          </a:p>
          <a:p>
            <a:pPr>
              <a:lnSpc>
                <a:spcPct val="150000"/>
              </a:lnSpc>
            </a:pPr>
            <a:r>
              <a:rPr lang="ja-JP" altLang="en-US" dirty="0" smtClean="0"/>
              <a:t>：</a:t>
            </a:r>
            <a:r>
              <a:rPr lang="en-US" altLang="ja-JP" baseline="-25000" dirty="0" smtClean="0"/>
              <a:t>11</a:t>
            </a:r>
            <a:r>
              <a:rPr lang="en-US" altLang="ja-JP" dirty="0" smtClean="0"/>
              <a:t>Na</a:t>
            </a:r>
            <a:r>
              <a:rPr lang="ja-JP" altLang="en-US" dirty="0" smtClean="0"/>
              <a:t>には、陽子が１１コ含まれている。</a:t>
            </a:r>
            <a:endParaRPr lang="en-US" altLang="ja-JP" dirty="0" smtClean="0"/>
          </a:p>
          <a:p>
            <a:pPr>
              <a:lnSpc>
                <a:spcPct val="150000"/>
              </a:lnSpc>
            </a:pPr>
            <a:r>
              <a:rPr kumimoji="1" lang="ja-JP" altLang="en-US" dirty="0" smtClean="0"/>
              <a:t>：</a:t>
            </a:r>
            <a:r>
              <a:rPr lang="ja-JP" altLang="en-US" dirty="0"/>
              <a:t>原子</a:t>
            </a:r>
            <a:r>
              <a:rPr lang="ja-JP" altLang="en-US" dirty="0" smtClean="0"/>
              <a:t>番号１８の原子はアルゴンである。</a:t>
            </a:r>
            <a:endParaRPr kumimoji="1" lang="ja-JP" altLang="en-US" dirty="0"/>
          </a:p>
        </p:txBody>
      </p:sp>
      <p:sp>
        <p:nvSpPr>
          <p:cNvPr id="33" name="テキスト ボックス 32"/>
          <p:cNvSpPr txBox="1"/>
          <p:nvPr/>
        </p:nvSpPr>
        <p:spPr>
          <a:xfrm>
            <a:off x="220456" y="5343305"/>
            <a:ext cx="341760" cy="276999"/>
          </a:xfrm>
          <a:prstGeom prst="rect">
            <a:avLst/>
          </a:prstGeom>
          <a:noFill/>
          <a:ln>
            <a:solidFill>
              <a:schemeClr val="tx1"/>
            </a:solidFill>
          </a:ln>
        </p:spPr>
        <p:txBody>
          <a:bodyPr wrap="none" tIns="0" bIns="0" rtlCol="0">
            <a:spAutoFit/>
          </a:bodyPr>
          <a:lstStyle/>
          <a:p>
            <a:r>
              <a:rPr lang="ja-JP" altLang="en-US" dirty="0"/>
              <a:t>５</a:t>
            </a:r>
            <a:endParaRPr kumimoji="1" lang="ja-JP" altLang="en-US" dirty="0"/>
          </a:p>
        </p:txBody>
      </p:sp>
      <p:sp>
        <p:nvSpPr>
          <p:cNvPr id="34" name="テキスト ボックス 33"/>
          <p:cNvSpPr txBox="1"/>
          <p:nvPr/>
        </p:nvSpPr>
        <p:spPr>
          <a:xfrm>
            <a:off x="220456" y="5761705"/>
            <a:ext cx="341760" cy="276999"/>
          </a:xfrm>
          <a:prstGeom prst="rect">
            <a:avLst/>
          </a:prstGeom>
          <a:noFill/>
          <a:ln>
            <a:solidFill>
              <a:schemeClr val="tx1"/>
            </a:solidFill>
          </a:ln>
        </p:spPr>
        <p:txBody>
          <a:bodyPr wrap="none" tIns="0" bIns="0" rtlCol="0">
            <a:spAutoFit/>
          </a:bodyPr>
          <a:lstStyle/>
          <a:p>
            <a:r>
              <a:rPr kumimoji="1" lang="ja-JP" altLang="en-US" dirty="0" smtClean="0"/>
              <a:t>６</a:t>
            </a:r>
            <a:endParaRPr kumimoji="1" lang="ja-JP" altLang="en-US" dirty="0"/>
          </a:p>
        </p:txBody>
      </p:sp>
      <p:sp>
        <p:nvSpPr>
          <p:cNvPr id="35" name="テキスト ボックス 34"/>
          <p:cNvSpPr txBox="1"/>
          <p:nvPr/>
        </p:nvSpPr>
        <p:spPr>
          <a:xfrm>
            <a:off x="220456" y="6176337"/>
            <a:ext cx="341760" cy="276999"/>
          </a:xfrm>
          <a:prstGeom prst="rect">
            <a:avLst/>
          </a:prstGeom>
          <a:noFill/>
          <a:ln>
            <a:solidFill>
              <a:schemeClr val="tx1"/>
            </a:solidFill>
          </a:ln>
        </p:spPr>
        <p:txBody>
          <a:bodyPr wrap="none" tIns="0" bIns="0" rtlCol="0">
            <a:spAutoFit/>
          </a:bodyPr>
          <a:lstStyle/>
          <a:p>
            <a:r>
              <a:rPr lang="ja-JP" altLang="en-US" dirty="0"/>
              <a:t>７</a:t>
            </a:r>
            <a:endParaRPr kumimoji="1" lang="ja-JP" altLang="en-US" dirty="0"/>
          </a:p>
        </p:txBody>
      </p:sp>
      <p:sp>
        <p:nvSpPr>
          <p:cNvPr id="36" name="テキスト ボックス 35"/>
          <p:cNvSpPr txBox="1"/>
          <p:nvPr/>
        </p:nvSpPr>
        <p:spPr>
          <a:xfrm>
            <a:off x="220456" y="6577321"/>
            <a:ext cx="341760" cy="276999"/>
          </a:xfrm>
          <a:prstGeom prst="rect">
            <a:avLst/>
          </a:prstGeom>
          <a:noFill/>
          <a:ln>
            <a:solidFill>
              <a:schemeClr val="tx1"/>
            </a:solidFill>
          </a:ln>
        </p:spPr>
        <p:txBody>
          <a:bodyPr wrap="none" tIns="0" bIns="0" rtlCol="0">
            <a:spAutoFit/>
          </a:bodyPr>
          <a:lstStyle/>
          <a:p>
            <a:r>
              <a:rPr lang="ja-JP" altLang="en-US" dirty="0"/>
              <a:t>８</a:t>
            </a:r>
            <a:endParaRPr kumimoji="1" lang="ja-JP" altLang="en-US" dirty="0"/>
          </a:p>
        </p:txBody>
      </p:sp>
      <p:sp>
        <p:nvSpPr>
          <p:cNvPr id="37" name="テキスト ボックス 36"/>
          <p:cNvSpPr txBox="1"/>
          <p:nvPr/>
        </p:nvSpPr>
        <p:spPr>
          <a:xfrm>
            <a:off x="220456" y="4927520"/>
            <a:ext cx="341760" cy="276999"/>
          </a:xfrm>
          <a:prstGeom prst="rect">
            <a:avLst/>
          </a:prstGeom>
          <a:noFill/>
          <a:ln>
            <a:solidFill>
              <a:schemeClr val="tx1"/>
            </a:solidFill>
          </a:ln>
        </p:spPr>
        <p:txBody>
          <a:bodyPr wrap="none" tIns="0" bIns="0" rtlCol="0">
            <a:spAutoFit/>
          </a:bodyPr>
          <a:lstStyle/>
          <a:p>
            <a:r>
              <a:rPr lang="ja-JP" altLang="en-US" dirty="0"/>
              <a:t>４</a:t>
            </a:r>
            <a:endParaRPr kumimoji="1" lang="ja-JP" altLang="en-US" dirty="0"/>
          </a:p>
        </p:txBody>
      </p:sp>
      <p:sp>
        <p:nvSpPr>
          <p:cNvPr id="39" name="正方形/長方形 38"/>
          <p:cNvSpPr/>
          <p:nvPr/>
        </p:nvSpPr>
        <p:spPr>
          <a:xfrm>
            <a:off x="1386498" y="4462818"/>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0" name="正方形/長方形 39"/>
          <p:cNvSpPr/>
          <p:nvPr/>
        </p:nvSpPr>
        <p:spPr>
          <a:xfrm>
            <a:off x="687336" y="4462818"/>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959955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104251090"/>
              </p:ext>
            </p:extLst>
          </p:nvPr>
        </p:nvGraphicFramePr>
        <p:xfrm>
          <a:off x="251520" y="1035512"/>
          <a:ext cx="7776864" cy="2838787"/>
        </p:xfrm>
        <a:graphic>
          <a:graphicData uri="http://schemas.openxmlformats.org/drawingml/2006/table">
            <a:tbl>
              <a:tblPr firstRow="1" bandRow="1">
                <a:tableStyleId>{5C22544A-7EE6-4342-B048-85BDC9FD1C3A}</a:tableStyleId>
              </a:tblPr>
              <a:tblGrid>
                <a:gridCol w="1824409"/>
                <a:gridCol w="1122713"/>
                <a:gridCol w="1122713"/>
                <a:gridCol w="1263053"/>
                <a:gridCol w="1263053"/>
                <a:gridCol w="1180923"/>
              </a:tblGrid>
              <a:tr h="803667">
                <a:tc>
                  <a:txBody>
                    <a:bodyPr/>
                    <a:lstStyle/>
                    <a:p>
                      <a:pPr algn="ctr"/>
                      <a:r>
                        <a:rPr kumimoji="1" lang="ja-JP" altLang="en-US" dirty="0" smtClean="0">
                          <a:solidFill>
                            <a:schemeClr val="tx1"/>
                          </a:solidFill>
                        </a:rPr>
                        <a:t>元素記号</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8780">
                <a:tc>
                  <a:txBody>
                    <a:bodyPr/>
                    <a:lstStyle/>
                    <a:p>
                      <a:pPr algn="ctr"/>
                      <a:r>
                        <a:rPr kumimoji="1" lang="ja-JP" altLang="en-US" dirty="0" smtClean="0">
                          <a:solidFill>
                            <a:schemeClr val="tx1"/>
                          </a:solidFill>
                        </a:rPr>
                        <a:t>陽子の数</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９</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１０</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１１</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１２</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１３</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8780">
                <a:tc>
                  <a:txBody>
                    <a:bodyPr/>
                    <a:lstStyle/>
                    <a:p>
                      <a:pPr algn="ctr"/>
                      <a:r>
                        <a:rPr kumimoji="1" lang="ja-JP" altLang="en-US" dirty="0" smtClean="0">
                          <a:solidFill>
                            <a:schemeClr val="tx1"/>
                          </a:solidFill>
                        </a:rPr>
                        <a:t>電子の数</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１４</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１５</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１６</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１７</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１８</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8780">
                <a:tc>
                  <a:txBody>
                    <a:bodyPr/>
                    <a:lstStyle/>
                    <a:p>
                      <a:pPr algn="ctr"/>
                      <a:r>
                        <a:rPr lang="ja-JP" altLang="en-US" dirty="0" smtClean="0"/>
                        <a:t>質量数</a:t>
                      </a:r>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１９</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２０</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２１</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２２</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２３</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8780">
                <a:tc>
                  <a:txBody>
                    <a:bodyPr/>
                    <a:lstStyle/>
                    <a:p>
                      <a:pPr algn="ctr"/>
                      <a:r>
                        <a:rPr kumimoji="1" lang="ja-JP" altLang="en-US" dirty="0" smtClean="0">
                          <a:solidFill>
                            <a:schemeClr val="tx1"/>
                          </a:solidFill>
                        </a:rPr>
                        <a:t>中性子の数</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２４</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２５</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２６</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２７</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２８</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テキスト ボックス 4"/>
          <p:cNvSpPr txBox="1"/>
          <p:nvPr/>
        </p:nvSpPr>
        <p:spPr>
          <a:xfrm>
            <a:off x="6020000" y="1092916"/>
            <a:ext cx="615874" cy="769441"/>
          </a:xfrm>
          <a:prstGeom prst="rect">
            <a:avLst/>
          </a:prstGeom>
          <a:noFill/>
        </p:spPr>
        <p:txBody>
          <a:bodyPr wrap="none" rtlCol="0">
            <a:spAutoFit/>
          </a:bodyPr>
          <a:lstStyle/>
          <a:p>
            <a:r>
              <a:rPr kumimoji="1" lang="en-US" altLang="ja-JP" sz="4400" dirty="0" smtClean="0"/>
              <a:t>Cl</a:t>
            </a:r>
            <a:endParaRPr kumimoji="1" lang="ja-JP" altLang="en-US" sz="4400" dirty="0"/>
          </a:p>
        </p:txBody>
      </p:sp>
      <p:sp>
        <p:nvSpPr>
          <p:cNvPr id="6" name="テキスト ボックス 5"/>
          <p:cNvSpPr txBox="1"/>
          <p:nvPr/>
        </p:nvSpPr>
        <p:spPr>
          <a:xfrm>
            <a:off x="2433554" y="1092916"/>
            <a:ext cx="535724" cy="769441"/>
          </a:xfrm>
          <a:prstGeom prst="rect">
            <a:avLst/>
          </a:prstGeom>
          <a:noFill/>
        </p:spPr>
        <p:txBody>
          <a:bodyPr wrap="none" rtlCol="0">
            <a:spAutoFit/>
          </a:bodyPr>
          <a:lstStyle/>
          <a:p>
            <a:r>
              <a:rPr kumimoji="1" lang="en-US" altLang="ja-JP" sz="4400" dirty="0" smtClean="0"/>
              <a:t>H</a:t>
            </a:r>
            <a:endParaRPr kumimoji="1" lang="ja-JP" altLang="en-US" sz="4400" dirty="0"/>
          </a:p>
        </p:txBody>
      </p:sp>
      <p:sp>
        <p:nvSpPr>
          <p:cNvPr id="7" name="テキスト ボックス 6"/>
          <p:cNvSpPr txBox="1"/>
          <p:nvPr/>
        </p:nvSpPr>
        <p:spPr>
          <a:xfrm>
            <a:off x="4788024" y="1079268"/>
            <a:ext cx="548548" cy="769441"/>
          </a:xfrm>
          <a:prstGeom prst="rect">
            <a:avLst/>
          </a:prstGeom>
          <a:noFill/>
        </p:spPr>
        <p:txBody>
          <a:bodyPr wrap="none" rtlCol="0">
            <a:spAutoFit/>
          </a:bodyPr>
          <a:lstStyle/>
          <a:p>
            <a:r>
              <a:rPr kumimoji="1" lang="en-US" altLang="ja-JP" sz="4400" dirty="0" smtClean="0"/>
              <a:t>N</a:t>
            </a:r>
            <a:endParaRPr kumimoji="1" lang="ja-JP" altLang="en-US" sz="4400" dirty="0"/>
          </a:p>
        </p:txBody>
      </p:sp>
      <p:sp>
        <p:nvSpPr>
          <p:cNvPr id="8" name="テキスト ボックス 7"/>
          <p:cNvSpPr txBox="1"/>
          <p:nvPr/>
        </p:nvSpPr>
        <p:spPr>
          <a:xfrm>
            <a:off x="7154712" y="1101915"/>
            <a:ext cx="708848" cy="769441"/>
          </a:xfrm>
          <a:prstGeom prst="rect">
            <a:avLst/>
          </a:prstGeom>
          <a:noFill/>
        </p:spPr>
        <p:txBody>
          <a:bodyPr wrap="none" rtlCol="0">
            <a:spAutoFit/>
          </a:bodyPr>
          <a:lstStyle/>
          <a:p>
            <a:r>
              <a:rPr kumimoji="1" lang="en-US" altLang="ja-JP" sz="4400" dirty="0" err="1" smtClean="0"/>
              <a:t>Ar</a:t>
            </a:r>
            <a:endParaRPr kumimoji="1" lang="ja-JP" altLang="en-US" sz="4400" dirty="0"/>
          </a:p>
        </p:txBody>
      </p:sp>
      <p:sp>
        <p:nvSpPr>
          <p:cNvPr id="9" name="テキスト ボックス 8"/>
          <p:cNvSpPr txBox="1"/>
          <p:nvPr/>
        </p:nvSpPr>
        <p:spPr>
          <a:xfrm>
            <a:off x="2244515" y="1161156"/>
            <a:ext cx="301685" cy="646331"/>
          </a:xfrm>
          <a:prstGeom prst="rect">
            <a:avLst/>
          </a:prstGeom>
          <a:noFill/>
        </p:spPr>
        <p:txBody>
          <a:bodyPr wrap="none" rtlCol="0">
            <a:spAutoFit/>
          </a:bodyPr>
          <a:lstStyle/>
          <a:p>
            <a:pPr algn="r"/>
            <a:r>
              <a:rPr kumimoji="1" lang="en-US" altLang="ja-JP" dirty="0" smtClean="0"/>
              <a:t>3</a:t>
            </a:r>
          </a:p>
          <a:p>
            <a:pPr algn="r"/>
            <a:r>
              <a:rPr kumimoji="1" lang="en-US" altLang="ja-JP" dirty="0" smtClean="0"/>
              <a:t>1</a:t>
            </a:r>
            <a:endParaRPr kumimoji="1" lang="ja-JP" altLang="en-US" dirty="0"/>
          </a:p>
        </p:txBody>
      </p:sp>
      <p:sp>
        <p:nvSpPr>
          <p:cNvPr id="10" name="テキスト ボックス 9"/>
          <p:cNvSpPr txBox="1"/>
          <p:nvPr/>
        </p:nvSpPr>
        <p:spPr>
          <a:xfrm>
            <a:off x="4499688" y="1161156"/>
            <a:ext cx="418704" cy="646331"/>
          </a:xfrm>
          <a:prstGeom prst="rect">
            <a:avLst/>
          </a:prstGeom>
          <a:noFill/>
        </p:spPr>
        <p:txBody>
          <a:bodyPr wrap="none" rtlCol="0">
            <a:spAutoFit/>
          </a:bodyPr>
          <a:lstStyle/>
          <a:p>
            <a:pPr algn="r"/>
            <a:r>
              <a:rPr kumimoji="1" lang="en-US" altLang="ja-JP" dirty="0" smtClean="0"/>
              <a:t>14</a:t>
            </a:r>
          </a:p>
          <a:p>
            <a:pPr algn="r"/>
            <a:r>
              <a:rPr lang="en-US" altLang="ja-JP" dirty="0"/>
              <a:t>7</a:t>
            </a:r>
            <a:endParaRPr kumimoji="1" lang="ja-JP" altLang="en-US" dirty="0"/>
          </a:p>
        </p:txBody>
      </p:sp>
      <p:sp>
        <p:nvSpPr>
          <p:cNvPr id="11" name="テキスト ボックス 10"/>
          <p:cNvSpPr txBox="1"/>
          <p:nvPr/>
        </p:nvSpPr>
        <p:spPr>
          <a:xfrm>
            <a:off x="5714248" y="1161156"/>
            <a:ext cx="418704" cy="646331"/>
          </a:xfrm>
          <a:prstGeom prst="rect">
            <a:avLst/>
          </a:prstGeom>
          <a:noFill/>
        </p:spPr>
        <p:txBody>
          <a:bodyPr wrap="none" rtlCol="0">
            <a:spAutoFit/>
          </a:bodyPr>
          <a:lstStyle/>
          <a:p>
            <a:pPr algn="r"/>
            <a:r>
              <a:rPr lang="en-US" altLang="ja-JP" dirty="0" smtClean="0"/>
              <a:t>35</a:t>
            </a:r>
            <a:endParaRPr kumimoji="1" lang="en-US" altLang="ja-JP" dirty="0" smtClean="0"/>
          </a:p>
          <a:p>
            <a:pPr algn="r"/>
            <a:r>
              <a:rPr lang="en-US" altLang="ja-JP" dirty="0" smtClean="0"/>
              <a:t>17</a:t>
            </a:r>
            <a:endParaRPr kumimoji="1" lang="ja-JP" altLang="en-US" dirty="0"/>
          </a:p>
        </p:txBody>
      </p:sp>
      <p:sp>
        <p:nvSpPr>
          <p:cNvPr id="12" name="テキスト ボックス 11"/>
          <p:cNvSpPr txBox="1"/>
          <p:nvPr/>
        </p:nvSpPr>
        <p:spPr>
          <a:xfrm>
            <a:off x="6880024" y="1161156"/>
            <a:ext cx="418704" cy="646331"/>
          </a:xfrm>
          <a:prstGeom prst="rect">
            <a:avLst/>
          </a:prstGeom>
          <a:noFill/>
        </p:spPr>
        <p:txBody>
          <a:bodyPr wrap="none" rtlCol="0">
            <a:spAutoFit/>
          </a:bodyPr>
          <a:lstStyle/>
          <a:p>
            <a:pPr algn="r"/>
            <a:r>
              <a:rPr lang="en-US" altLang="ja-JP" dirty="0" smtClean="0"/>
              <a:t>40</a:t>
            </a:r>
            <a:endParaRPr kumimoji="1" lang="en-US" altLang="ja-JP" dirty="0" smtClean="0"/>
          </a:p>
          <a:p>
            <a:pPr algn="r"/>
            <a:r>
              <a:rPr lang="en-US" altLang="ja-JP" dirty="0" smtClean="0"/>
              <a:t>18</a:t>
            </a:r>
            <a:endParaRPr kumimoji="1" lang="ja-JP" altLang="en-US" dirty="0"/>
          </a:p>
        </p:txBody>
      </p:sp>
      <p:sp>
        <p:nvSpPr>
          <p:cNvPr id="13" name="テキスト ボックス 12"/>
          <p:cNvSpPr txBox="1"/>
          <p:nvPr/>
        </p:nvSpPr>
        <p:spPr>
          <a:xfrm>
            <a:off x="179512" y="30976"/>
            <a:ext cx="8856984" cy="923330"/>
          </a:xfrm>
          <a:prstGeom prst="rect">
            <a:avLst/>
          </a:prstGeom>
          <a:noFill/>
        </p:spPr>
        <p:txBody>
          <a:bodyPr wrap="square" rtlCol="0">
            <a:spAutoFit/>
          </a:bodyPr>
          <a:lstStyle/>
          <a:p>
            <a:r>
              <a:rPr lang="ja-JP" altLang="en-US" dirty="0"/>
              <a:t>次</a:t>
            </a:r>
            <a:r>
              <a:rPr lang="ja-JP" altLang="en-US" dirty="0" smtClean="0"/>
              <a:t>の表の</a:t>
            </a:r>
            <a:r>
              <a:rPr kumimoji="1" lang="ja-JP" altLang="en-US" dirty="0" smtClean="0"/>
              <a:t>　</a:t>
            </a:r>
            <a:r>
              <a:rPr lang="ja-JP" altLang="en-US" dirty="0"/>
              <a:t>９</a:t>
            </a:r>
            <a:r>
              <a:rPr kumimoji="1" lang="ja-JP" altLang="en-US" dirty="0" smtClean="0"/>
              <a:t>　～　２８　に入る適切な数字を答えよ。</a:t>
            </a:r>
            <a:endParaRPr kumimoji="1" lang="en-US" altLang="ja-JP" dirty="0" smtClean="0"/>
          </a:p>
          <a:p>
            <a:r>
              <a:rPr lang="ja-JP" altLang="en-US" dirty="0"/>
              <a:t>２ケタ</a:t>
            </a:r>
            <a:r>
              <a:rPr lang="ja-JP" altLang="en-US" dirty="0" smtClean="0"/>
              <a:t>の数字については、２か所マークすること。（例）１２⇒①と②をマークする。</a:t>
            </a:r>
            <a:endParaRPr lang="en-US" altLang="ja-JP" dirty="0" smtClean="0"/>
          </a:p>
          <a:p>
            <a:r>
              <a:rPr kumimoji="1" lang="en-US" altLang="ja-JP" dirty="0" smtClean="0"/>
              <a:t>※</a:t>
            </a:r>
            <a:r>
              <a:rPr kumimoji="1" lang="ja-JP" altLang="en-US" dirty="0" smtClean="0"/>
              <a:t>ただし同じ数字が続く場合は、１か所だけマークする。（例）１１⇒①のみをマークする。</a:t>
            </a:r>
            <a:endParaRPr kumimoji="1" lang="ja-JP" altLang="en-US" dirty="0"/>
          </a:p>
        </p:txBody>
      </p:sp>
      <p:sp>
        <p:nvSpPr>
          <p:cNvPr id="14" name="テキスト ボックス 13"/>
          <p:cNvSpPr txBox="1"/>
          <p:nvPr/>
        </p:nvSpPr>
        <p:spPr>
          <a:xfrm>
            <a:off x="3657690" y="1092916"/>
            <a:ext cx="486030" cy="769441"/>
          </a:xfrm>
          <a:prstGeom prst="rect">
            <a:avLst/>
          </a:prstGeom>
          <a:noFill/>
        </p:spPr>
        <p:txBody>
          <a:bodyPr wrap="none" rtlCol="0">
            <a:spAutoFit/>
          </a:bodyPr>
          <a:lstStyle/>
          <a:p>
            <a:r>
              <a:rPr lang="en-US" altLang="ja-JP" sz="4400" dirty="0" smtClean="0"/>
              <a:t>C</a:t>
            </a:r>
            <a:endParaRPr kumimoji="1" lang="ja-JP" altLang="en-US" sz="4400" dirty="0"/>
          </a:p>
        </p:txBody>
      </p:sp>
      <p:sp>
        <p:nvSpPr>
          <p:cNvPr id="15" name="テキスト ボックス 14"/>
          <p:cNvSpPr txBox="1"/>
          <p:nvPr/>
        </p:nvSpPr>
        <p:spPr>
          <a:xfrm>
            <a:off x="3351632" y="1161156"/>
            <a:ext cx="418704" cy="646331"/>
          </a:xfrm>
          <a:prstGeom prst="rect">
            <a:avLst/>
          </a:prstGeom>
          <a:noFill/>
        </p:spPr>
        <p:txBody>
          <a:bodyPr wrap="none" rtlCol="0">
            <a:spAutoFit/>
          </a:bodyPr>
          <a:lstStyle/>
          <a:p>
            <a:pPr algn="r"/>
            <a:r>
              <a:rPr kumimoji="1" lang="en-US" altLang="ja-JP" dirty="0" smtClean="0"/>
              <a:t>12</a:t>
            </a:r>
          </a:p>
          <a:p>
            <a:pPr algn="r"/>
            <a:r>
              <a:rPr lang="en-US" altLang="ja-JP" dirty="0" smtClean="0"/>
              <a:t>6</a:t>
            </a:r>
            <a:endParaRPr kumimoji="1" lang="ja-JP" altLang="en-US" dirty="0"/>
          </a:p>
        </p:txBody>
      </p:sp>
      <p:sp>
        <p:nvSpPr>
          <p:cNvPr id="16" name="正方形/長方形 15"/>
          <p:cNvSpPr/>
          <p:nvPr/>
        </p:nvSpPr>
        <p:spPr>
          <a:xfrm>
            <a:off x="2007274" y="71920"/>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正方形/長方形 16"/>
          <p:cNvSpPr/>
          <p:nvPr/>
        </p:nvSpPr>
        <p:spPr>
          <a:xfrm>
            <a:off x="1228834" y="71920"/>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正方形/長方形 17"/>
          <p:cNvSpPr/>
          <p:nvPr/>
        </p:nvSpPr>
        <p:spPr>
          <a:xfrm>
            <a:off x="3546738" y="2463453"/>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正方形/長方形 18"/>
          <p:cNvSpPr/>
          <p:nvPr/>
        </p:nvSpPr>
        <p:spPr>
          <a:xfrm>
            <a:off x="4743578" y="2463453"/>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正方形/長方形 19"/>
          <p:cNvSpPr/>
          <p:nvPr/>
        </p:nvSpPr>
        <p:spPr>
          <a:xfrm>
            <a:off x="6022306" y="2463453"/>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正方形/長方形 20"/>
          <p:cNvSpPr/>
          <p:nvPr/>
        </p:nvSpPr>
        <p:spPr>
          <a:xfrm>
            <a:off x="7232794" y="2463453"/>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 name="正方形/長方形 21"/>
          <p:cNvSpPr/>
          <p:nvPr/>
        </p:nvSpPr>
        <p:spPr>
          <a:xfrm>
            <a:off x="2449202" y="2463453"/>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正方形/長方形 22"/>
          <p:cNvSpPr/>
          <p:nvPr/>
        </p:nvSpPr>
        <p:spPr>
          <a:xfrm>
            <a:off x="3546738" y="2963741"/>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正方形/長方形 23"/>
          <p:cNvSpPr/>
          <p:nvPr/>
        </p:nvSpPr>
        <p:spPr>
          <a:xfrm>
            <a:off x="4743578" y="2963741"/>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5" name="正方形/長方形 24"/>
          <p:cNvSpPr/>
          <p:nvPr/>
        </p:nvSpPr>
        <p:spPr>
          <a:xfrm>
            <a:off x="6022306" y="2963741"/>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正方形/長方形 25"/>
          <p:cNvSpPr/>
          <p:nvPr/>
        </p:nvSpPr>
        <p:spPr>
          <a:xfrm>
            <a:off x="7232794" y="2963741"/>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 name="正方形/長方形 26"/>
          <p:cNvSpPr/>
          <p:nvPr/>
        </p:nvSpPr>
        <p:spPr>
          <a:xfrm>
            <a:off x="2449202" y="2963741"/>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8" name="正方形/長方形 27"/>
          <p:cNvSpPr/>
          <p:nvPr/>
        </p:nvSpPr>
        <p:spPr>
          <a:xfrm>
            <a:off x="3546738" y="3485213"/>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正方形/長方形 28"/>
          <p:cNvSpPr/>
          <p:nvPr/>
        </p:nvSpPr>
        <p:spPr>
          <a:xfrm>
            <a:off x="4743578" y="3485213"/>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0" name="正方形/長方形 29"/>
          <p:cNvSpPr/>
          <p:nvPr/>
        </p:nvSpPr>
        <p:spPr>
          <a:xfrm>
            <a:off x="6022306" y="3485213"/>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1" name="正方形/長方形 30"/>
          <p:cNvSpPr/>
          <p:nvPr/>
        </p:nvSpPr>
        <p:spPr>
          <a:xfrm>
            <a:off x="7232794" y="3485213"/>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正方形/長方形 31"/>
          <p:cNvSpPr/>
          <p:nvPr/>
        </p:nvSpPr>
        <p:spPr>
          <a:xfrm>
            <a:off x="2449202" y="3485213"/>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3" name="正方形/長方形 32"/>
          <p:cNvSpPr/>
          <p:nvPr/>
        </p:nvSpPr>
        <p:spPr>
          <a:xfrm>
            <a:off x="3546738" y="1957968"/>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4" name="正方形/長方形 33"/>
          <p:cNvSpPr/>
          <p:nvPr/>
        </p:nvSpPr>
        <p:spPr>
          <a:xfrm>
            <a:off x="4743578" y="1957968"/>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正方形/長方形 34"/>
          <p:cNvSpPr/>
          <p:nvPr/>
        </p:nvSpPr>
        <p:spPr>
          <a:xfrm>
            <a:off x="6022306" y="1957968"/>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6" name="正方形/長方形 35"/>
          <p:cNvSpPr/>
          <p:nvPr/>
        </p:nvSpPr>
        <p:spPr>
          <a:xfrm>
            <a:off x="7232794" y="1957968"/>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7" name="正方形/長方形 36"/>
          <p:cNvSpPr/>
          <p:nvPr/>
        </p:nvSpPr>
        <p:spPr>
          <a:xfrm>
            <a:off x="2449202" y="1957968"/>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8" name="正方形/長方形 37"/>
          <p:cNvSpPr/>
          <p:nvPr/>
        </p:nvSpPr>
        <p:spPr>
          <a:xfrm>
            <a:off x="711610" y="4221088"/>
            <a:ext cx="7499169" cy="369332"/>
          </a:xfrm>
          <a:prstGeom prst="rect">
            <a:avLst/>
          </a:prstGeom>
        </p:spPr>
        <p:txBody>
          <a:bodyPr wrap="none">
            <a:spAutoFit/>
          </a:bodyPr>
          <a:lstStyle/>
          <a:p>
            <a:r>
              <a:rPr lang="ja-JP" altLang="en-US" dirty="0" smtClean="0"/>
              <a:t>次の原子のなかで、互いに同位体であるものを</a:t>
            </a:r>
            <a:r>
              <a:rPr lang="ja-JP" altLang="en-US" dirty="0" smtClean="0"/>
              <a:t>選択肢</a:t>
            </a:r>
            <a:r>
              <a:rPr lang="ja-JP" altLang="en-US" dirty="0" smtClean="0"/>
              <a:t>から選び</a:t>
            </a:r>
            <a:r>
              <a:rPr lang="ja-JP" altLang="en-US" dirty="0" smtClean="0"/>
              <a:t>マーク</a:t>
            </a:r>
            <a:r>
              <a:rPr lang="ja-JP" altLang="en-US" dirty="0" smtClean="0"/>
              <a:t>せよ。</a:t>
            </a:r>
            <a:endParaRPr lang="en-US" altLang="ja-JP" dirty="0" smtClean="0"/>
          </a:p>
        </p:txBody>
      </p:sp>
      <p:graphicFrame>
        <p:nvGraphicFramePr>
          <p:cNvPr id="39" name="表 38"/>
          <p:cNvGraphicFramePr>
            <a:graphicFrameLocks noGrp="1"/>
          </p:cNvGraphicFramePr>
          <p:nvPr>
            <p:extLst>
              <p:ext uri="{D42A27DB-BD31-4B8C-83A1-F6EECF244321}">
                <p14:modId xmlns:p14="http://schemas.microsoft.com/office/powerpoint/2010/main" val="2836508730"/>
              </p:ext>
            </p:extLst>
          </p:nvPr>
        </p:nvGraphicFramePr>
        <p:xfrm>
          <a:off x="218314" y="4625840"/>
          <a:ext cx="8461008" cy="822960"/>
        </p:xfrm>
        <a:graphic>
          <a:graphicData uri="http://schemas.openxmlformats.org/drawingml/2006/table">
            <a:tbl>
              <a:tblPr firstRow="1" bandRow="1">
                <a:tableStyleId>{5C22544A-7EE6-4342-B048-85BDC9FD1C3A}</a:tableStyleId>
              </a:tblPr>
              <a:tblGrid>
                <a:gridCol w="1410168"/>
                <a:gridCol w="1410168"/>
                <a:gridCol w="1410168"/>
                <a:gridCol w="1410168"/>
                <a:gridCol w="1410168"/>
                <a:gridCol w="1410168"/>
              </a:tblGrid>
              <a:tr h="370840">
                <a:tc>
                  <a:txBody>
                    <a:bodyPr/>
                    <a:lstStyle/>
                    <a:p>
                      <a:r>
                        <a:rPr kumimoji="1" lang="ja-JP" altLang="en-US" sz="1600" b="0" dirty="0" smtClean="0">
                          <a:solidFill>
                            <a:schemeClr val="tx1"/>
                          </a:solidFill>
                          <a:latin typeface="Times New Roman" panose="02020603050405020304" pitchFamily="18" charset="0"/>
                          <a:cs typeface="Times New Roman" panose="02020603050405020304" pitchFamily="18" charset="0"/>
                        </a:rPr>
                        <a:t>①</a:t>
                      </a:r>
                      <a:endParaRPr kumimoji="1" lang="en-US" altLang="ja-JP" sz="1600" b="0" dirty="0" smtClean="0">
                        <a:solidFill>
                          <a:schemeClr val="tx1"/>
                        </a:solidFill>
                        <a:latin typeface="Times New Roman" panose="02020603050405020304" pitchFamily="18" charset="0"/>
                        <a:cs typeface="Times New Roman" panose="02020603050405020304" pitchFamily="18" charset="0"/>
                      </a:endParaRPr>
                    </a:p>
                    <a:p>
                      <a:pPr algn="ctr"/>
                      <a:r>
                        <a:rPr kumimoji="1" lang="en-US" altLang="ja-JP" sz="2400" b="0" baseline="30000" dirty="0" smtClean="0">
                          <a:solidFill>
                            <a:schemeClr val="tx1"/>
                          </a:solidFill>
                          <a:latin typeface="Times New Roman" panose="02020603050405020304" pitchFamily="18" charset="0"/>
                          <a:cs typeface="Times New Roman" panose="02020603050405020304" pitchFamily="18" charset="0"/>
                        </a:rPr>
                        <a:t>35</a:t>
                      </a:r>
                      <a:r>
                        <a:rPr kumimoji="1" lang="en-US" altLang="ja-JP" sz="3200" b="0" dirty="0" smtClean="0">
                          <a:solidFill>
                            <a:schemeClr val="tx1"/>
                          </a:solidFill>
                          <a:latin typeface="Times New Roman" panose="02020603050405020304" pitchFamily="18" charset="0"/>
                          <a:cs typeface="Times New Roman" panose="02020603050405020304" pitchFamily="18" charset="0"/>
                        </a:rPr>
                        <a:t>Cl</a:t>
                      </a:r>
                      <a:endParaRPr kumimoji="1" lang="ja-JP" altLang="en-US"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600" b="0" dirty="0" smtClean="0">
                          <a:solidFill>
                            <a:schemeClr val="tx1"/>
                          </a:solidFill>
                          <a:latin typeface="Times New Roman" panose="02020603050405020304" pitchFamily="18" charset="0"/>
                          <a:cs typeface="Times New Roman" panose="02020603050405020304" pitchFamily="18" charset="0"/>
                        </a:rPr>
                        <a:t>②</a:t>
                      </a:r>
                      <a:endParaRPr kumimoji="1" lang="en-US" altLang="ja-JP" sz="1600" b="0" dirty="0" smtClean="0">
                        <a:solidFill>
                          <a:schemeClr val="tx1"/>
                        </a:solidFill>
                        <a:latin typeface="Times New Roman" panose="02020603050405020304" pitchFamily="18" charset="0"/>
                        <a:cs typeface="Times New Roman" panose="02020603050405020304" pitchFamily="18" charset="0"/>
                      </a:endParaRPr>
                    </a:p>
                    <a:p>
                      <a:pPr algn="ctr"/>
                      <a:r>
                        <a:rPr kumimoji="1" lang="en-US" altLang="ja-JP" sz="2400" b="0" baseline="30000" dirty="0" smtClean="0">
                          <a:solidFill>
                            <a:schemeClr val="tx1"/>
                          </a:solidFill>
                          <a:latin typeface="Times New Roman" panose="02020603050405020304" pitchFamily="18" charset="0"/>
                          <a:cs typeface="Times New Roman" panose="02020603050405020304" pitchFamily="18" charset="0"/>
                        </a:rPr>
                        <a:t>13</a:t>
                      </a:r>
                      <a:r>
                        <a:rPr kumimoji="1" lang="en-US" altLang="ja-JP" sz="3200" b="0" dirty="0" smtClean="0">
                          <a:solidFill>
                            <a:schemeClr val="tx1"/>
                          </a:solidFill>
                          <a:latin typeface="Times New Roman" panose="02020603050405020304" pitchFamily="18" charset="0"/>
                          <a:cs typeface="Times New Roman" panose="02020603050405020304" pitchFamily="18" charset="0"/>
                        </a:rPr>
                        <a:t>C</a:t>
                      </a:r>
                      <a:endParaRPr kumimoji="1" lang="ja-JP" altLang="en-US"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600" b="0" dirty="0" smtClean="0">
                          <a:solidFill>
                            <a:schemeClr val="tx1"/>
                          </a:solidFill>
                          <a:latin typeface="Times New Roman" panose="02020603050405020304" pitchFamily="18" charset="0"/>
                          <a:cs typeface="Times New Roman" panose="02020603050405020304" pitchFamily="18" charset="0"/>
                        </a:rPr>
                        <a:t>③</a:t>
                      </a:r>
                      <a:endParaRPr kumimoji="1" lang="en-US" altLang="ja-JP" sz="1600" b="0" dirty="0" smtClean="0">
                        <a:solidFill>
                          <a:schemeClr val="tx1"/>
                        </a:solidFill>
                        <a:latin typeface="Times New Roman" panose="02020603050405020304" pitchFamily="18" charset="0"/>
                        <a:cs typeface="Times New Roman" panose="02020603050405020304" pitchFamily="18" charset="0"/>
                      </a:endParaRPr>
                    </a:p>
                    <a:p>
                      <a:pPr algn="ctr"/>
                      <a:r>
                        <a:rPr kumimoji="1" lang="en-US" altLang="ja-JP" sz="2400" b="0" baseline="30000" dirty="0" smtClean="0">
                          <a:solidFill>
                            <a:schemeClr val="tx1"/>
                          </a:solidFill>
                          <a:latin typeface="Times New Roman" panose="02020603050405020304" pitchFamily="18" charset="0"/>
                          <a:cs typeface="Times New Roman" panose="02020603050405020304" pitchFamily="18" charset="0"/>
                        </a:rPr>
                        <a:t>14</a:t>
                      </a:r>
                      <a:r>
                        <a:rPr kumimoji="1" lang="en-US" altLang="ja-JP" sz="3200" b="0" dirty="0" smtClean="0">
                          <a:solidFill>
                            <a:schemeClr val="tx1"/>
                          </a:solidFill>
                          <a:latin typeface="Times New Roman" panose="02020603050405020304" pitchFamily="18" charset="0"/>
                          <a:cs typeface="Times New Roman" panose="02020603050405020304" pitchFamily="18" charset="0"/>
                        </a:rPr>
                        <a:t>N</a:t>
                      </a:r>
                      <a:endParaRPr kumimoji="1" lang="ja-JP" altLang="en-US"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600" b="0" dirty="0" smtClean="0">
                          <a:solidFill>
                            <a:schemeClr val="tx1"/>
                          </a:solidFill>
                          <a:latin typeface="Times New Roman" panose="02020603050405020304" pitchFamily="18" charset="0"/>
                          <a:cs typeface="Times New Roman" panose="02020603050405020304" pitchFamily="18" charset="0"/>
                        </a:rPr>
                        <a:t>④</a:t>
                      </a:r>
                      <a:endParaRPr kumimoji="1" lang="en-US" altLang="ja-JP" sz="1600" b="0" dirty="0" smtClean="0">
                        <a:solidFill>
                          <a:schemeClr val="tx1"/>
                        </a:solidFill>
                        <a:latin typeface="Times New Roman" panose="02020603050405020304" pitchFamily="18" charset="0"/>
                        <a:cs typeface="Times New Roman" panose="02020603050405020304" pitchFamily="18" charset="0"/>
                      </a:endParaRPr>
                    </a:p>
                    <a:p>
                      <a:pPr algn="ctr"/>
                      <a:r>
                        <a:rPr kumimoji="1" lang="en-US" altLang="ja-JP" sz="2400" b="0" baseline="30000" dirty="0" smtClean="0">
                          <a:solidFill>
                            <a:schemeClr val="tx1"/>
                          </a:solidFill>
                          <a:latin typeface="Times New Roman" panose="02020603050405020304" pitchFamily="18" charset="0"/>
                          <a:cs typeface="Times New Roman" panose="02020603050405020304" pitchFamily="18" charset="0"/>
                        </a:rPr>
                        <a:t>14</a:t>
                      </a:r>
                      <a:r>
                        <a:rPr kumimoji="1" lang="en-US" altLang="ja-JP" sz="3200" b="0" dirty="0" smtClean="0">
                          <a:solidFill>
                            <a:schemeClr val="tx1"/>
                          </a:solidFill>
                          <a:latin typeface="Times New Roman" panose="02020603050405020304" pitchFamily="18" charset="0"/>
                          <a:cs typeface="Times New Roman" panose="02020603050405020304" pitchFamily="18" charset="0"/>
                        </a:rPr>
                        <a:t>C</a:t>
                      </a:r>
                      <a:endParaRPr kumimoji="1" lang="ja-JP" altLang="en-US"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600" b="0" dirty="0" smtClean="0">
                          <a:solidFill>
                            <a:schemeClr val="tx1"/>
                          </a:solidFill>
                          <a:latin typeface="Times New Roman" panose="02020603050405020304" pitchFamily="18" charset="0"/>
                          <a:cs typeface="Times New Roman" panose="02020603050405020304" pitchFamily="18" charset="0"/>
                        </a:rPr>
                        <a:t>⑤</a:t>
                      </a:r>
                      <a:endParaRPr kumimoji="1" lang="en-US" altLang="ja-JP" sz="1600" b="0" dirty="0" smtClean="0">
                        <a:solidFill>
                          <a:schemeClr val="tx1"/>
                        </a:solidFill>
                        <a:latin typeface="Times New Roman" panose="02020603050405020304" pitchFamily="18" charset="0"/>
                        <a:cs typeface="Times New Roman" panose="02020603050405020304" pitchFamily="18" charset="0"/>
                      </a:endParaRPr>
                    </a:p>
                    <a:p>
                      <a:pPr algn="ctr"/>
                      <a:r>
                        <a:rPr kumimoji="1" lang="en-US" altLang="ja-JP" sz="2400" b="0" baseline="30000" dirty="0" smtClean="0">
                          <a:solidFill>
                            <a:schemeClr val="tx1"/>
                          </a:solidFill>
                          <a:latin typeface="Times New Roman" panose="02020603050405020304" pitchFamily="18" charset="0"/>
                          <a:cs typeface="Times New Roman" panose="02020603050405020304" pitchFamily="18" charset="0"/>
                        </a:rPr>
                        <a:t>40</a:t>
                      </a:r>
                      <a:r>
                        <a:rPr kumimoji="1" lang="en-US" altLang="ja-JP" sz="3200" b="0" baseline="0" dirty="0" smtClean="0">
                          <a:solidFill>
                            <a:schemeClr val="tx1"/>
                          </a:solidFill>
                          <a:latin typeface="Times New Roman" panose="02020603050405020304" pitchFamily="18" charset="0"/>
                          <a:cs typeface="Times New Roman" panose="02020603050405020304" pitchFamily="18" charset="0"/>
                        </a:rPr>
                        <a:t>Ar</a:t>
                      </a:r>
                      <a:endParaRPr kumimoji="1" lang="ja-JP" altLang="en-US"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600" b="0" dirty="0" smtClean="0">
                          <a:solidFill>
                            <a:schemeClr val="tx1"/>
                          </a:solidFill>
                          <a:latin typeface="Times New Roman" panose="02020603050405020304" pitchFamily="18" charset="0"/>
                          <a:cs typeface="Times New Roman" panose="02020603050405020304" pitchFamily="18" charset="0"/>
                        </a:rPr>
                        <a:t>⑥</a:t>
                      </a:r>
                      <a:endParaRPr kumimoji="1" lang="en-US" altLang="ja-JP" sz="1600" b="0" dirty="0" smtClean="0">
                        <a:solidFill>
                          <a:schemeClr val="tx1"/>
                        </a:solidFill>
                        <a:latin typeface="Times New Roman" panose="02020603050405020304" pitchFamily="18" charset="0"/>
                        <a:cs typeface="Times New Roman" panose="02020603050405020304" pitchFamily="18" charset="0"/>
                      </a:endParaRPr>
                    </a:p>
                    <a:p>
                      <a:pPr algn="ctr"/>
                      <a:r>
                        <a:rPr kumimoji="1" lang="en-US" altLang="ja-JP" sz="2400" b="0" baseline="30000" dirty="0" smtClean="0">
                          <a:solidFill>
                            <a:schemeClr val="tx1"/>
                          </a:solidFill>
                          <a:latin typeface="Times New Roman" panose="02020603050405020304" pitchFamily="18" charset="0"/>
                          <a:cs typeface="Times New Roman" panose="02020603050405020304" pitchFamily="18" charset="0"/>
                        </a:rPr>
                        <a:t>40</a:t>
                      </a:r>
                      <a:r>
                        <a:rPr kumimoji="1" lang="en-US" altLang="ja-JP" sz="3200" b="0" dirty="0" smtClean="0">
                          <a:solidFill>
                            <a:schemeClr val="tx1"/>
                          </a:solidFill>
                          <a:latin typeface="Times New Roman" panose="02020603050405020304" pitchFamily="18" charset="0"/>
                          <a:cs typeface="Times New Roman" panose="02020603050405020304" pitchFamily="18" charset="0"/>
                        </a:rPr>
                        <a:t>Ca</a:t>
                      </a:r>
                      <a:endParaRPr kumimoji="1" lang="ja-JP" altLang="en-US" sz="24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0" name="テキスト ボックス 39"/>
          <p:cNvSpPr txBox="1"/>
          <p:nvPr/>
        </p:nvSpPr>
        <p:spPr>
          <a:xfrm>
            <a:off x="206808" y="4249537"/>
            <a:ext cx="498855" cy="276999"/>
          </a:xfrm>
          <a:prstGeom prst="rect">
            <a:avLst/>
          </a:prstGeom>
          <a:noFill/>
          <a:ln>
            <a:solidFill>
              <a:schemeClr val="tx1"/>
            </a:solidFill>
          </a:ln>
        </p:spPr>
        <p:txBody>
          <a:bodyPr wrap="none" tIns="0" bIns="0" rtlCol="0">
            <a:spAutoFit/>
          </a:bodyPr>
          <a:lstStyle/>
          <a:p>
            <a:r>
              <a:rPr lang="ja-JP" altLang="en-US" dirty="0"/>
              <a:t>２９</a:t>
            </a:r>
            <a:endParaRPr kumimoji="1" lang="ja-JP" altLang="en-US" dirty="0"/>
          </a:p>
        </p:txBody>
      </p:sp>
    </p:spTree>
    <p:extLst>
      <p:ext uri="{BB962C8B-B14F-4D97-AF65-F5344CB8AC3E}">
        <p14:creationId xmlns:p14="http://schemas.microsoft.com/office/powerpoint/2010/main" val="1109728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7504" y="58272"/>
            <a:ext cx="8856984" cy="369332"/>
          </a:xfrm>
          <a:prstGeom prst="rect">
            <a:avLst/>
          </a:prstGeom>
          <a:noFill/>
        </p:spPr>
        <p:txBody>
          <a:bodyPr wrap="square" rtlCol="0">
            <a:spAutoFit/>
          </a:bodyPr>
          <a:lstStyle/>
          <a:p>
            <a:r>
              <a:rPr kumimoji="1" lang="ja-JP" altLang="en-US" b="1" dirty="0" smtClean="0"/>
              <a:t>次の文章中の　３０　～　３６　に入る語句を、以下の語群より選択して答えよ。</a:t>
            </a:r>
            <a:endParaRPr kumimoji="1" lang="ja-JP" altLang="en-US" b="1" dirty="0"/>
          </a:p>
        </p:txBody>
      </p:sp>
      <p:sp>
        <p:nvSpPr>
          <p:cNvPr id="3" name="テキスト ボックス 2"/>
          <p:cNvSpPr txBox="1"/>
          <p:nvPr/>
        </p:nvSpPr>
        <p:spPr>
          <a:xfrm>
            <a:off x="107504" y="1399128"/>
            <a:ext cx="8856984" cy="1754326"/>
          </a:xfrm>
          <a:prstGeom prst="rect">
            <a:avLst/>
          </a:prstGeom>
          <a:noFill/>
        </p:spPr>
        <p:txBody>
          <a:bodyPr wrap="square" rtlCol="0">
            <a:spAutoFit/>
          </a:bodyPr>
          <a:lstStyle/>
          <a:p>
            <a:pPr>
              <a:lnSpc>
                <a:spcPct val="150000"/>
              </a:lnSpc>
            </a:pPr>
            <a:r>
              <a:rPr lang="ja-JP" altLang="en-US" dirty="0" smtClean="0"/>
              <a:t>　</a:t>
            </a:r>
            <a:r>
              <a:rPr lang="ja-JP" altLang="ja-JP" dirty="0"/>
              <a:t>　</a:t>
            </a:r>
            <a:r>
              <a:rPr lang="ja-JP" altLang="en-US" dirty="0" smtClean="0"/>
              <a:t>３０</a:t>
            </a:r>
            <a:r>
              <a:rPr lang="ja-JP" altLang="ja-JP" dirty="0"/>
              <a:t>　</a:t>
            </a:r>
            <a:r>
              <a:rPr lang="ja-JP" altLang="ja-JP" dirty="0" smtClean="0"/>
              <a:t>と</a:t>
            </a:r>
            <a:r>
              <a:rPr lang="ja-JP" altLang="ja-JP" dirty="0"/>
              <a:t>　</a:t>
            </a:r>
            <a:r>
              <a:rPr lang="ja-JP" altLang="en-US" dirty="0" smtClean="0"/>
              <a:t>３１</a:t>
            </a:r>
            <a:r>
              <a:rPr lang="ja-JP" altLang="ja-JP" dirty="0"/>
              <a:t>　</a:t>
            </a:r>
            <a:r>
              <a:rPr lang="ja-JP" altLang="ja-JP" dirty="0" smtClean="0"/>
              <a:t>の</a:t>
            </a:r>
            <a:r>
              <a:rPr lang="ja-JP" altLang="ja-JP" dirty="0"/>
              <a:t>質量はほぼ等しいが</a:t>
            </a:r>
            <a:r>
              <a:rPr lang="ja-JP" altLang="ja-JP" dirty="0" smtClean="0"/>
              <a:t>、</a:t>
            </a:r>
            <a:r>
              <a:rPr lang="ja-JP" altLang="ja-JP" dirty="0"/>
              <a:t>　</a:t>
            </a:r>
            <a:r>
              <a:rPr lang="ja-JP" altLang="en-US" dirty="0" smtClean="0"/>
              <a:t>３２</a:t>
            </a:r>
            <a:r>
              <a:rPr lang="ja-JP" altLang="ja-JP" dirty="0"/>
              <a:t>　</a:t>
            </a:r>
            <a:r>
              <a:rPr lang="ja-JP" altLang="ja-JP" dirty="0" smtClean="0"/>
              <a:t>の</a:t>
            </a:r>
            <a:r>
              <a:rPr lang="ja-JP" altLang="ja-JP" dirty="0"/>
              <a:t>質量は陽子の質量の約</a:t>
            </a:r>
            <a:r>
              <a:rPr lang="en-US" altLang="ja-JP" dirty="0"/>
              <a:t>1/1840</a:t>
            </a:r>
            <a:r>
              <a:rPr lang="ja-JP" altLang="ja-JP" dirty="0"/>
              <a:t>と小さい。したがって</a:t>
            </a:r>
            <a:r>
              <a:rPr lang="ja-JP" altLang="ja-JP" dirty="0" smtClean="0"/>
              <a:t>、</a:t>
            </a:r>
            <a:r>
              <a:rPr lang="ja-JP" altLang="ja-JP" dirty="0"/>
              <a:t>　</a:t>
            </a:r>
            <a:r>
              <a:rPr lang="ja-JP" altLang="en-US" dirty="0" smtClean="0"/>
              <a:t>３３</a:t>
            </a:r>
            <a:r>
              <a:rPr lang="ja-JP" altLang="ja-JP" dirty="0"/>
              <a:t>　</a:t>
            </a:r>
            <a:r>
              <a:rPr lang="ja-JP" altLang="ja-JP" dirty="0" smtClean="0"/>
              <a:t>は</a:t>
            </a:r>
            <a:r>
              <a:rPr lang="ja-JP" altLang="ja-JP" dirty="0"/>
              <a:t>原子の質量の大部分を占めている。陽子の数と中性子の数の和を、その原子</a:t>
            </a:r>
            <a:r>
              <a:rPr lang="ja-JP" altLang="ja-JP" dirty="0" smtClean="0"/>
              <a:t>の</a:t>
            </a:r>
            <a:r>
              <a:rPr lang="ja-JP" altLang="ja-JP" dirty="0"/>
              <a:t>　</a:t>
            </a:r>
            <a:r>
              <a:rPr lang="ja-JP" altLang="en-US" dirty="0" smtClean="0"/>
              <a:t>３４</a:t>
            </a:r>
            <a:r>
              <a:rPr lang="ja-JP" altLang="ja-JP" dirty="0"/>
              <a:t>　</a:t>
            </a:r>
            <a:r>
              <a:rPr lang="ja-JP" altLang="ja-JP" dirty="0" smtClean="0"/>
              <a:t>と</a:t>
            </a:r>
            <a:r>
              <a:rPr lang="ja-JP" altLang="ja-JP" dirty="0"/>
              <a:t>いう。原子番号と質量数を表す場合、元素記号</a:t>
            </a:r>
            <a:r>
              <a:rPr lang="ja-JP" altLang="ja-JP" dirty="0" smtClean="0"/>
              <a:t>の</a:t>
            </a:r>
            <a:r>
              <a:rPr lang="ja-JP" altLang="ja-JP" dirty="0"/>
              <a:t>　</a:t>
            </a:r>
            <a:r>
              <a:rPr lang="ja-JP" altLang="en-US" dirty="0" smtClean="0"/>
              <a:t>３５</a:t>
            </a:r>
            <a:r>
              <a:rPr lang="ja-JP" altLang="ja-JP" dirty="0"/>
              <a:t>　</a:t>
            </a:r>
            <a:r>
              <a:rPr lang="ja-JP" altLang="ja-JP" dirty="0" smtClean="0"/>
              <a:t>に</a:t>
            </a:r>
            <a:r>
              <a:rPr lang="ja-JP" altLang="ja-JP" dirty="0"/>
              <a:t>原子番号を</a:t>
            </a:r>
            <a:r>
              <a:rPr lang="ja-JP" altLang="ja-JP" dirty="0" smtClean="0"/>
              <a:t>、</a:t>
            </a:r>
            <a:r>
              <a:rPr lang="ja-JP" altLang="ja-JP" dirty="0"/>
              <a:t>　</a:t>
            </a:r>
            <a:r>
              <a:rPr lang="ja-JP" altLang="en-US" dirty="0" smtClean="0"/>
              <a:t>３６</a:t>
            </a:r>
            <a:r>
              <a:rPr lang="ja-JP" altLang="ja-JP" dirty="0"/>
              <a:t>　</a:t>
            </a:r>
            <a:r>
              <a:rPr lang="ja-JP" altLang="ja-JP" dirty="0" smtClean="0"/>
              <a:t>に</a:t>
            </a:r>
            <a:r>
              <a:rPr lang="ja-JP" altLang="ja-JP" dirty="0"/>
              <a:t>質量数を書く</a:t>
            </a:r>
            <a:r>
              <a:rPr lang="ja-JP" altLang="ja-JP" dirty="0" smtClean="0"/>
              <a:t>。</a:t>
            </a:r>
            <a:endParaRPr lang="ja-JP" altLang="ja-JP" dirty="0"/>
          </a:p>
        </p:txBody>
      </p:sp>
      <p:sp>
        <p:nvSpPr>
          <p:cNvPr id="4" name="テキスト ボックス 3"/>
          <p:cNvSpPr txBox="1"/>
          <p:nvPr/>
        </p:nvSpPr>
        <p:spPr>
          <a:xfrm>
            <a:off x="265168" y="766445"/>
            <a:ext cx="4873016" cy="646331"/>
          </a:xfrm>
          <a:prstGeom prst="rect">
            <a:avLst/>
          </a:prstGeom>
          <a:noFill/>
          <a:ln>
            <a:solidFill>
              <a:schemeClr val="tx1"/>
            </a:solidFill>
          </a:ln>
        </p:spPr>
        <p:txBody>
          <a:bodyPr wrap="square" rtlCol="0">
            <a:spAutoFit/>
          </a:bodyPr>
          <a:lstStyle/>
          <a:p>
            <a:r>
              <a:rPr lang="ja-JP" altLang="en-US" dirty="0" smtClean="0"/>
              <a:t>①陽子、②電子、③中性子、④原子核、⑤質量、</a:t>
            </a:r>
            <a:endParaRPr lang="en-US" altLang="ja-JP" dirty="0" smtClean="0"/>
          </a:p>
          <a:p>
            <a:r>
              <a:rPr lang="ja-JP" altLang="en-US" dirty="0" smtClean="0"/>
              <a:t>⑥質量数、⑦左上、⑧右上、⑨右下、◎左下</a:t>
            </a:r>
            <a:endParaRPr lang="en-US" altLang="ja-JP" dirty="0" smtClean="0"/>
          </a:p>
        </p:txBody>
      </p:sp>
      <p:sp>
        <p:nvSpPr>
          <p:cNvPr id="5" name="テキスト ボックス 4"/>
          <p:cNvSpPr txBox="1"/>
          <p:nvPr/>
        </p:nvSpPr>
        <p:spPr>
          <a:xfrm>
            <a:off x="165864" y="3837822"/>
            <a:ext cx="800219" cy="338554"/>
          </a:xfrm>
          <a:prstGeom prst="rect">
            <a:avLst/>
          </a:prstGeom>
          <a:noFill/>
        </p:spPr>
        <p:txBody>
          <a:bodyPr wrap="none" rtlCol="0">
            <a:spAutoFit/>
          </a:bodyPr>
          <a:lstStyle/>
          <a:p>
            <a:r>
              <a:rPr kumimoji="1" lang="en-US" altLang="ja-JP" sz="1600" b="1" dirty="0" smtClean="0"/>
              <a:t>【</a:t>
            </a:r>
            <a:r>
              <a:rPr kumimoji="1" lang="ja-JP" altLang="en-US" sz="1600" b="1" dirty="0" smtClean="0"/>
              <a:t>語群</a:t>
            </a:r>
            <a:r>
              <a:rPr kumimoji="1" lang="en-US" altLang="ja-JP" sz="1600" b="1" dirty="0" smtClean="0"/>
              <a:t>】</a:t>
            </a:r>
            <a:endParaRPr kumimoji="1" lang="ja-JP" altLang="en-US" sz="1600" b="1" dirty="0"/>
          </a:p>
        </p:txBody>
      </p:sp>
      <p:sp>
        <p:nvSpPr>
          <p:cNvPr id="6" name="テキスト ボックス 5"/>
          <p:cNvSpPr txBox="1"/>
          <p:nvPr/>
        </p:nvSpPr>
        <p:spPr>
          <a:xfrm>
            <a:off x="107504" y="4630196"/>
            <a:ext cx="8856984" cy="646331"/>
          </a:xfrm>
          <a:prstGeom prst="rect">
            <a:avLst/>
          </a:prstGeom>
          <a:noFill/>
        </p:spPr>
        <p:txBody>
          <a:bodyPr wrap="square" rtlCol="0">
            <a:spAutoFit/>
          </a:bodyPr>
          <a:lstStyle/>
          <a:p>
            <a:r>
              <a:rPr lang="ja-JP" altLang="en-US" dirty="0" smtClean="0"/>
              <a:t>　</a:t>
            </a:r>
            <a:r>
              <a:rPr lang="ja-JP" altLang="ja-JP" dirty="0" smtClean="0"/>
              <a:t>同位体</a:t>
            </a:r>
            <a:r>
              <a:rPr lang="ja-JP" altLang="ja-JP" dirty="0"/>
              <a:t>は</a:t>
            </a:r>
            <a:r>
              <a:rPr lang="ja-JP" altLang="ja-JP" dirty="0" smtClean="0"/>
              <a:t>、</a:t>
            </a:r>
            <a:r>
              <a:rPr lang="ja-JP" altLang="en-US" dirty="0" smtClean="0"/>
              <a:t>質量数</a:t>
            </a:r>
            <a:r>
              <a:rPr lang="ja-JP" altLang="ja-JP" dirty="0" smtClean="0"/>
              <a:t>が</a:t>
            </a:r>
            <a:r>
              <a:rPr lang="ja-JP" altLang="ja-JP" dirty="0"/>
              <a:t>異なるだけで</a:t>
            </a:r>
            <a:r>
              <a:rPr lang="ja-JP" altLang="ja-JP" dirty="0" smtClean="0"/>
              <a:t>、</a:t>
            </a:r>
            <a:r>
              <a:rPr lang="ja-JP" altLang="en-US" dirty="0" smtClean="0"/>
              <a:t>化学的性質</a:t>
            </a:r>
            <a:r>
              <a:rPr lang="ja-JP" altLang="ja-JP" dirty="0" smtClean="0"/>
              <a:t>は</a:t>
            </a:r>
            <a:r>
              <a:rPr lang="ja-JP" altLang="ja-JP" dirty="0"/>
              <a:t>ほとんど同じである。また、多くの元素には同位体が存在し、各同位体の存在する</a:t>
            </a:r>
            <a:r>
              <a:rPr lang="ja-JP" altLang="ja-JP" dirty="0" smtClean="0"/>
              <a:t>割合</a:t>
            </a:r>
            <a:r>
              <a:rPr lang="ja-JP" altLang="ja-JP" dirty="0"/>
              <a:t>　</a:t>
            </a:r>
            <a:r>
              <a:rPr lang="ja-JP" altLang="en-US" dirty="0" smtClean="0"/>
              <a:t>３７</a:t>
            </a:r>
            <a:r>
              <a:rPr lang="ja-JP" altLang="ja-JP" dirty="0"/>
              <a:t>　</a:t>
            </a:r>
            <a:r>
              <a:rPr lang="ja-JP" altLang="ja-JP" dirty="0" smtClean="0"/>
              <a:t>は</a:t>
            </a:r>
            <a:r>
              <a:rPr lang="ja-JP" altLang="ja-JP" dirty="0"/>
              <a:t>、地球上</a:t>
            </a:r>
            <a:r>
              <a:rPr lang="ja-JP" altLang="ja-JP" dirty="0" smtClean="0"/>
              <a:t>で</a:t>
            </a:r>
            <a:r>
              <a:rPr lang="ja-JP" altLang="en-US" dirty="0" smtClean="0"/>
              <a:t>ほぼ一定</a:t>
            </a:r>
            <a:r>
              <a:rPr lang="ja-JP" altLang="ja-JP" dirty="0" smtClean="0"/>
              <a:t>で</a:t>
            </a:r>
            <a:r>
              <a:rPr lang="ja-JP" altLang="ja-JP" dirty="0"/>
              <a:t>ある。</a:t>
            </a:r>
          </a:p>
        </p:txBody>
      </p:sp>
      <p:sp>
        <p:nvSpPr>
          <p:cNvPr id="7" name="テキスト ボックス 6"/>
          <p:cNvSpPr txBox="1"/>
          <p:nvPr/>
        </p:nvSpPr>
        <p:spPr>
          <a:xfrm>
            <a:off x="121152" y="3391838"/>
            <a:ext cx="8856984" cy="369332"/>
          </a:xfrm>
          <a:prstGeom prst="rect">
            <a:avLst/>
          </a:prstGeom>
          <a:noFill/>
        </p:spPr>
        <p:txBody>
          <a:bodyPr wrap="square" rtlCol="0">
            <a:spAutoFit/>
          </a:bodyPr>
          <a:lstStyle/>
          <a:p>
            <a:r>
              <a:rPr kumimoji="1" lang="ja-JP" altLang="en-US" b="1" dirty="0" smtClean="0"/>
              <a:t>次の文章中の　３７　に入る語句を、以下の語群より選択して答えよ。</a:t>
            </a:r>
            <a:endParaRPr kumimoji="1" lang="ja-JP" altLang="en-US" b="1" dirty="0"/>
          </a:p>
        </p:txBody>
      </p:sp>
      <p:sp>
        <p:nvSpPr>
          <p:cNvPr id="8" name="テキスト ボックス 7"/>
          <p:cNvSpPr txBox="1"/>
          <p:nvPr/>
        </p:nvSpPr>
        <p:spPr>
          <a:xfrm>
            <a:off x="255288" y="4139788"/>
            <a:ext cx="8064896" cy="369332"/>
          </a:xfrm>
          <a:prstGeom prst="rect">
            <a:avLst/>
          </a:prstGeom>
          <a:noFill/>
          <a:ln>
            <a:solidFill>
              <a:schemeClr val="tx1"/>
            </a:solidFill>
          </a:ln>
        </p:spPr>
        <p:txBody>
          <a:bodyPr wrap="square" rtlCol="0">
            <a:spAutoFit/>
          </a:bodyPr>
          <a:lstStyle/>
          <a:p>
            <a:r>
              <a:rPr lang="ja-JP" altLang="en-US" dirty="0" smtClean="0"/>
              <a:t>①重さ、②化学的性質、③存在比、④存在確率、⑤１００％、⑥２０％、⑦ほぼ一定</a:t>
            </a:r>
            <a:endParaRPr lang="ja-JP" altLang="ja-JP" dirty="0"/>
          </a:p>
        </p:txBody>
      </p:sp>
      <p:sp>
        <p:nvSpPr>
          <p:cNvPr id="9" name="正方形/長方形 8"/>
          <p:cNvSpPr/>
          <p:nvPr/>
        </p:nvSpPr>
        <p:spPr>
          <a:xfrm>
            <a:off x="2565922" y="104413"/>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正方形/長方形 9"/>
          <p:cNvSpPr/>
          <p:nvPr/>
        </p:nvSpPr>
        <p:spPr>
          <a:xfrm>
            <a:off x="1705328" y="102984"/>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正方形/長方形 10"/>
          <p:cNvSpPr/>
          <p:nvPr/>
        </p:nvSpPr>
        <p:spPr>
          <a:xfrm>
            <a:off x="1256130" y="1532354"/>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正方形/長方形 11"/>
          <p:cNvSpPr/>
          <p:nvPr/>
        </p:nvSpPr>
        <p:spPr>
          <a:xfrm>
            <a:off x="4249402" y="1532354"/>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正方形/長方形 12"/>
          <p:cNvSpPr/>
          <p:nvPr/>
        </p:nvSpPr>
        <p:spPr>
          <a:xfrm>
            <a:off x="1472154" y="1950754"/>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正方形/長方形 13"/>
          <p:cNvSpPr/>
          <p:nvPr/>
        </p:nvSpPr>
        <p:spPr>
          <a:xfrm>
            <a:off x="467544" y="1532354"/>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正方形/長方形 14"/>
          <p:cNvSpPr/>
          <p:nvPr/>
        </p:nvSpPr>
        <p:spPr>
          <a:xfrm>
            <a:off x="6944762" y="2367725"/>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正方形/長方形 15"/>
          <p:cNvSpPr/>
          <p:nvPr/>
        </p:nvSpPr>
        <p:spPr>
          <a:xfrm>
            <a:off x="1434712" y="2367725"/>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正方形/長方形 16"/>
          <p:cNvSpPr/>
          <p:nvPr/>
        </p:nvSpPr>
        <p:spPr>
          <a:xfrm>
            <a:off x="4935808" y="4947551"/>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正方形/長方形 17"/>
          <p:cNvSpPr/>
          <p:nvPr/>
        </p:nvSpPr>
        <p:spPr>
          <a:xfrm>
            <a:off x="1715474" y="3446692"/>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テキスト ボックス 18"/>
          <p:cNvSpPr txBox="1"/>
          <p:nvPr/>
        </p:nvSpPr>
        <p:spPr>
          <a:xfrm>
            <a:off x="179512" y="476672"/>
            <a:ext cx="864522" cy="338554"/>
          </a:xfrm>
          <a:prstGeom prst="rect">
            <a:avLst/>
          </a:prstGeom>
          <a:noFill/>
        </p:spPr>
        <p:txBody>
          <a:bodyPr wrap="square" rtlCol="0">
            <a:spAutoFit/>
          </a:bodyPr>
          <a:lstStyle/>
          <a:p>
            <a:r>
              <a:rPr kumimoji="1" lang="en-US" altLang="ja-JP" sz="1600" b="1" dirty="0" smtClean="0"/>
              <a:t>【</a:t>
            </a:r>
            <a:r>
              <a:rPr kumimoji="1" lang="ja-JP" altLang="en-US" sz="1600" b="1" dirty="0" smtClean="0"/>
              <a:t>語群</a:t>
            </a:r>
            <a:r>
              <a:rPr kumimoji="1" lang="en-US" altLang="ja-JP" sz="1600" b="1" dirty="0" smtClean="0"/>
              <a:t>】</a:t>
            </a:r>
            <a:endParaRPr kumimoji="1" lang="ja-JP" altLang="en-US" sz="1600" b="1" dirty="0"/>
          </a:p>
        </p:txBody>
      </p:sp>
      <p:sp>
        <p:nvSpPr>
          <p:cNvPr id="20" name="正方形/長方形 19"/>
          <p:cNvSpPr/>
          <p:nvPr/>
        </p:nvSpPr>
        <p:spPr>
          <a:xfrm>
            <a:off x="181028" y="5494292"/>
            <a:ext cx="8210902" cy="369332"/>
          </a:xfrm>
          <a:prstGeom prst="rect">
            <a:avLst/>
          </a:prstGeom>
        </p:spPr>
        <p:txBody>
          <a:bodyPr wrap="none">
            <a:spAutoFit/>
          </a:bodyPr>
          <a:lstStyle/>
          <a:p>
            <a:r>
              <a:rPr lang="ja-JP" altLang="en-US" b="1" dirty="0" smtClean="0"/>
              <a:t>次の文章中の　３８　～　４２　に当てはまる語句を以下の語群より選択して答えよ。</a:t>
            </a:r>
            <a:endParaRPr lang="en-US" altLang="ja-JP" b="1" dirty="0" smtClean="0"/>
          </a:p>
        </p:txBody>
      </p:sp>
      <p:sp>
        <p:nvSpPr>
          <p:cNvPr id="22" name="テキスト ボックス 21"/>
          <p:cNvSpPr txBox="1"/>
          <p:nvPr/>
        </p:nvSpPr>
        <p:spPr>
          <a:xfrm>
            <a:off x="251520" y="6153397"/>
            <a:ext cx="8064896" cy="646331"/>
          </a:xfrm>
          <a:prstGeom prst="rect">
            <a:avLst/>
          </a:prstGeom>
          <a:noFill/>
          <a:ln>
            <a:solidFill>
              <a:schemeClr val="tx1"/>
            </a:solidFill>
          </a:ln>
        </p:spPr>
        <p:txBody>
          <a:bodyPr wrap="square" rtlCol="0">
            <a:spAutoFit/>
          </a:bodyPr>
          <a:lstStyle/>
          <a:p>
            <a:r>
              <a:rPr lang="ja-JP" altLang="en-US" dirty="0"/>
              <a:t>①</a:t>
            </a:r>
            <a:r>
              <a:rPr lang="ja-JP" altLang="en-US" dirty="0" smtClean="0"/>
              <a:t>超伝導、　②真空放電、　③ピエール・キュリー、　④レントゲン、　⑤ベクレル</a:t>
            </a:r>
            <a:endParaRPr lang="en-US" altLang="ja-JP" dirty="0" smtClean="0"/>
          </a:p>
          <a:p>
            <a:r>
              <a:rPr lang="ja-JP" altLang="en-US" dirty="0" smtClean="0"/>
              <a:t>⑥エックス線、　⑦ガンマ線、　</a:t>
            </a:r>
            <a:r>
              <a:rPr lang="ja-JP" altLang="en-US" dirty="0"/>
              <a:t>⑧</a:t>
            </a:r>
            <a:r>
              <a:rPr lang="ja-JP" altLang="en-US" dirty="0" smtClean="0"/>
              <a:t>放射線、　⑨赤外線</a:t>
            </a:r>
            <a:endParaRPr lang="ja-JP" altLang="ja-JP" dirty="0"/>
          </a:p>
        </p:txBody>
      </p:sp>
      <p:sp>
        <p:nvSpPr>
          <p:cNvPr id="23" name="テキスト ボックス 22"/>
          <p:cNvSpPr txBox="1"/>
          <p:nvPr/>
        </p:nvSpPr>
        <p:spPr>
          <a:xfrm>
            <a:off x="165864" y="5863624"/>
            <a:ext cx="800219" cy="338554"/>
          </a:xfrm>
          <a:prstGeom prst="rect">
            <a:avLst/>
          </a:prstGeom>
          <a:noFill/>
        </p:spPr>
        <p:txBody>
          <a:bodyPr wrap="none" rtlCol="0">
            <a:spAutoFit/>
          </a:bodyPr>
          <a:lstStyle/>
          <a:p>
            <a:r>
              <a:rPr kumimoji="1" lang="en-US" altLang="ja-JP" sz="1600" b="1" dirty="0" smtClean="0"/>
              <a:t>【</a:t>
            </a:r>
            <a:r>
              <a:rPr kumimoji="1" lang="ja-JP" altLang="en-US" sz="1600" b="1" dirty="0" smtClean="0"/>
              <a:t>語群</a:t>
            </a:r>
            <a:r>
              <a:rPr kumimoji="1" lang="en-US" altLang="ja-JP" sz="1600" b="1" dirty="0" smtClean="0"/>
              <a:t>】</a:t>
            </a:r>
            <a:endParaRPr kumimoji="1" lang="ja-JP" altLang="en-US" sz="1600" b="1" dirty="0"/>
          </a:p>
        </p:txBody>
      </p:sp>
      <p:sp>
        <p:nvSpPr>
          <p:cNvPr id="24" name="正方形/長方形 23"/>
          <p:cNvSpPr/>
          <p:nvPr/>
        </p:nvSpPr>
        <p:spPr>
          <a:xfrm>
            <a:off x="2614136" y="5526506"/>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5" name="正方形/長方形 24"/>
          <p:cNvSpPr/>
          <p:nvPr/>
        </p:nvSpPr>
        <p:spPr>
          <a:xfrm>
            <a:off x="1781104" y="5526506"/>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正方形/長方形 25"/>
          <p:cNvSpPr/>
          <p:nvPr/>
        </p:nvSpPr>
        <p:spPr>
          <a:xfrm>
            <a:off x="148448" y="2768709"/>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 name="テキスト ボックス 26"/>
          <p:cNvSpPr txBox="1"/>
          <p:nvPr/>
        </p:nvSpPr>
        <p:spPr>
          <a:xfrm>
            <a:off x="5350440" y="792000"/>
            <a:ext cx="3600400" cy="584775"/>
          </a:xfrm>
          <a:prstGeom prst="rect">
            <a:avLst/>
          </a:prstGeom>
          <a:noFill/>
        </p:spPr>
        <p:txBody>
          <a:bodyPr wrap="square" rtlCol="0">
            <a:spAutoFit/>
          </a:bodyPr>
          <a:lstStyle/>
          <a:p>
            <a:r>
              <a:rPr kumimoji="1" lang="en-US" altLang="ja-JP" sz="1600" b="1" dirty="0" smtClean="0"/>
              <a:t>【</a:t>
            </a:r>
            <a:r>
              <a:rPr kumimoji="1" lang="ja-JP" altLang="en-US" sz="1600" b="1" dirty="0" smtClean="0"/>
              <a:t>注意</a:t>
            </a:r>
            <a:r>
              <a:rPr kumimoji="1" lang="en-US" altLang="ja-JP" sz="1600" b="1" dirty="0" smtClean="0"/>
              <a:t>】</a:t>
            </a:r>
            <a:r>
              <a:rPr kumimoji="1" lang="ja-JP" altLang="en-US" sz="1600" b="1" dirty="0" smtClean="0"/>
              <a:t>　３０　と　３１　については、</a:t>
            </a:r>
            <a:endParaRPr kumimoji="1" lang="en-US" altLang="ja-JP" sz="1600" b="1" dirty="0" smtClean="0"/>
          </a:p>
          <a:p>
            <a:r>
              <a:rPr lang="ja-JP" altLang="en-US" sz="1600" b="1" dirty="0" smtClean="0"/>
              <a:t>数字の小さい方を３０にマークせよ。</a:t>
            </a:r>
            <a:r>
              <a:rPr lang="ja-JP" altLang="en-US" sz="1600" b="1" dirty="0"/>
              <a:t>　</a:t>
            </a:r>
            <a:r>
              <a:rPr lang="ja-JP" altLang="en-US" sz="1600" b="1" dirty="0" smtClean="0"/>
              <a:t>　　　</a:t>
            </a:r>
            <a:endParaRPr kumimoji="1" lang="ja-JP" altLang="en-US" sz="1600" b="1" dirty="0"/>
          </a:p>
        </p:txBody>
      </p:sp>
    </p:spTree>
    <p:extLst>
      <p:ext uri="{BB962C8B-B14F-4D97-AF65-F5344CB8AC3E}">
        <p14:creationId xmlns:p14="http://schemas.microsoft.com/office/powerpoint/2010/main" val="2688503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107504" y="17328"/>
            <a:ext cx="8856984" cy="1338828"/>
          </a:xfrm>
          <a:prstGeom prst="rect">
            <a:avLst/>
          </a:prstGeom>
          <a:noFill/>
        </p:spPr>
        <p:txBody>
          <a:bodyPr wrap="square" rtlCol="0">
            <a:spAutoFit/>
          </a:bodyPr>
          <a:lstStyle/>
          <a:p>
            <a:pPr>
              <a:lnSpc>
                <a:spcPct val="150000"/>
              </a:lnSpc>
            </a:pPr>
            <a:r>
              <a:rPr lang="ja-JP" altLang="en-US" dirty="0" smtClean="0"/>
              <a:t>　１８９５年、　３８　の実験をしていた　３９　は、目に見えない不思議な光を発見し「　４０　」と名づけた。これが　４１　の発見である。さらに翌年、フランスの　４２　 が、ウラン化合物からも放射線が出ていることを発見した。</a:t>
            </a:r>
            <a:endParaRPr lang="en-US" altLang="ja-JP" dirty="0" smtClean="0"/>
          </a:p>
        </p:txBody>
      </p:sp>
      <p:sp>
        <p:nvSpPr>
          <p:cNvPr id="22" name="正方形/長方形 21"/>
          <p:cNvSpPr/>
          <p:nvPr/>
        </p:nvSpPr>
        <p:spPr>
          <a:xfrm>
            <a:off x="3776410" y="148570"/>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正方形/長方形 22"/>
          <p:cNvSpPr/>
          <p:nvPr/>
        </p:nvSpPr>
        <p:spPr>
          <a:xfrm>
            <a:off x="8110538" y="148570"/>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正方形/長方形 23"/>
          <p:cNvSpPr/>
          <p:nvPr/>
        </p:nvSpPr>
        <p:spPr>
          <a:xfrm>
            <a:off x="2147522" y="554751"/>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 name="正方形/長方形 26"/>
          <p:cNvSpPr/>
          <p:nvPr/>
        </p:nvSpPr>
        <p:spPr>
          <a:xfrm>
            <a:off x="6409642" y="568399"/>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8" name="正方形/長方形 27"/>
          <p:cNvSpPr/>
          <p:nvPr/>
        </p:nvSpPr>
        <p:spPr>
          <a:xfrm>
            <a:off x="1471888" y="148570"/>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正方形/長方形 28"/>
          <p:cNvSpPr/>
          <p:nvPr/>
        </p:nvSpPr>
        <p:spPr>
          <a:xfrm>
            <a:off x="480871" y="2074497"/>
            <a:ext cx="7691529" cy="646331"/>
          </a:xfrm>
          <a:prstGeom prst="rect">
            <a:avLst/>
          </a:prstGeom>
        </p:spPr>
        <p:txBody>
          <a:bodyPr wrap="none">
            <a:spAutoFit/>
          </a:bodyPr>
          <a:lstStyle/>
          <a:p>
            <a:r>
              <a:rPr lang="ja-JP" altLang="en-US" dirty="0" smtClean="0"/>
              <a:t>うがい薬を使って指紋を検出する実験では、</a:t>
            </a:r>
            <a:r>
              <a:rPr lang="ja-JP" altLang="en-US" dirty="0"/>
              <a:t>うがい薬</a:t>
            </a:r>
            <a:r>
              <a:rPr lang="ja-JP" altLang="en-US" dirty="0" smtClean="0"/>
              <a:t>に含まれているヨウ素の</a:t>
            </a:r>
            <a:endParaRPr lang="en-US" altLang="ja-JP" dirty="0" smtClean="0"/>
          </a:p>
          <a:p>
            <a:r>
              <a:rPr lang="ja-JP" altLang="en-US" dirty="0" smtClean="0"/>
              <a:t>　４３　には溶けないが、　４４　には溶けやすい性質を利用した。</a:t>
            </a:r>
            <a:endParaRPr lang="en-US" altLang="ja-JP" dirty="0" smtClean="0"/>
          </a:p>
        </p:txBody>
      </p:sp>
      <p:sp>
        <p:nvSpPr>
          <p:cNvPr id="5" name="正方形/長方形 4"/>
          <p:cNvSpPr/>
          <p:nvPr/>
        </p:nvSpPr>
        <p:spPr>
          <a:xfrm>
            <a:off x="179512" y="1412776"/>
            <a:ext cx="8112798" cy="646331"/>
          </a:xfrm>
          <a:prstGeom prst="rect">
            <a:avLst/>
          </a:prstGeom>
        </p:spPr>
        <p:txBody>
          <a:bodyPr wrap="square">
            <a:spAutoFit/>
          </a:bodyPr>
          <a:lstStyle/>
          <a:p>
            <a:r>
              <a:rPr lang="ja-JP" altLang="en-US" b="1" dirty="0" smtClean="0"/>
              <a:t>次の文章中の</a:t>
            </a:r>
            <a:r>
              <a:rPr lang="ja-JP" altLang="en-US" b="1" dirty="0"/>
              <a:t>　</a:t>
            </a:r>
            <a:r>
              <a:rPr lang="ja-JP" altLang="en-US" b="1" dirty="0" smtClean="0"/>
              <a:t>４３</a:t>
            </a:r>
            <a:r>
              <a:rPr lang="ja-JP" altLang="en-US" b="1" dirty="0"/>
              <a:t>　、　</a:t>
            </a:r>
            <a:r>
              <a:rPr lang="ja-JP" altLang="en-US" b="1" dirty="0" smtClean="0"/>
              <a:t>４４</a:t>
            </a:r>
            <a:r>
              <a:rPr lang="ja-JP" altLang="en-US" b="1" dirty="0"/>
              <a:t>　には、「①水」もしくは「②脂肪」のいずれかが入る。</a:t>
            </a:r>
            <a:endParaRPr lang="en-US" altLang="ja-JP" b="1" dirty="0"/>
          </a:p>
          <a:p>
            <a:r>
              <a:rPr lang="ja-JP" altLang="en-US" b="1" dirty="0"/>
              <a:t>それぞれ、正しい語句</a:t>
            </a:r>
            <a:r>
              <a:rPr lang="ja-JP" altLang="en-US" b="1" dirty="0" smtClean="0"/>
              <a:t>を選び解答</a:t>
            </a:r>
            <a:r>
              <a:rPr lang="ja-JP" altLang="en-US" b="1" dirty="0"/>
              <a:t>用紙にマークせよ。</a:t>
            </a:r>
          </a:p>
        </p:txBody>
      </p:sp>
      <p:sp>
        <p:nvSpPr>
          <p:cNvPr id="31" name="正方形/長方形 30"/>
          <p:cNvSpPr/>
          <p:nvPr/>
        </p:nvSpPr>
        <p:spPr>
          <a:xfrm>
            <a:off x="2997649" y="2390699"/>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正方形/長方形 31"/>
          <p:cNvSpPr/>
          <p:nvPr/>
        </p:nvSpPr>
        <p:spPr>
          <a:xfrm>
            <a:off x="1770066" y="1435992"/>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b="1"/>
          </a:p>
        </p:txBody>
      </p:sp>
      <p:sp>
        <p:nvSpPr>
          <p:cNvPr id="33" name="正方形/長方形 32"/>
          <p:cNvSpPr/>
          <p:nvPr/>
        </p:nvSpPr>
        <p:spPr>
          <a:xfrm>
            <a:off x="679479" y="2390699"/>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4" name="正方形/長方形 33"/>
          <p:cNvSpPr/>
          <p:nvPr/>
        </p:nvSpPr>
        <p:spPr>
          <a:xfrm>
            <a:off x="2552274" y="1453408"/>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b="1"/>
          </a:p>
        </p:txBody>
      </p:sp>
      <p:sp>
        <p:nvSpPr>
          <p:cNvPr id="35" name="正方形/長方形 34"/>
          <p:cNvSpPr/>
          <p:nvPr/>
        </p:nvSpPr>
        <p:spPr>
          <a:xfrm>
            <a:off x="830425" y="3848274"/>
            <a:ext cx="5641288" cy="400110"/>
          </a:xfrm>
          <a:prstGeom prst="rect">
            <a:avLst/>
          </a:prstGeom>
        </p:spPr>
        <p:txBody>
          <a:bodyPr wrap="none">
            <a:spAutoFit/>
          </a:bodyPr>
          <a:lstStyle/>
          <a:p>
            <a:r>
              <a:rPr lang="ja-JP" altLang="en-US" sz="2000" dirty="0"/>
              <a:t>①</a:t>
            </a:r>
            <a:r>
              <a:rPr lang="ja-JP" altLang="en-US" sz="2000" dirty="0" smtClean="0"/>
              <a:t>　昇華　　　②　凝縮　　　③　凝固　　　④　　融解</a:t>
            </a:r>
            <a:endParaRPr lang="en-US" altLang="ja-JP" sz="2000" dirty="0" smtClean="0"/>
          </a:p>
        </p:txBody>
      </p:sp>
      <p:sp>
        <p:nvSpPr>
          <p:cNvPr id="37" name="正方形/長方形 36"/>
          <p:cNvSpPr/>
          <p:nvPr/>
        </p:nvSpPr>
        <p:spPr>
          <a:xfrm>
            <a:off x="35496" y="2924944"/>
            <a:ext cx="8249374" cy="923330"/>
          </a:xfrm>
          <a:prstGeom prst="rect">
            <a:avLst/>
          </a:prstGeom>
        </p:spPr>
        <p:txBody>
          <a:bodyPr wrap="none">
            <a:spAutoFit/>
          </a:bodyPr>
          <a:lstStyle/>
          <a:p>
            <a:r>
              <a:rPr lang="ja-JP" altLang="en-US" dirty="0" smtClean="0"/>
              <a:t>　４５　うがい薬を使って指紋を検出したが、しばらく時間が経つと、紙についた</a:t>
            </a:r>
            <a:endParaRPr lang="en-US" altLang="ja-JP" dirty="0" smtClean="0"/>
          </a:p>
          <a:p>
            <a:r>
              <a:rPr lang="ja-JP" altLang="en-US" dirty="0" smtClean="0"/>
              <a:t>　むらさき色の指紋は、見えなくなっていた。この現象に関係するヨウ素の性質として</a:t>
            </a:r>
            <a:endParaRPr lang="en-US" altLang="ja-JP" dirty="0" smtClean="0"/>
          </a:p>
          <a:p>
            <a:r>
              <a:rPr lang="ja-JP" altLang="en-US" dirty="0" smtClean="0"/>
              <a:t>　適切なものを次の</a:t>
            </a:r>
            <a:r>
              <a:rPr lang="ja-JP" altLang="en-US" dirty="0"/>
              <a:t>①</a:t>
            </a:r>
            <a:r>
              <a:rPr lang="ja-JP" altLang="en-US" dirty="0" smtClean="0"/>
              <a:t>～④より選択せよ。</a:t>
            </a:r>
            <a:endParaRPr lang="en-US" altLang="ja-JP" dirty="0" smtClean="0"/>
          </a:p>
        </p:txBody>
      </p:sp>
      <p:sp>
        <p:nvSpPr>
          <p:cNvPr id="38" name="正方形/長方形 37"/>
          <p:cNvSpPr/>
          <p:nvPr/>
        </p:nvSpPr>
        <p:spPr>
          <a:xfrm>
            <a:off x="237872" y="2949313"/>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大かっこ 5"/>
          <p:cNvSpPr/>
          <p:nvPr/>
        </p:nvSpPr>
        <p:spPr>
          <a:xfrm>
            <a:off x="275628" y="2060848"/>
            <a:ext cx="8016682" cy="646331"/>
          </a:xfrm>
          <a:prstGeom prst="bracketPair">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6" name="テキスト ボックス 45"/>
          <p:cNvSpPr txBox="1"/>
          <p:nvPr/>
        </p:nvSpPr>
        <p:spPr>
          <a:xfrm>
            <a:off x="120704" y="4407495"/>
            <a:ext cx="7763664" cy="646331"/>
          </a:xfrm>
          <a:prstGeom prst="rect">
            <a:avLst/>
          </a:prstGeom>
          <a:noFill/>
        </p:spPr>
        <p:txBody>
          <a:bodyPr wrap="none" rtlCol="0">
            <a:spAutoFit/>
          </a:bodyPr>
          <a:lstStyle/>
          <a:p>
            <a:r>
              <a:rPr lang="ja-JP" altLang="en-US" dirty="0" smtClean="0">
                <a:latin typeface="HGP創英角ｺﾞｼｯｸUB" panose="020B0900000000000000" pitchFamily="50" charset="-128"/>
                <a:ea typeface="HGP創英角ｺﾞｼｯｸUB" panose="020B0900000000000000" pitchFamily="50" charset="-128"/>
              </a:rPr>
              <a:t>ホウ</a:t>
            </a:r>
            <a:r>
              <a:rPr lang="ja-JP" altLang="en-US" dirty="0">
                <a:latin typeface="HGP創英角ｺﾞｼｯｸUB" panose="020B0900000000000000" pitchFamily="50" charset="-128"/>
                <a:ea typeface="HGP創英角ｺﾞｼｯｸUB" panose="020B0900000000000000" pitchFamily="50" charset="-128"/>
              </a:rPr>
              <a:t>砂と洗濯のりを使ってスライムを作成するために、薬局でホウ砂を購入した。</a:t>
            </a:r>
            <a:endParaRPr lang="en-US" altLang="ja-JP" dirty="0">
              <a:latin typeface="HGP創英角ｺﾞｼｯｸUB" panose="020B0900000000000000" pitchFamily="50" charset="-128"/>
              <a:ea typeface="HGP創英角ｺﾞｼｯｸUB" panose="020B0900000000000000" pitchFamily="50" charset="-128"/>
            </a:endParaRPr>
          </a:p>
          <a:p>
            <a:r>
              <a:rPr lang="ja-JP" altLang="en-US" dirty="0">
                <a:latin typeface="HGP創英角ｺﾞｼｯｸUB" panose="020B0900000000000000" pitchFamily="50" charset="-128"/>
                <a:ea typeface="HGP創英角ｺﾞｼｯｸUB" panose="020B0900000000000000" pitchFamily="50" charset="-128"/>
              </a:rPr>
              <a:t>ホウ砂の化学式を調べると、容器には　</a:t>
            </a:r>
            <a:r>
              <a:rPr lang="en-US" altLang="ja-JP" dirty="0">
                <a:latin typeface="HGP創英角ｺﾞｼｯｸUB" panose="020B0900000000000000" pitchFamily="50" charset="-128"/>
                <a:ea typeface="HGP創英角ｺﾞｼｯｸUB" panose="020B0900000000000000" pitchFamily="50" charset="-128"/>
              </a:rPr>
              <a:t>Na</a:t>
            </a:r>
            <a:r>
              <a:rPr lang="en-US" altLang="ja-JP" baseline="-25000" dirty="0">
                <a:latin typeface="HGP創英角ｺﾞｼｯｸUB" panose="020B0900000000000000" pitchFamily="50" charset="-128"/>
                <a:ea typeface="HGP創英角ｺﾞｼｯｸUB" panose="020B0900000000000000" pitchFamily="50" charset="-128"/>
              </a:rPr>
              <a:t>2</a:t>
            </a:r>
            <a:r>
              <a:rPr lang="en-US" altLang="ja-JP" dirty="0">
                <a:latin typeface="HGP創英角ｺﾞｼｯｸUB" panose="020B0900000000000000" pitchFamily="50" charset="-128"/>
                <a:ea typeface="HGP創英角ｺﾞｼｯｸUB" panose="020B0900000000000000" pitchFamily="50" charset="-128"/>
              </a:rPr>
              <a:t>B</a:t>
            </a:r>
            <a:r>
              <a:rPr lang="en-US" altLang="ja-JP" baseline="-25000" dirty="0">
                <a:latin typeface="HGP創英角ｺﾞｼｯｸUB" panose="020B0900000000000000" pitchFamily="50" charset="-128"/>
                <a:ea typeface="HGP創英角ｺﾞｼｯｸUB" panose="020B0900000000000000" pitchFamily="50" charset="-128"/>
              </a:rPr>
              <a:t>4</a:t>
            </a:r>
            <a:r>
              <a:rPr lang="en-US" altLang="ja-JP" dirty="0">
                <a:latin typeface="HGP創英角ｺﾞｼｯｸUB" panose="020B0900000000000000" pitchFamily="50" charset="-128"/>
                <a:ea typeface="HGP創英角ｺﾞｼｯｸUB" panose="020B0900000000000000" pitchFamily="50" charset="-128"/>
              </a:rPr>
              <a:t>O</a:t>
            </a:r>
            <a:r>
              <a:rPr lang="en-US" altLang="ja-JP" baseline="-25000" dirty="0">
                <a:latin typeface="HGP創英角ｺﾞｼｯｸUB" panose="020B0900000000000000" pitchFamily="50" charset="-128"/>
                <a:ea typeface="HGP創英角ｺﾞｼｯｸUB" panose="020B0900000000000000" pitchFamily="50" charset="-128"/>
              </a:rPr>
              <a:t>7</a:t>
            </a:r>
            <a:r>
              <a:rPr lang="ja-JP" altLang="en-US" baseline="-25000" dirty="0">
                <a:latin typeface="HGP創英角ｺﾞｼｯｸUB" panose="020B0900000000000000" pitchFamily="50" charset="-128"/>
                <a:ea typeface="HGP創英角ｺﾞｼｯｸUB" panose="020B0900000000000000" pitchFamily="50" charset="-128"/>
              </a:rPr>
              <a:t>　</a:t>
            </a:r>
            <a:r>
              <a:rPr lang="ja-JP" altLang="en-US" dirty="0">
                <a:latin typeface="HGP創英角ｺﾞｼｯｸUB" panose="020B0900000000000000" pitchFamily="50" charset="-128"/>
                <a:ea typeface="HGP創英角ｺﾞｼｯｸUB" panose="020B0900000000000000" pitchFamily="50" charset="-128"/>
              </a:rPr>
              <a:t>と書かれていた</a:t>
            </a:r>
            <a:r>
              <a:rPr lang="ja-JP" altLang="en-US" dirty="0" smtClean="0">
                <a:latin typeface="HGP創英角ｺﾞｼｯｸUB" panose="020B0900000000000000" pitchFamily="50" charset="-128"/>
                <a:ea typeface="HGP創英角ｺﾞｼｯｸUB" panose="020B0900000000000000" pitchFamily="50" charset="-128"/>
              </a:rPr>
              <a:t>。</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47" name="正方形/長方形 46"/>
          <p:cNvSpPr/>
          <p:nvPr/>
        </p:nvSpPr>
        <p:spPr>
          <a:xfrm>
            <a:off x="196928" y="5075892"/>
            <a:ext cx="6139822" cy="369332"/>
          </a:xfrm>
          <a:prstGeom prst="rect">
            <a:avLst/>
          </a:prstGeom>
        </p:spPr>
        <p:txBody>
          <a:bodyPr wrap="none">
            <a:spAutoFit/>
          </a:bodyPr>
          <a:lstStyle/>
          <a:p>
            <a:r>
              <a:rPr lang="ja-JP" altLang="en-US" dirty="0" smtClean="0">
                <a:latin typeface="+mj-ea"/>
                <a:ea typeface="+mj-ea"/>
              </a:rPr>
              <a:t>４６　</a:t>
            </a:r>
            <a:r>
              <a:rPr lang="en-US" altLang="ja-JP" dirty="0" smtClean="0">
                <a:latin typeface="+mj-ea"/>
                <a:ea typeface="+mj-ea"/>
              </a:rPr>
              <a:t> Na</a:t>
            </a:r>
            <a:r>
              <a:rPr lang="en-US" altLang="ja-JP" baseline="-25000" dirty="0" smtClean="0">
                <a:latin typeface="+mj-ea"/>
                <a:ea typeface="+mj-ea"/>
              </a:rPr>
              <a:t>2</a:t>
            </a:r>
            <a:r>
              <a:rPr lang="en-US" altLang="ja-JP" dirty="0" smtClean="0">
                <a:latin typeface="+mj-ea"/>
                <a:ea typeface="+mj-ea"/>
              </a:rPr>
              <a:t>B</a:t>
            </a:r>
            <a:r>
              <a:rPr lang="en-US" altLang="ja-JP" baseline="-25000" dirty="0" smtClean="0">
                <a:latin typeface="+mj-ea"/>
                <a:ea typeface="+mj-ea"/>
              </a:rPr>
              <a:t>4</a:t>
            </a:r>
            <a:r>
              <a:rPr lang="en-US" altLang="ja-JP" dirty="0" smtClean="0">
                <a:latin typeface="+mj-ea"/>
                <a:ea typeface="+mj-ea"/>
              </a:rPr>
              <a:t>O</a:t>
            </a:r>
            <a:r>
              <a:rPr lang="en-US" altLang="ja-JP" baseline="-25000" dirty="0" smtClean="0">
                <a:latin typeface="+mj-ea"/>
                <a:ea typeface="+mj-ea"/>
              </a:rPr>
              <a:t>7</a:t>
            </a:r>
            <a:r>
              <a:rPr lang="ja-JP" altLang="en-US" baseline="-25000" dirty="0" smtClean="0">
                <a:latin typeface="+mj-ea"/>
                <a:ea typeface="+mj-ea"/>
              </a:rPr>
              <a:t>　</a:t>
            </a:r>
            <a:r>
              <a:rPr lang="ja-JP" altLang="en-US" dirty="0" smtClean="0">
                <a:latin typeface="+mj-ea"/>
                <a:ea typeface="+mj-ea"/>
              </a:rPr>
              <a:t>の正式名称を次の①～④より選択して答えよ。</a:t>
            </a:r>
            <a:endParaRPr lang="en-US" altLang="ja-JP" dirty="0" smtClean="0">
              <a:latin typeface="+mj-ea"/>
              <a:ea typeface="+mj-ea"/>
            </a:endParaRPr>
          </a:p>
        </p:txBody>
      </p:sp>
      <p:sp>
        <p:nvSpPr>
          <p:cNvPr id="48" name="正方形/長方形 47"/>
          <p:cNvSpPr/>
          <p:nvPr/>
        </p:nvSpPr>
        <p:spPr>
          <a:xfrm>
            <a:off x="0" y="5507940"/>
            <a:ext cx="9144000" cy="369332"/>
          </a:xfrm>
          <a:prstGeom prst="rect">
            <a:avLst/>
          </a:prstGeom>
        </p:spPr>
        <p:txBody>
          <a:bodyPr wrap="square">
            <a:spAutoFit/>
          </a:bodyPr>
          <a:lstStyle/>
          <a:p>
            <a:r>
              <a:rPr lang="ja-JP" altLang="en-US" dirty="0" smtClean="0">
                <a:latin typeface="+mj-ea"/>
                <a:ea typeface="+mj-ea"/>
              </a:rPr>
              <a:t>①二ホウ酸ナトリウム　②三</a:t>
            </a:r>
            <a:r>
              <a:rPr lang="ja-JP" altLang="en-US" dirty="0">
                <a:latin typeface="+mj-ea"/>
              </a:rPr>
              <a:t>ホウ酸</a:t>
            </a:r>
            <a:r>
              <a:rPr lang="ja-JP" altLang="en-US" dirty="0" smtClean="0">
                <a:latin typeface="+mj-ea"/>
              </a:rPr>
              <a:t>ナトリウム　</a:t>
            </a:r>
            <a:r>
              <a:rPr lang="ja-JP" altLang="en-US" dirty="0" smtClean="0">
                <a:latin typeface="+mj-ea"/>
                <a:ea typeface="+mj-ea"/>
              </a:rPr>
              <a:t>③四</a:t>
            </a:r>
            <a:r>
              <a:rPr lang="ja-JP" altLang="en-US" dirty="0">
                <a:latin typeface="+mj-ea"/>
              </a:rPr>
              <a:t>ホウ酸</a:t>
            </a:r>
            <a:r>
              <a:rPr lang="ja-JP" altLang="en-US" dirty="0" smtClean="0">
                <a:latin typeface="+mj-ea"/>
              </a:rPr>
              <a:t>ナトリウム　④七</a:t>
            </a:r>
            <a:r>
              <a:rPr lang="ja-JP" altLang="en-US" dirty="0">
                <a:latin typeface="+mj-ea"/>
              </a:rPr>
              <a:t>ホウ酸</a:t>
            </a:r>
            <a:r>
              <a:rPr lang="ja-JP" altLang="en-US" dirty="0" smtClean="0">
                <a:latin typeface="+mj-ea"/>
              </a:rPr>
              <a:t>ナトリウム</a:t>
            </a:r>
            <a:endParaRPr lang="en-US" altLang="ja-JP" dirty="0" smtClean="0">
              <a:latin typeface="+mj-ea"/>
              <a:ea typeface="+mj-ea"/>
            </a:endParaRPr>
          </a:p>
        </p:txBody>
      </p:sp>
      <p:sp>
        <p:nvSpPr>
          <p:cNvPr id="49" name="正方形/長方形 48"/>
          <p:cNvSpPr/>
          <p:nvPr/>
        </p:nvSpPr>
        <p:spPr>
          <a:xfrm>
            <a:off x="189392" y="6084004"/>
            <a:ext cx="8514360" cy="369332"/>
          </a:xfrm>
          <a:prstGeom prst="rect">
            <a:avLst/>
          </a:prstGeom>
        </p:spPr>
        <p:txBody>
          <a:bodyPr wrap="square">
            <a:spAutoFit/>
          </a:bodyPr>
          <a:lstStyle/>
          <a:p>
            <a:r>
              <a:rPr lang="ja-JP" altLang="en-US" dirty="0" smtClean="0">
                <a:latin typeface="+mj-ea"/>
                <a:ea typeface="+mj-ea"/>
              </a:rPr>
              <a:t>４７　ホウ砂が原料であるものとして適切なものを次の①～④より選択して答えよ。</a:t>
            </a:r>
            <a:endParaRPr lang="en-US" altLang="ja-JP" dirty="0" smtClean="0">
              <a:latin typeface="+mj-ea"/>
              <a:ea typeface="+mj-ea"/>
            </a:endParaRPr>
          </a:p>
        </p:txBody>
      </p:sp>
      <p:sp>
        <p:nvSpPr>
          <p:cNvPr id="51" name="テキスト ボックス 50"/>
          <p:cNvSpPr txBox="1"/>
          <p:nvPr/>
        </p:nvSpPr>
        <p:spPr>
          <a:xfrm>
            <a:off x="755576" y="6525344"/>
            <a:ext cx="6034024" cy="369332"/>
          </a:xfrm>
          <a:prstGeom prst="rect">
            <a:avLst/>
          </a:prstGeom>
          <a:noFill/>
        </p:spPr>
        <p:txBody>
          <a:bodyPr wrap="none" rtlCol="0">
            <a:spAutoFit/>
          </a:bodyPr>
          <a:lstStyle/>
          <a:p>
            <a:r>
              <a:rPr kumimoji="1" lang="ja-JP" altLang="en-US" dirty="0" smtClean="0"/>
              <a:t>①：　陶磁器　　②：　プラスチック　　③：　洗剤　　④：　ガラス</a:t>
            </a:r>
            <a:endParaRPr kumimoji="1" lang="ja-JP" altLang="en-US" dirty="0"/>
          </a:p>
        </p:txBody>
      </p:sp>
      <p:sp>
        <p:nvSpPr>
          <p:cNvPr id="52" name="正方形/長方形 51"/>
          <p:cNvSpPr/>
          <p:nvPr/>
        </p:nvSpPr>
        <p:spPr>
          <a:xfrm>
            <a:off x="237872" y="6122021"/>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3" name="正方形/長方形 52"/>
          <p:cNvSpPr/>
          <p:nvPr/>
        </p:nvSpPr>
        <p:spPr>
          <a:xfrm>
            <a:off x="237872" y="5115356"/>
            <a:ext cx="363542" cy="286603"/>
          </a:xfrm>
          <a:prstGeom prst="rect">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607742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テキスト ボックス 37"/>
          <p:cNvSpPr txBox="1"/>
          <p:nvPr/>
        </p:nvSpPr>
        <p:spPr>
          <a:xfrm>
            <a:off x="-7188" y="30976"/>
            <a:ext cx="1338828" cy="369332"/>
          </a:xfrm>
          <a:prstGeom prst="rect">
            <a:avLst/>
          </a:prstGeom>
          <a:noFill/>
        </p:spPr>
        <p:txBody>
          <a:bodyPr wrap="none" rtlCol="0">
            <a:spAutoFit/>
          </a:bodyPr>
          <a:lstStyle/>
          <a:p>
            <a:r>
              <a:rPr kumimoji="1" lang="en-US" altLang="ja-JP" dirty="0" smtClean="0">
                <a:latin typeface="HGP創英角ｺﾞｼｯｸUB" panose="020B0900000000000000" pitchFamily="50" charset="-128"/>
                <a:ea typeface="HGP創英角ｺﾞｼｯｸUB" panose="020B0900000000000000" pitchFamily="50" charset="-128"/>
              </a:rPr>
              <a:t>【</a:t>
            </a:r>
            <a:r>
              <a:rPr lang="ja-JP" altLang="en-US" dirty="0" smtClean="0">
                <a:latin typeface="HGP創英角ｺﾞｼｯｸUB" panose="020B0900000000000000" pitchFamily="50" charset="-128"/>
                <a:ea typeface="HGP創英角ｺﾞｼｯｸUB" panose="020B0900000000000000" pitchFamily="50" charset="-128"/>
              </a:rPr>
              <a:t>記述</a:t>
            </a:r>
            <a:r>
              <a:rPr kumimoji="1" lang="ja-JP" altLang="en-US" dirty="0" smtClean="0">
                <a:latin typeface="HGP創英角ｺﾞｼｯｸUB" panose="020B0900000000000000" pitchFamily="50" charset="-128"/>
                <a:ea typeface="HGP創英角ｺﾞｼｯｸUB" panose="020B0900000000000000" pitchFamily="50" charset="-128"/>
              </a:rPr>
              <a:t>問題</a:t>
            </a:r>
            <a:r>
              <a:rPr kumimoji="1" lang="en-US" altLang="ja-JP" dirty="0" smtClean="0">
                <a:latin typeface="HGP創英角ｺﾞｼｯｸUB" panose="020B0900000000000000" pitchFamily="50" charset="-128"/>
                <a:ea typeface="HGP創英角ｺﾞｼｯｸUB" panose="020B0900000000000000" pitchFamily="50" charset="-128"/>
              </a:rPr>
              <a:t>】</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39" name="テキスト ボックス 38"/>
          <p:cNvSpPr txBox="1"/>
          <p:nvPr/>
        </p:nvSpPr>
        <p:spPr>
          <a:xfrm>
            <a:off x="164156" y="404664"/>
            <a:ext cx="6575839" cy="369332"/>
          </a:xfrm>
          <a:prstGeom prst="rect">
            <a:avLst/>
          </a:prstGeom>
          <a:noFill/>
        </p:spPr>
        <p:txBody>
          <a:bodyPr wrap="none" rtlCol="0">
            <a:spAutoFit/>
          </a:bodyPr>
          <a:lstStyle/>
          <a:p>
            <a:r>
              <a:rPr lang="ja-JP" altLang="en-US" dirty="0">
                <a:latin typeface="HGP創英角ｺﾞｼｯｸUB" panose="020B0900000000000000" pitchFamily="50" charset="-128"/>
                <a:ea typeface="HGP創英角ｺﾞｼｯｸUB" panose="020B0900000000000000" pitchFamily="50" charset="-128"/>
              </a:rPr>
              <a:t>１</a:t>
            </a:r>
            <a:r>
              <a:rPr lang="ja-JP" altLang="en-US" dirty="0" smtClean="0">
                <a:latin typeface="HGP創英角ｺﾞｼｯｸUB" panose="020B0900000000000000" pitchFamily="50" charset="-128"/>
                <a:ea typeface="HGP創英角ｺﾞｼｯｸUB" panose="020B0900000000000000" pitchFamily="50" charset="-128"/>
              </a:rPr>
              <a:t>．次の表の（１）</a:t>
            </a:r>
            <a:r>
              <a:rPr lang="ja-JP" altLang="en-US" smtClean="0">
                <a:latin typeface="HGP創英角ｺﾞｼｯｸUB" panose="020B0900000000000000" pitchFamily="50" charset="-128"/>
                <a:ea typeface="HGP創英角ｺﾞｼｯｸUB" panose="020B0900000000000000" pitchFamily="50" charset="-128"/>
              </a:rPr>
              <a:t>～（</a:t>
            </a:r>
            <a:r>
              <a:rPr lang="ja-JP" altLang="en-US">
                <a:latin typeface="HGP創英角ｺﾞｼｯｸUB" panose="020B0900000000000000" pitchFamily="50" charset="-128"/>
                <a:ea typeface="HGP創英角ｺﾞｼｯｸUB" panose="020B0900000000000000" pitchFamily="50" charset="-128"/>
              </a:rPr>
              <a:t>３</a:t>
            </a:r>
            <a:r>
              <a:rPr lang="ja-JP" altLang="en-US" smtClean="0">
                <a:latin typeface="HGP創英角ｺﾞｼｯｸUB" panose="020B0900000000000000" pitchFamily="50" charset="-128"/>
                <a:ea typeface="HGP創英角ｺﾞｼｯｸUB" panose="020B0900000000000000" pitchFamily="50" charset="-128"/>
              </a:rPr>
              <a:t>０</a:t>
            </a:r>
            <a:r>
              <a:rPr lang="ja-JP" altLang="en-US" dirty="0" smtClean="0">
                <a:latin typeface="HGP創英角ｺﾞｼｯｸUB" panose="020B0900000000000000" pitchFamily="50" charset="-128"/>
                <a:ea typeface="HGP創英角ｺﾞｼｯｸUB" panose="020B0900000000000000" pitchFamily="50" charset="-128"/>
              </a:rPr>
              <a:t>）に入る元素名もしくは元素記号を答えよ。</a:t>
            </a:r>
            <a:endParaRPr kumimoji="1" lang="ja-JP" altLang="en-US" dirty="0">
              <a:latin typeface="HGP創英角ｺﾞｼｯｸUB" panose="020B0900000000000000" pitchFamily="50" charset="-128"/>
              <a:ea typeface="HGP創英角ｺﾞｼｯｸUB" panose="020B0900000000000000" pitchFamily="50" charset="-128"/>
            </a:endParaRPr>
          </a:p>
        </p:txBody>
      </p:sp>
      <p:graphicFrame>
        <p:nvGraphicFramePr>
          <p:cNvPr id="40" name="表 39"/>
          <p:cNvGraphicFramePr>
            <a:graphicFrameLocks noGrp="1"/>
          </p:cNvGraphicFramePr>
          <p:nvPr>
            <p:extLst>
              <p:ext uri="{D42A27DB-BD31-4B8C-83A1-F6EECF244321}">
                <p14:modId xmlns:p14="http://schemas.microsoft.com/office/powerpoint/2010/main" val="3403100549"/>
              </p:ext>
            </p:extLst>
          </p:nvPr>
        </p:nvGraphicFramePr>
        <p:xfrm>
          <a:off x="296234" y="903196"/>
          <a:ext cx="8820469" cy="2360523"/>
        </p:xfrm>
        <a:graphic>
          <a:graphicData uri="http://schemas.openxmlformats.org/drawingml/2006/table">
            <a:tbl>
              <a:tblPr firstRow="1" bandRow="1">
                <a:tableStyleId>{5C22544A-7EE6-4342-B048-85BDC9FD1C3A}</a:tableStyleId>
              </a:tblPr>
              <a:tblGrid>
                <a:gridCol w="955549"/>
                <a:gridCol w="786492"/>
                <a:gridCol w="786492"/>
                <a:gridCol w="786492"/>
                <a:gridCol w="786492"/>
                <a:gridCol w="786492"/>
                <a:gridCol w="786492"/>
                <a:gridCol w="786492"/>
                <a:gridCol w="786492"/>
                <a:gridCol w="786492"/>
                <a:gridCol w="786492"/>
              </a:tblGrid>
              <a:tr h="390601">
                <a:tc>
                  <a:txBody>
                    <a:bodyPr/>
                    <a:lstStyle/>
                    <a:p>
                      <a:pPr algn="ctr"/>
                      <a:r>
                        <a:rPr kumimoji="1" lang="ja-JP" altLang="en-US" sz="1400" b="1" dirty="0" smtClean="0">
                          <a:solidFill>
                            <a:schemeClr val="tx1"/>
                          </a:solidFill>
                        </a:rPr>
                        <a:t>元素記号</a:t>
                      </a:r>
                      <a:endParaRPr kumimoji="1" lang="ja-JP" altLang="en-US" sz="1400" b="1"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0" dirty="0" smtClean="0">
                          <a:solidFill>
                            <a:schemeClr val="tx1"/>
                          </a:solidFill>
                        </a:rPr>
                        <a:t>H</a:t>
                      </a:r>
                      <a:endParaRPr kumimoji="1" lang="ja-JP" altLang="en-US" sz="20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0" dirty="0" smtClean="0">
                          <a:solidFill>
                            <a:schemeClr val="tx1"/>
                          </a:solidFill>
                        </a:rPr>
                        <a:t>（２）</a:t>
                      </a:r>
                      <a:endParaRPr kumimoji="1" lang="ja-JP" altLang="en-US" sz="16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0" dirty="0" smtClean="0">
                          <a:solidFill>
                            <a:schemeClr val="tx1"/>
                          </a:solidFill>
                        </a:rPr>
                        <a:t>Li</a:t>
                      </a:r>
                      <a:endParaRPr kumimoji="1" lang="ja-JP" altLang="en-US" sz="20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0" dirty="0" smtClean="0">
                          <a:solidFill>
                            <a:schemeClr val="tx1"/>
                          </a:solidFill>
                        </a:rPr>
                        <a:t>Be</a:t>
                      </a:r>
                      <a:endParaRPr kumimoji="1" lang="ja-JP" altLang="en-US" sz="20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0" dirty="0" smtClean="0">
                          <a:solidFill>
                            <a:schemeClr val="tx1"/>
                          </a:solidFill>
                        </a:rPr>
                        <a:t>B</a:t>
                      </a:r>
                      <a:endParaRPr kumimoji="1" lang="ja-JP" altLang="en-US" sz="20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0" dirty="0" smtClean="0">
                          <a:solidFill>
                            <a:schemeClr val="tx1"/>
                          </a:solidFill>
                        </a:rPr>
                        <a:t>（６）</a:t>
                      </a:r>
                      <a:endParaRPr kumimoji="1" lang="ja-JP" altLang="en-US" sz="16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0" dirty="0" smtClean="0">
                          <a:solidFill>
                            <a:schemeClr val="tx1"/>
                          </a:solidFill>
                        </a:rPr>
                        <a:t>N</a:t>
                      </a:r>
                      <a:endParaRPr kumimoji="1" lang="ja-JP" altLang="en-US" sz="20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0" dirty="0" smtClean="0">
                          <a:solidFill>
                            <a:schemeClr val="tx1"/>
                          </a:solidFill>
                        </a:rPr>
                        <a:t>（８）</a:t>
                      </a:r>
                      <a:endParaRPr kumimoji="1" lang="ja-JP" altLang="en-US" sz="16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0" dirty="0" smtClean="0">
                          <a:solidFill>
                            <a:schemeClr val="tx1"/>
                          </a:solidFill>
                        </a:rPr>
                        <a:t>（９）</a:t>
                      </a:r>
                      <a:endParaRPr kumimoji="1" lang="ja-JP" altLang="en-US" sz="16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0" dirty="0" smtClean="0">
                          <a:solidFill>
                            <a:schemeClr val="tx1"/>
                          </a:solidFill>
                        </a:rPr>
                        <a:t>Ne</a:t>
                      </a:r>
                      <a:endParaRPr kumimoji="1" lang="ja-JP" altLang="en-US" sz="20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0601">
                <a:tc>
                  <a:txBody>
                    <a:bodyPr/>
                    <a:lstStyle/>
                    <a:p>
                      <a:pPr algn="ctr"/>
                      <a:r>
                        <a:rPr kumimoji="1" lang="ja-JP" altLang="en-US" sz="1400" b="1" dirty="0" smtClean="0">
                          <a:solidFill>
                            <a:schemeClr val="tx1"/>
                          </a:solidFill>
                        </a:rPr>
                        <a:t>元素名</a:t>
                      </a:r>
                      <a:endParaRPr kumimoji="1" lang="ja-JP" altLang="en-US" sz="1400" b="1"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（１）</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ヘリウム</a:t>
                      </a:r>
                      <a:endParaRPr kumimoji="1" lang="ja-JP" altLang="en-US" sz="12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（３）</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（４）</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（５）</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炭素</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（７）</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酸素</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フッ素</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（１０）</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0601">
                <a:tc>
                  <a:txBody>
                    <a:bodyPr/>
                    <a:lstStyle/>
                    <a:p>
                      <a:pPr algn="ctr"/>
                      <a:r>
                        <a:rPr kumimoji="1" lang="ja-JP" altLang="en-US" sz="1400" b="1" dirty="0" smtClean="0">
                          <a:solidFill>
                            <a:schemeClr val="tx1"/>
                          </a:solidFill>
                        </a:rPr>
                        <a:t>元素記号</a:t>
                      </a:r>
                      <a:endParaRPr kumimoji="1" lang="ja-JP" altLang="en-US" sz="1400" b="1"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0" dirty="0" smtClean="0">
                          <a:solidFill>
                            <a:schemeClr val="tx1"/>
                          </a:solidFill>
                        </a:rPr>
                        <a:t>Na</a:t>
                      </a:r>
                      <a:endParaRPr kumimoji="1" lang="ja-JP" altLang="en-US" sz="20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0" dirty="0" smtClean="0">
                          <a:solidFill>
                            <a:schemeClr val="tx1"/>
                          </a:solidFill>
                        </a:rPr>
                        <a:t>Mg</a:t>
                      </a:r>
                      <a:endParaRPr kumimoji="1" lang="ja-JP" altLang="en-US" sz="20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0" dirty="0" smtClean="0">
                          <a:solidFill>
                            <a:schemeClr val="tx1"/>
                          </a:solidFill>
                        </a:rPr>
                        <a:t>Al</a:t>
                      </a:r>
                      <a:endParaRPr kumimoji="1" lang="ja-JP" altLang="en-US" sz="20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0" dirty="0" smtClean="0">
                          <a:solidFill>
                            <a:schemeClr val="tx1"/>
                          </a:solidFill>
                        </a:rPr>
                        <a:t>Si</a:t>
                      </a:r>
                      <a:endParaRPr kumimoji="1" lang="ja-JP" altLang="en-US" sz="20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0" dirty="0" smtClean="0">
                          <a:solidFill>
                            <a:schemeClr val="tx1"/>
                          </a:solidFill>
                        </a:rPr>
                        <a:t>（１５）</a:t>
                      </a:r>
                      <a:endParaRPr kumimoji="1" lang="ja-JP" altLang="en-US" sz="16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0" dirty="0" smtClean="0">
                          <a:solidFill>
                            <a:schemeClr val="tx1"/>
                          </a:solidFill>
                        </a:rPr>
                        <a:t>（１６）</a:t>
                      </a:r>
                      <a:endParaRPr kumimoji="1" lang="ja-JP" altLang="en-US" sz="16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0" dirty="0" smtClean="0">
                          <a:solidFill>
                            <a:schemeClr val="tx1"/>
                          </a:solidFill>
                        </a:rPr>
                        <a:t>（１７）</a:t>
                      </a:r>
                      <a:endParaRPr kumimoji="1" lang="ja-JP" altLang="en-US" sz="16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0" dirty="0" err="1" smtClean="0">
                          <a:solidFill>
                            <a:schemeClr val="tx1"/>
                          </a:solidFill>
                        </a:rPr>
                        <a:t>Ar</a:t>
                      </a:r>
                      <a:endParaRPr kumimoji="1" lang="ja-JP" altLang="en-US" sz="20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b="0" dirty="0" smtClean="0">
                          <a:solidFill>
                            <a:schemeClr val="tx1"/>
                          </a:solidFill>
                        </a:rPr>
                        <a:t>（１９）</a:t>
                      </a:r>
                      <a:endParaRPr kumimoji="1" lang="ja-JP" altLang="en-US" sz="16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0" dirty="0" smtClean="0">
                          <a:solidFill>
                            <a:schemeClr val="tx1"/>
                          </a:solidFill>
                        </a:rPr>
                        <a:t>Ca</a:t>
                      </a:r>
                      <a:endParaRPr kumimoji="1" lang="ja-JP" altLang="en-US" sz="20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0601">
                <a:tc>
                  <a:txBody>
                    <a:bodyPr/>
                    <a:lstStyle/>
                    <a:p>
                      <a:pPr algn="ctr"/>
                      <a:r>
                        <a:rPr kumimoji="1" lang="ja-JP" altLang="en-US" sz="1400" b="1" dirty="0" smtClean="0">
                          <a:solidFill>
                            <a:schemeClr val="tx1"/>
                          </a:solidFill>
                        </a:rPr>
                        <a:t>元素名</a:t>
                      </a:r>
                      <a:endParaRPr kumimoji="1" lang="ja-JP" altLang="en-US" sz="1400" b="1"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（１１）</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（１２）</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（１３）</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（１４）</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リン</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硫黄</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塩素</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（１８）</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カリウム</a:t>
                      </a:r>
                      <a:endParaRPr kumimoji="1" lang="ja-JP" altLang="en-US" sz="12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（２０）</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0601">
                <a:tc>
                  <a:txBody>
                    <a:bodyPr/>
                    <a:lstStyle/>
                    <a:p>
                      <a:pPr algn="ctr"/>
                      <a:r>
                        <a:rPr kumimoji="1" lang="ja-JP" altLang="en-US" sz="1400" b="1" dirty="0" smtClean="0">
                          <a:solidFill>
                            <a:schemeClr val="tx1"/>
                          </a:solidFill>
                        </a:rPr>
                        <a:t>元素記号</a:t>
                      </a:r>
                      <a:endParaRPr kumimoji="1" lang="ja-JP" altLang="en-US" sz="1400" b="1"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rPr>
                        <a:t>（２１）</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0" dirty="0" smtClean="0">
                          <a:solidFill>
                            <a:schemeClr val="tx1"/>
                          </a:solidFill>
                        </a:rPr>
                        <a:t>V</a:t>
                      </a:r>
                      <a:endParaRPr kumimoji="1" lang="ja-JP" altLang="en-US" sz="20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0" dirty="0" smtClean="0">
                          <a:solidFill>
                            <a:schemeClr val="tx1"/>
                          </a:solidFill>
                        </a:rPr>
                        <a:t>Cr</a:t>
                      </a:r>
                      <a:endParaRPr kumimoji="1" lang="ja-JP" altLang="en-US" sz="20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0" dirty="0" err="1" smtClean="0">
                          <a:solidFill>
                            <a:schemeClr val="tx1"/>
                          </a:solidFill>
                        </a:rPr>
                        <a:t>Mn</a:t>
                      </a:r>
                      <a:endParaRPr kumimoji="1" lang="ja-JP" altLang="en-US" sz="20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（２５）</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0" dirty="0" smtClean="0">
                          <a:solidFill>
                            <a:schemeClr val="tx1"/>
                          </a:solidFill>
                        </a:rPr>
                        <a:t>Co</a:t>
                      </a:r>
                      <a:endParaRPr kumimoji="1" lang="ja-JP" altLang="en-US" sz="20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0" dirty="0" smtClean="0">
                          <a:solidFill>
                            <a:schemeClr val="tx1"/>
                          </a:solidFill>
                        </a:rPr>
                        <a:t>Ni</a:t>
                      </a:r>
                      <a:endParaRPr kumimoji="1" lang="ja-JP" altLang="en-US" sz="20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（２８）</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0" dirty="0" smtClean="0">
                          <a:solidFill>
                            <a:schemeClr val="tx1"/>
                          </a:solidFill>
                        </a:rPr>
                        <a:t>Zn</a:t>
                      </a:r>
                      <a:endParaRPr kumimoji="1" lang="ja-JP" altLang="en-US" sz="20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0" dirty="0" smtClean="0">
                          <a:solidFill>
                            <a:schemeClr val="tx1"/>
                          </a:solidFill>
                        </a:rPr>
                        <a:t>Br</a:t>
                      </a:r>
                      <a:endParaRPr kumimoji="1" lang="ja-JP" altLang="en-US" sz="20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0601">
                <a:tc>
                  <a:txBody>
                    <a:bodyPr/>
                    <a:lstStyle/>
                    <a:p>
                      <a:pPr algn="ctr"/>
                      <a:r>
                        <a:rPr kumimoji="1" lang="ja-JP" altLang="en-US" sz="1400" b="1" dirty="0" smtClean="0">
                          <a:solidFill>
                            <a:schemeClr val="tx1"/>
                          </a:solidFill>
                        </a:rPr>
                        <a:t>元素名</a:t>
                      </a:r>
                      <a:endParaRPr kumimoji="1" lang="ja-JP" altLang="en-US" sz="1400" b="1"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チタン</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（２２）</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（２３）</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（２４）</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鉄</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（２６）</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（２７）</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銅</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（２９）</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rPr>
                        <a:t>（３０）</a:t>
                      </a:r>
                      <a:endParaRPr kumimoji="1" lang="ja-JP" altLang="en-US" sz="1400" b="0" dirty="0">
                        <a:solidFill>
                          <a:schemeClr val="tx1"/>
                        </a:solidFill>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cxnSp>
        <p:nvCxnSpPr>
          <p:cNvPr id="41" name="直線コネクタ 40"/>
          <p:cNvCxnSpPr/>
          <p:nvPr/>
        </p:nvCxnSpPr>
        <p:spPr>
          <a:xfrm>
            <a:off x="278816" y="1712700"/>
            <a:ext cx="8856000" cy="0"/>
          </a:xfrm>
          <a:prstGeom prst="line">
            <a:avLst/>
          </a:prstGeom>
          <a:ln w="571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278816" y="3271336"/>
            <a:ext cx="8856000" cy="0"/>
          </a:xfrm>
          <a:prstGeom prst="line">
            <a:avLst/>
          </a:prstGeom>
          <a:ln w="571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278816" y="881424"/>
            <a:ext cx="8856000" cy="0"/>
          </a:xfrm>
          <a:prstGeom prst="line">
            <a:avLst/>
          </a:prstGeom>
          <a:ln w="571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278816" y="2493292"/>
            <a:ext cx="8856000" cy="0"/>
          </a:xfrm>
          <a:prstGeom prst="line">
            <a:avLst/>
          </a:prstGeom>
          <a:ln w="571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6" name="テキスト ボックス 45"/>
          <p:cNvSpPr txBox="1"/>
          <p:nvPr/>
        </p:nvSpPr>
        <p:spPr>
          <a:xfrm>
            <a:off x="179512" y="4000996"/>
            <a:ext cx="8856984" cy="2308324"/>
          </a:xfrm>
          <a:prstGeom prst="rect">
            <a:avLst/>
          </a:prstGeom>
          <a:noFill/>
        </p:spPr>
        <p:txBody>
          <a:bodyPr wrap="square" rtlCol="0">
            <a:spAutoFit/>
          </a:bodyPr>
          <a:lstStyle/>
          <a:p>
            <a:r>
              <a:rPr kumimoji="1" lang="ja-JP" altLang="en-US" dirty="0" smtClean="0"/>
              <a:t>問１．</a:t>
            </a:r>
            <a:r>
              <a:rPr lang="ja-JP" altLang="en-US" dirty="0"/>
              <a:t>水素原子</a:t>
            </a:r>
            <a:r>
              <a:rPr lang="ja-JP" altLang="en-US" dirty="0" smtClean="0"/>
              <a:t>は、その質量（重さ）によって、３種類に分類される。</a:t>
            </a:r>
            <a:endParaRPr lang="en-US" altLang="ja-JP" dirty="0" smtClean="0"/>
          </a:p>
          <a:p>
            <a:endParaRPr lang="en-US" altLang="ja-JP" dirty="0" smtClean="0"/>
          </a:p>
          <a:p>
            <a:endParaRPr kumimoji="1" lang="en-US" altLang="ja-JP" dirty="0" smtClean="0"/>
          </a:p>
          <a:p>
            <a:endParaRPr lang="en-US" altLang="ja-JP" dirty="0"/>
          </a:p>
          <a:p>
            <a:endParaRPr kumimoji="1" lang="en-US" altLang="ja-JP" dirty="0" smtClean="0"/>
          </a:p>
          <a:p>
            <a:r>
              <a:rPr kumimoji="1" lang="ja-JP" altLang="en-US" dirty="0" smtClean="0"/>
              <a:t>上に示された水素原子の正式な名称を答えよ。</a:t>
            </a:r>
            <a:endParaRPr kumimoji="1" lang="en-US" altLang="ja-JP" dirty="0" smtClean="0"/>
          </a:p>
          <a:p>
            <a:r>
              <a:rPr kumimoji="1" lang="ja-JP" altLang="en-US" dirty="0" smtClean="0"/>
              <a:t>また、この水素原子の質量は、最も軽い水素原子の何倍に相当するか。</a:t>
            </a:r>
            <a:endParaRPr kumimoji="1" lang="en-US" altLang="ja-JP" dirty="0" smtClean="0"/>
          </a:p>
          <a:p>
            <a:endParaRPr kumimoji="1" lang="ja-JP" altLang="en-US" dirty="0"/>
          </a:p>
        </p:txBody>
      </p:sp>
      <p:sp>
        <p:nvSpPr>
          <p:cNvPr id="47" name="テキスト ボックス 46"/>
          <p:cNvSpPr txBox="1"/>
          <p:nvPr/>
        </p:nvSpPr>
        <p:spPr>
          <a:xfrm>
            <a:off x="164156" y="3544267"/>
            <a:ext cx="4309193" cy="369332"/>
          </a:xfrm>
          <a:prstGeom prst="rect">
            <a:avLst/>
          </a:prstGeom>
          <a:noFill/>
        </p:spPr>
        <p:txBody>
          <a:bodyPr wrap="none" rtlCol="0">
            <a:spAutoFit/>
          </a:bodyPr>
          <a:lstStyle/>
          <a:p>
            <a:r>
              <a:rPr lang="ja-JP" altLang="en-US" dirty="0">
                <a:latin typeface="HGP創英角ｺﾞｼｯｸUB" panose="020B0900000000000000" pitchFamily="50" charset="-128"/>
                <a:ea typeface="HGP創英角ｺﾞｼｯｸUB" panose="020B0900000000000000" pitchFamily="50" charset="-128"/>
              </a:rPr>
              <a:t>２</a:t>
            </a:r>
            <a:r>
              <a:rPr lang="ja-JP" altLang="en-US" dirty="0" smtClean="0">
                <a:latin typeface="HGP創英角ｺﾞｼｯｸUB" panose="020B0900000000000000" pitchFamily="50" charset="-128"/>
                <a:ea typeface="HGP創英角ｺﾞｼｯｸUB" panose="020B0900000000000000" pitchFamily="50" charset="-128"/>
              </a:rPr>
              <a:t>．原子の構造について、次の問に答えよ。</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48" name="テキスト ボックス 47"/>
          <p:cNvSpPr txBox="1"/>
          <p:nvPr/>
        </p:nvSpPr>
        <p:spPr>
          <a:xfrm>
            <a:off x="728591" y="4398784"/>
            <a:ext cx="535724" cy="769441"/>
          </a:xfrm>
          <a:prstGeom prst="rect">
            <a:avLst/>
          </a:prstGeom>
          <a:noFill/>
        </p:spPr>
        <p:txBody>
          <a:bodyPr wrap="none" rtlCol="0">
            <a:spAutoFit/>
          </a:bodyPr>
          <a:lstStyle/>
          <a:p>
            <a:r>
              <a:rPr kumimoji="1" lang="en-US" altLang="ja-JP" sz="4400" dirty="0" smtClean="0"/>
              <a:t>H</a:t>
            </a:r>
            <a:endParaRPr kumimoji="1" lang="ja-JP" altLang="en-US" sz="4400" dirty="0"/>
          </a:p>
        </p:txBody>
      </p:sp>
      <p:sp>
        <p:nvSpPr>
          <p:cNvPr id="49" name="テキスト ボックス 48"/>
          <p:cNvSpPr txBox="1"/>
          <p:nvPr/>
        </p:nvSpPr>
        <p:spPr>
          <a:xfrm>
            <a:off x="539552" y="4467024"/>
            <a:ext cx="301685" cy="646331"/>
          </a:xfrm>
          <a:prstGeom prst="rect">
            <a:avLst/>
          </a:prstGeom>
          <a:noFill/>
        </p:spPr>
        <p:txBody>
          <a:bodyPr wrap="none" rtlCol="0">
            <a:spAutoFit/>
          </a:bodyPr>
          <a:lstStyle/>
          <a:p>
            <a:pPr algn="r"/>
            <a:r>
              <a:rPr kumimoji="1" lang="en-US" altLang="ja-JP" dirty="0" smtClean="0"/>
              <a:t>3</a:t>
            </a:r>
          </a:p>
          <a:p>
            <a:pPr algn="r"/>
            <a:r>
              <a:rPr kumimoji="1" lang="en-US" altLang="ja-JP" dirty="0" smtClean="0"/>
              <a:t>1</a:t>
            </a:r>
            <a:endParaRPr kumimoji="1" lang="ja-JP" altLang="en-US" dirty="0"/>
          </a:p>
        </p:txBody>
      </p:sp>
    </p:spTree>
    <p:extLst>
      <p:ext uri="{BB962C8B-B14F-4D97-AF65-F5344CB8AC3E}">
        <p14:creationId xmlns:p14="http://schemas.microsoft.com/office/powerpoint/2010/main" val="3728910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テキスト ボックス 39"/>
          <p:cNvSpPr txBox="1"/>
          <p:nvPr/>
        </p:nvSpPr>
        <p:spPr>
          <a:xfrm>
            <a:off x="107504" y="17328"/>
            <a:ext cx="8921804" cy="369332"/>
          </a:xfrm>
          <a:prstGeom prst="rect">
            <a:avLst/>
          </a:prstGeom>
          <a:noFill/>
        </p:spPr>
        <p:txBody>
          <a:bodyPr wrap="square" rtlCol="0">
            <a:spAutoFit/>
          </a:bodyPr>
          <a:lstStyle/>
          <a:p>
            <a:r>
              <a:rPr kumimoji="1" lang="ja-JP" altLang="en-US" dirty="0" smtClean="0"/>
              <a:t>問２．炭素原子の大きさは、約０．１５</a:t>
            </a:r>
            <a:r>
              <a:rPr kumimoji="1" lang="en-US" altLang="ja-JP" dirty="0" smtClean="0"/>
              <a:t>[nm] </a:t>
            </a:r>
            <a:r>
              <a:rPr kumimoji="1" lang="ja-JP" altLang="en-US" dirty="0" smtClean="0"/>
              <a:t>である。</a:t>
            </a:r>
            <a:r>
              <a:rPr lang="ja-JP" altLang="en-US" dirty="0" smtClean="0"/>
              <a:t>このときの単位</a:t>
            </a:r>
            <a:r>
              <a:rPr lang="en-US" altLang="ja-JP" dirty="0" smtClean="0"/>
              <a:t>[nm]</a:t>
            </a:r>
            <a:r>
              <a:rPr lang="ja-JP" altLang="en-US" dirty="0" smtClean="0"/>
              <a:t>の読み方を答えよ。</a:t>
            </a:r>
            <a:endParaRPr kumimoji="1" lang="ja-JP" altLang="en-US" dirty="0"/>
          </a:p>
        </p:txBody>
      </p:sp>
      <p:sp>
        <p:nvSpPr>
          <p:cNvPr id="41" name="円/楕円 40"/>
          <p:cNvSpPr/>
          <p:nvPr/>
        </p:nvSpPr>
        <p:spPr>
          <a:xfrm>
            <a:off x="3017148" y="1624444"/>
            <a:ext cx="1152128" cy="1152128"/>
          </a:xfrm>
          <a:prstGeom prst="ellipse">
            <a:avLst/>
          </a:prstGeom>
          <a:ln w="57150">
            <a:solidFill>
              <a:schemeClr val="bg1">
                <a:lumMod val="7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2" name="円/楕円 41"/>
          <p:cNvSpPr/>
          <p:nvPr/>
        </p:nvSpPr>
        <p:spPr>
          <a:xfrm>
            <a:off x="3142252" y="1778340"/>
            <a:ext cx="432000" cy="432000"/>
          </a:xfrm>
          <a:prstGeom prst="ellips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3" name="円/楕円 42"/>
          <p:cNvSpPr/>
          <p:nvPr/>
        </p:nvSpPr>
        <p:spPr>
          <a:xfrm>
            <a:off x="3593260" y="1772276"/>
            <a:ext cx="432000" cy="432000"/>
          </a:xfrm>
          <a:prstGeom prst="ellips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4" name="円/楕円 43"/>
          <p:cNvSpPr/>
          <p:nvPr/>
        </p:nvSpPr>
        <p:spPr>
          <a:xfrm>
            <a:off x="3147516" y="2214204"/>
            <a:ext cx="432000" cy="432000"/>
          </a:xfrm>
          <a:prstGeom prst="ellips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5" name="円/楕円 44"/>
          <p:cNvSpPr/>
          <p:nvPr/>
        </p:nvSpPr>
        <p:spPr>
          <a:xfrm>
            <a:off x="3593260" y="2214204"/>
            <a:ext cx="432000" cy="432000"/>
          </a:xfrm>
          <a:prstGeom prst="ellips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6" name="円/楕円 45"/>
          <p:cNvSpPr/>
          <p:nvPr/>
        </p:nvSpPr>
        <p:spPr>
          <a:xfrm>
            <a:off x="2427692" y="1062028"/>
            <a:ext cx="2304000" cy="2304000"/>
          </a:xfrm>
          <a:prstGeom prst="ellipse">
            <a:avLst/>
          </a:prstGeom>
          <a:ln w="57150">
            <a:solidFill>
              <a:schemeClr val="bg1">
                <a:lumMod val="75000"/>
              </a:schemeClr>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47" name="直線コネクタ 46"/>
          <p:cNvCxnSpPr/>
          <p:nvPr/>
        </p:nvCxnSpPr>
        <p:spPr>
          <a:xfrm>
            <a:off x="4776404" y="2619028"/>
            <a:ext cx="0" cy="1080000"/>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2369076" y="2619028"/>
            <a:ext cx="0" cy="1080000"/>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2427692" y="3555012"/>
            <a:ext cx="2304000" cy="0"/>
          </a:xfrm>
          <a:prstGeom prst="straightConnector1">
            <a:avLst/>
          </a:pr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2657108" y="3617728"/>
            <a:ext cx="1867819" cy="369332"/>
          </a:xfrm>
          <a:prstGeom prst="rect">
            <a:avLst/>
          </a:prstGeom>
          <a:noFill/>
        </p:spPr>
        <p:txBody>
          <a:bodyPr wrap="none" rtlCol="0">
            <a:spAutoFit/>
          </a:bodyPr>
          <a:lstStyle/>
          <a:p>
            <a:r>
              <a:rPr kumimoji="1" lang="ja-JP" altLang="en-US" dirty="0" smtClean="0"/>
              <a:t>ヘリウム原子１個</a:t>
            </a:r>
            <a:endParaRPr kumimoji="1" lang="ja-JP" altLang="en-US" dirty="0"/>
          </a:p>
        </p:txBody>
      </p:sp>
      <p:cxnSp>
        <p:nvCxnSpPr>
          <p:cNvPr id="51" name="直線コネクタ 50"/>
          <p:cNvCxnSpPr/>
          <p:nvPr/>
        </p:nvCxnSpPr>
        <p:spPr>
          <a:xfrm>
            <a:off x="4011612" y="1970836"/>
            <a:ext cx="1296144" cy="0"/>
          </a:xfrm>
          <a:prstGeom prst="line">
            <a:avLst/>
          </a:prstGeom>
          <a:ln w="1270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4011612" y="2430204"/>
            <a:ext cx="1296144" cy="0"/>
          </a:xfrm>
          <a:prstGeom prst="line">
            <a:avLst/>
          </a:prstGeom>
          <a:ln w="1270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3" name="円/楕円 52"/>
          <p:cNvSpPr/>
          <p:nvPr/>
        </p:nvSpPr>
        <p:spPr>
          <a:xfrm>
            <a:off x="4011612" y="1381124"/>
            <a:ext cx="288000" cy="288032"/>
          </a:xfrm>
          <a:prstGeom prst="ellipse">
            <a:avLst/>
          </a:prstGeom>
          <a:solidFill>
            <a:schemeClr val="bg1">
              <a:lumMod val="95000"/>
            </a:schemeClr>
          </a:solidFill>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54" name="直線コネクタ 53"/>
          <p:cNvCxnSpPr/>
          <p:nvPr/>
        </p:nvCxnSpPr>
        <p:spPr>
          <a:xfrm>
            <a:off x="4313292" y="1525140"/>
            <a:ext cx="972000" cy="0"/>
          </a:xfrm>
          <a:prstGeom prst="line">
            <a:avLst/>
          </a:prstGeom>
          <a:ln w="1270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5" name="円/楕円 54"/>
          <p:cNvSpPr/>
          <p:nvPr/>
        </p:nvSpPr>
        <p:spPr>
          <a:xfrm>
            <a:off x="2836738" y="2848580"/>
            <a:ext cx="288000" cy="288032"/>
          </a:xfrm>
          <a:prstGeom prst="ellipse">
            <a:avLst/>
          </a:prstGeom>
          <a:solidFill>
            <a:schemeClr val="bg1">
              <a:lumMod val="95000"/>
            </a:schemeClr>
          </a:solidFill>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6" name="テキスト ボックス 55"/>
          <p:cNvSpPr txBox="1"/>
          <p:nvPr/>
        </p:nvSpPr>
        <p:spPr>
          <a:xfrm>
            <a:off x="5321404" y="1786464"/>
            <a:ext cx="880369" cy="369332"/>
          </a:xfrm>
          <a:prstGeom prst="rect">
            <a:avLst/>
          </a:prstGeom>
          <a:noFill/>
        </p:spPr>
        <p:txBody>
          <a:bodyPr wrap="none" rtlCol="0">
            <a:spAutoFit/>
          </a:bodyPr>
          <a:lstStyle/>
          <a:p>
            <a:r>
              <a:rPr kumimoji="1" lang="ja-JP" altLang="en-US" dirty="0" smtClean="0"/>
              <a:t>（　</a:t>
            </a:r>
            <a:r>
              <a:rPr lang="ja-JP" altLang="en-US" dirty="0"/>
              <a:t>３</a:t>
            </a:r>
            <a:r>
              <a:rPr kumimoji="1" lang="ja-JP" altLang="en-US" dirty="0" smtClean="0"/>
              <a:t>　）</a:t>
            </a:r>
            <a:endParaRPr kumimoji="1" lang="ja-JP" altLang="en-US" dirty="0"/>
          </a:p>
        </p:txBody>
      </p:sp>
      <p:sp>
        <p:nvSpPr>
          <p:cNvPr id="57" name="テキスト ボックス 56"/>
          <p:cNvSpPr txBox="1"/>
          <p:nvPr/>
        </p:nvSpPr>
        <p:spPr>
          <a:xfrm>
            <a:off x="5321404" y="2249576"/>
            <a:ext cx="880369" cy="369332"/>
          </a:xfrm>
          <a:prstGeom prst="rect">
            <a:avLst/>
          </a:prstGeom>
          <a:noFill/>
        </p:spPr>
        <p:txBody>
          <a:bodyPr wrap="none" rtlCol="0">
            <a:spAutoFit/>
          </a:bodyPr>
          <a:lstStyle/>
          <a:p>
            <a:r>
              <a:rPr kumimoji="1" lang="ja-JP" altLang="en-US" dirty="0" smtClean="0"/>
              <a:t>（　４　）</a:t>
            </a:r>
            <a:endParaRPr kumimoji="1" lang="ja-JP" altLang="en-US" dirty="0"/>
          </a:p>
        </p:txBody>
      </p:sp>
      <p:sp>
        <p:nvSpPr>
          <p:cNvPr id="58" name="テキスト ボックス 57"/>
          <p:cNvSpPr txBox="1"/>
          <p:nvPr/>
        </p:nvSpPr>
        <p:spPr>
          <a:xfrm>
            <a:off x="5321404" y="1336412"/>
            <a:ext cx="880369" cy="369332"/>
          </a:xfrm>
          <a:prstGeom prst="rect">
            <a:avLst/>
          </a:prstGeom>
          <a:noFill/>
        </p:spPr>
        <p:txBody>
          <a:bodyPr wrap="none" rtlCol="0">
            <a:spAutoFit/>
          </a:bodyPr>
          <a:lstStyle/>
          <a:p>
            <a:r>
              <a:rPr kumimoji="1" lang="ja-JP" altLang="en-US" dirty="0" smtClean="0"/>
              <a:t>（　</a:t>
            </a:r>
            <a:r>
              <a:rPr lang="ja-JP" altLang="en-US" dirty="0"/>
              <a:t>２</a:t>
            </a:r>
            <a:r>
              <a:rPr kumimoji="1" lang="ja-JP" altLang="en-US" dirty="0" smtClean="0"/>
              <a:t>　）</a:t>
            </a:r>
            <a:endParaRPr kumimoji="1" lang="ja-JP" altLang="en-US" dirty="0"/>
          </a:p>
        </p:txBody>
      </p:sp>
      <p:sp>
        <p:nvSpPr>
          <p:cNvPr id="59" name="左中かっこ 58"/>
          <p:cNvSpPr/>
          <p:nvPr/>
        </p:nvSpPr>
        <p:spPr>
          <a:xfrm>
            <a:off x="2699792" y="1669156"/>
            <a:ext cx="220573" cy="1008112"/>
          </a:xfrm>
          <a:prstGeom prst="leftBrac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60" name="直線コネクタ 59"/>
          <p:cNvCxnSpPr>
            <a:endCxn id="59" idx="1"/>
          </p:cNvCxnSpPr>
          <p:nvPr/>
        </p:nvCxnSpPr>
        <p:spPr>
          <a:xfrm flipV="1">
            <a:off x="2123728" y="2173212"/>
            <a:ext cx="576064" cy="0"/>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1" name="テキスト ボックス 60"/>
          <p:cNvSpPr txBox="1"/>
          <p:nvPr/>
        </p:nvSpPr>
        <p:spPr>
          <a:xfrm>
            <a:off x="611560" y="2019904"/>
            <a:ext cx="880369" cy="369332"/>
          </a:xfrm>
          <a:prstGeom prst="rect">
            <a:avLst/>
          </a:prstGeom>
          <a:noFill/>
        </p:spPr>
        <p:txBody>
          <a:bodyPr wrap="none" rtlCol="0">
            <a:spAutoFit/>
          </a:bodyPr>
          <a:lstStyle/>
          <a:p>
            <a:r>
              <a:rPr kumimoji="1" lang="ja-JP" altLang="en-US" dirty="0" smtClean="0"/>
              <a:t>（　１　）</a:t>
            </a:r>
            <a:endParaRPr kumimoji="1" lang="ja-JP" altLang="en-US" dirty="0"/>
          </a:p>
        </p:txBody>
      </p:sp>
      <p:sp>
        <p:nvSpPr>
          <p:cNvPr id="62" name="テキスト ボックス 61"/>
          <p:cNvSpPr txBox="1"/>
          <p:nvPr/>
        </p:nvSpPr>
        <p:spPr>
          <a:xfrm>
            <a:off x="6516216" y="1776298"/>
            <a:ext cx="2513092" cy="338554"/>
          </a:xfrm>
          <a:prstGeom prst="rect">
            <a:avLst/>
          </a:prstGeom>
          <a:noFill/>
        </p:spPr>
        <p:txBody>
          <a:bodyPr wrap="square" rtlCol="0">
            <a:spAutoFit/>
          </a:bodyPr>
          <a:lstStyle/>
          <a:p>
            <a:r>
              <a:rPr kumimoji="1" lang="ja-JP" altLang="en-US" sz="1600" dirty="0" smtClean="0"/>
              <a:t>電気を持たない</a:t>
            </a:r>
            <a:endParaRPr kumimoji="1" lang="ja-JP" altLang="en-US" sz="1600" dirty="0"/>
          </a:p>
        </p:txBody>
      </p:sp>
      <p:sp>
        <p:nvSpPr>
          <p:cNvPr id="63" name="テキスト ボックス 62"/>
          <p:cNvSpPr txBox="1"/>
          <p:nvPr/>
        </p:nvSpPr>
        <p:spPr>
          <a:xfrm>
            <a:off x="683568" y="2344524"/>
            <a:ext cx="1541492" cy="646331"/>
          </a:xfrm>
          <a:prstGeom prst="rect">
            <a:avLst/>
          </a:prstGeom>
          <a:noFill/>
        </p:spPr>
        <p:txBody>
          <a:bodyPr wrap="square" rtlCol="0">
            <a:spAutoFit/>
          </a:bodyPr>
          <a:lstStyle/>
          <a:p>
            <a:r>
              <a:rPr kumimoji="1" lang="ja-JP" altLang="en-US" dirty="0" smtClean="0"/>
              <a:t>プラス（＋）の電気を持つ</a:t>
            </a:r>
            <a:endParaRPr kumimoji="1" lang="ja-JP" altLang="en-US" dirty="0"/>
          </a:p>
        </p:txBody>
      </p:sp>
      <p:sp>
        <p:nvSpPr>
          <p:cNvPr id="64" name="テキスト ボックス 63"/>
          <p:cNvSpPr txBox="1"/>
          <p:nvPr/>
        </p:nvSpPr>
        <p:spPr>
          <a:xfrm>
            <a:off x="6516216" y="2266706"/>
            <a:ext cx="2513092" cy="338554"/>
          </a:xfrm>
          <a:prstGeom prst="rect">
            <a:avLst/>
          </a:prstGeom>
          <a:noFill/>
        </p:spPr>
        <p:txBody>
          <a:bodyPr wrap="square" rtlCol="0">
            <a:spAutoFit/>
          </a:bodyPr>
          <a:lstStyle/>
          <a:p>
            <a:r>
              <a:rPr lang="ja-JP" altLang="en-US" sz="1600" dirty="0"/>
              <a:t>プラス</a:t>
            </a:r>
            <a:r>
              <a:rPr kumimoji="1" lang="ja-JP" altLang="en-US" sz="1600" dirty="0" smtClean="0"/>
              <a:t>（＋）の電気を持つ</a:t>
            </a:r>
            <a:endParaRPr kumimoji="1" lang="ja-JP" altLang="en-US" sz="1600" dirty="0"/>
          </a:p>
        </p:txBody>
      </p:sp>
      <p:sp>
        <p:nvSpPr>
          <p:cNvPr id="65" name="テキスト ボックス 64"/>
          <p:cNvSpPr txBox="1"/>
          <p:nvPr/>
        </p:nvSpPr>
        <p:spPr>
          <a:xfrm>
            <a:off x="6516216" y="1350060"/>
            <a:ext cx="2513092" cy="338554"/>
          </a:xfrm>
          <a:prstGeom prst="rect">
            <a:avLst/>
          </a:prstGeom>
          <a:noFill/>
        </p:spPr>
        <p:txBody>
          <a:bodyPr wrap="square" rtlCol="0">
            <a:spAutoFit/>
          </a:bodyPr>
          <a:lstStyle/>
          <a:p>
            <a:r>
              <a:rPr kumimoji="1" lang="ja-JP" altLang="en-US" sz="1600" dirty="0" smtClean="0"/>
              <a:t>マイナス（－）の電気を持つ</a:t>
            </a:r>
            <a:endParaRPr kumimoji="1" lang="ja-JP" altLang="en-US" sz="1600" dirty="0"/>
          </a:p>
        </p:txBody>
      </p:sp>
      <p:sp>
        <p:nvSpPr>
          <p:cNvPr id="66" name="テキスト ボックス 65"/>
          <p:cNvSpPr txBox="1"/>
          <p:nvPr/>
        </p:nvSpPr>
        <p:spPr>
          <a:xfrm>
            <a:off x="107504" y="388401"/>
            <a:ext cx="6984776" cy="646331"/>
          </a:xfrm>
          <a:prstGeom prst="rect">
            <a:avLst/>
          </a:prstGeom>
          <a:noFill/>
        </p:spPr>
        <p:txBody>
          <a:bodyPr wrap="square" rtlCol="0">
            <a:spAutoFit/>
          </a:bodyPr>
          <a:lstStyle/>
          <a:p>
            <a:r>
              <a:rPr kumimoji="1" lang="ja-JP" altLang="en-US" dirty="0" smtClean="0"/>
              <a:t>問３．次の図は、ヘリウム原子１個の構造を示したものである。</a:t>
            </a:r>
            <a:endParaRPr kumimoji="1" lang="en-US" altLang="ja-JP" dirty="0" smtClean="0"/>
          </a:p>
          <a:p>
            <a:r>
              <a:rPr lang="ja-JP" altLang="en-US" dirty="0"/>
              <a:t>図</a:t>
            </a:r>
            <a:r>
              <a:rPr lang="ja-JP" altLang="en-US" dirty="0" smtClean="0"/>
              <a:t>の（１）～（４）に入る適切な語句を答えよ。</a:t>
            </a:r>
            <a:endParaRPr kumimoji="1" lang="ja-JP" altLang="en-US" dirty="0"/>
          </a:p>
        </p:txBody>
      </p:sp>
      <p:sp>
        <p:nvSpPr>
          <p:cNvPr id="67" name="テキスト ボックス 66"/>
          <p:cNvSpPr txBox="1"/>
          <p:nvPr/>
        </p:nvSpPr>
        <p:spPr>
          <a:xfrm>
            <a:off x="3100776" y="1749296"/>
            <a:ext cx="543739" cy="523220"/>
          </a:xfrm>
          <a:prstGeom prst="rect">
            <a:avLst/>
          </a:prstGeom>
          <a:noFill/>
        </p:spPr>
        <p:txBody>
          <a:bodyPr wrap="none" rtlCol="0">
            <a:spAutoFit/>
          </a:bodyPr>
          <a:lstStyle/>
          <a:p>
            <a:r>
              <a:rPr kumimoji="1" lang="ja-JP" altLang="en-US" sz="2800" dirty="0" smtClean="0"/>
              <a:t>＋</a:t>
            </a:r>
            <a:endParaRPr kumimoji="1" lang="ja-JP" altLang="en-US" sz="2800" dirty="0"/>
          </a:p>
        </p:txBody>
      </p:sp>
      <p:sp>
        <p:nvSpPr>
          <p:cNvPr id="68" name="テキスト ボックス 67"/>
          <p:cNvSpPr txBox="1"/>
          <p:nvPr/>
        </p:nvSpPr>
        <p:spPr>
          <a:xfrm>
            <a:off x="3537853" y="2181344"/>
            <a:ext cx="543739" cy="523220"/>
          </a:xfrm>
          <a:prstGeom prst="rect">
            <a:avLst/>
          </a:prstGeom>
          <a:noFill/>
        </p:spPr>
        <p:txBody>
          <a:bodyPr wrap="none" rtlCol="0">
            <a:spAutoFit/>
          </a:bodyPr>
          <a:lstStyle/>
          <a:p>
            <a:r>
              <a:rPr kumimoji="1" lang="ja-JP" altLang="en-US" sz="2800" dirty="0" smtClean="0"/>
              <a:t>＋</a:t>
            </a:r>
            <a:endParaRPr kumimoji="1" lang="ja-JP" altLang="en-US" sz="2800" dirty="0"/>
          </a:p>
        </p:txBody>
      </p:sp>
      <p:sp>
        <p:nvSpPr>
          <p:cNvPr id="69" name="テキスト ボックス 68"/>
          <p:cNvSpPr txBox="1"/>
          <p:nvPr/>
        </p:nvSpPr>
        <p:spPr>
          <a:xfrm>
            <a:off x="3925189" y="1305348"/>
            <a:ext cx="492443" cy="461665"/>
          </a:xfrm>
          <a:prstGeom prst="rect">
            <a:avLst/>
          </a:prstGeom>
          <a:noFill/>
        </p:spPr>
        <p:txBody>
          <a:bodyPr wrap="none" rtlCol="0">
            <a:spAutoFit/>
          </a:bodyPr>
          <a:lstStyle/>
          <a:p>
            <a:r>
              <a:rPr lang="ja-JP" altLang="en-US" sz="2400" b="1" dirty="0"/>
              <a:t>－</a:t>
            </a:r>
            <a:endParaRPr kumimoji="1" lang="ja-JP" altLang="en-US" sz="2400" b="1" dirty="0"/>
          </a:p>
        </p:txBody>
      </p:sp>
      <p:sp>
        <p:nvSpPr>
          <p:cNvPr id="70" name="テキスト ボックス 69"/>
          <p:cNvSpPr txBox="1"/>
          <p:nvPr/>
        </p:nvSpPr>
        <p:spPr>
          <a:xfrm>
            <a:off x="2744504" y="2774251"/>
            <a:ext cx="492443" cy="461665"/>
          </a:xfrm>
          <a:prstGeom prst="rect">
            <a:avLst/>
          </a:prstGeom>
          <a:noFill/>
        </p:spPr>
        <p:txBody>
          <a:bodyPr wrap="none" rtlCol="0">
            <a:spAutoFit/>
          </a:bodyPr>
          <a:lstStyle/>
          <a:p>
            <a:r>
              <a:rPr lang="ja-JP" altLang="en-US" sz="2400" b="1" dirty="0"/>
              <a:t>－</a:t>
            </a:r>
            <a:endParaRPr kumimoji="1" lang="ja-JP" altLang="en-US" sz="2400" b="1" dirty="0"/>
          </a:p>
        </p:txBody>
      </p:sp>
    </p:spTree>
    <p:extLst>
      <p:ext uri="{BB962C8B-B14F-4D97-AF65-F5344CB8AC3E}">
        <p14:creationId xmlns:p14="http://schemas.microsoft.com/office/powerpoint/2010/main" val="4132521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1848" y="107340"/>
            <a:ext cx="2406428" cy="369332"/>
          </a:xfrm>
          <a:prstGeom prst="rect">
            <a:avLst/>
          </a:prstGeom>
          <a:noFill/>
        </p:spPr>
        <p:txBody>
          <a:bodyPr wrap="none" rtlCol="0">
            <a:spAutoFit/>
          </a:bodyPr>
          <a:lstStyle/>
          <a:p>
            <a:r>
              <a:rPr lang="ja-JP" altLang="en-US" dirty="0">
                <a:latin typeface="HGP創英角ｺﾞｼｯｸUB" panose="020B0900000000000000" pitchFamily="50" charset="-128"/>
                <a:ea typeface="HGP創英角ｺﾞｼｯｸUB" panose="020B0900000000000000" pitchFamily="50" charset="-128"/>
              </a:rPr>
              <a:t>３</a:t>
            </a:r>
            <a:r>
              <a:rPr kumimoji="1" lang="ja-JP" altLang="en-US" dirty="0" smtClean="0">
                <a:latin typeface="HGP創英角ｺﾞｼｯｸUB" panose="020B0900000000000000" pitchFamily="50" charset="-128"/>
                <a:ea typeface="HGP創英角ｺﾞｼｯｸUB" panose="020B0900000000000000" pitchFamily="50" charset="-128"/>
              </a:rPr>
              <a:t>．以下の問に答えよ。</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10" name="正方形/長方形 9"/>
          <p:cNvSpPr/>
          <p:nvPr/>
        </p:nvSpPr>
        <p:spPr>
          <a:xfrm>
            <a:off x="179512" y="629072"/>
            <a:ext cx="8090676" cy="1200329"/>
          </a:xfrm>
          <a:prstGeom prst="rect">
            <a:avLst/>
          </a:prstGeom>
        </p:spPr>
        <p:txBody>
          <a:bodyPr wrap="none">
            <a:spAutoFit/>
          </a:bodyPr>
          <a:lstStyle/>
          <a:p>
            <a:r>
              <a:rPr lang="ja-JP" altLang="en-US" dirty="0" smtClean="0"/>
              <a:t>問１．核反応と化学反応の違い説明せよ。ただし</a:t>
            </a:r>
            <a:r>
              <a:rPr lang="ja-JP" altLang="en-US" dirty="0"/>
              <a:t>、</a:t>
            </a:r>
            <a:r>
              <a:rPr lang="ja-JP" altLang="en-US" dirty="0" smtClean="0"/>
              <a:t>原子の構造に注目し、</a:t>
            </a:r>
            <a:endParaRPr lang="en-US" altLang="ja-JP" dirty="0"/>
          </a:p>
          <a:p>
            <a:r>
              <a:rPr lang="ja-JP" altLang="en-US" dirty="0" smtClean="0"/>
              <a:t>　　解答例のように答えよ。</a:t>
            </a:r>
            <a:endParaRPr lang="en-US" altLang="ja-JP" dirty="0" smtClean="0"/>
          </a:p>
          <a:p>
            <a:endParaRPr lang="en-US" altLang="ja-JP" dirty="0" smtClean="0"/>
          </a:p>
          <a:p>
            <a:r>
              <a:rPr lang="ja-JP" altLang="en-US" dirty="0" smtClean="0"/>
              <a:t>（解答例）核反応は、～が変化する反応で、化学反応は～が変化する反応である。</a:t>
            </a:r>
            <a:endParaRPr lang="en-US" altLang="ja-JP" dirty="0" smtClean="0"/>
          </a:p>
        </p:txBody>
      </p:sp>
      <p:sp>
        <p:nvSpPr>
          <p:cNvPr id="11" name="正方形/長方形 10"/>
          <p:cNvSpPr/>
          <p:nvPr/>
        </p:nvSpPr>
        <p:spPr>
          <a:xfrm>
            <a:off x="179512" y="2627620"/>
            <a:ext cx="8903399" cy="1200329"/>
          </a:xfrm>
          <a:prstGeom prst="rect">
            <a:avLst/>
          </a:prstGeom>
        </p:spPr>
        <p:txBody>
          <a:bodyPr wrap="none">
            <a:spAutoFit/>
          </a:bodyPr>
          <a:lstStyle/>
          <a:p>
            <a:r>
              <a:rPr lang="ja-JP" altLang="en-US" dirty="0" smtClean="0"/>
              <a:t>問３．原子の中に存在する電子は、原子核の周囲にいくつかの層をなして存在しているが、</a:t>
            </a:r>
            <a:endParaRPr lang="en-US" altLang="ja-JP" dirty="0" smtClean="0"/>
          </a:p>
          <a:p>
            <a:r>
              <a:rPr lang="ja-JP" altLang="en-US" dirty="0" smtClean="0"/>
              <a:t>この層のことを何というか。答えよ。</a:t>
            </a:r>
            <a:endParaRPr lang="en-US" altLang="ja-JP" dirty="0" smtClean="0"/>
          </a:p>
          <a:p>
            <a:r>
              <a:rPr lang="ja-JP" altLang="en-US" dirty="0" smtClean="0"/>
              <a:t>　また、この層は、原子核から近い順に、（１）殻、（</a:t>
            </a:r>
            <a:r>
              <a:rPr lang="ja-JP" altLang="en-US" dirty="0"/>
              <a:t>２）殻、</a:t>
            </a:r>
            <a:r>
              <a:rPr lang="ja-JP" altLang="en-US" dirty="0" smtClean="0"/>
              <a:t>（</a:t>
            </a:r>
            <a:r>
              <a:rPr lang="ja-JP" altLang="en-US" dirty="0"/>
              <a:t>３）殻、</a:t>
            </a:r>
            <a:r>
              <a:rPr lang="ja-JP" altLang="en-US" dirty="0" smtClean="0"/>
              <a:t>（</a:t>
            </a:r>
            <a:r>
              <a:rPr lang="ja-JP" altLang="en-US" dirty="0"/>
              <a:t>４）</a:t>
            </a:r>
            <a:r>
              <a:rPr lang="ja-JP" altLang="en-US" dirty="0" smtClean="0"/>
              <a:t>殻・・・と分類される。</a:t>
            </a:r>
            <a:endParaRPr lang="en-US" altLang="ja-JP" dirty="0" smtClean="0"/>
          </a:p>
          <a:p>
            <a:r>
              <a:rPr lang="ja-JP" altLang="en-US" dirty="0" smtClean="0"/>
              <a:t>（１）～（４）に入る適切な語句をアルファベット１文字でそれぞれ答えよ。</a:t>
            </a:r>
            <a:endParaRPr lang="en-US" altLang="ja-JP" dirty="0" smtClean="0"/>
          </a:p>
        </p:txBody>
      </p:sp>
      <p:sp>
        <p:nvSpPr>
          <p:cNvPr id="9" name="正方形/長方形 8"/>
          <p:cNvSpPr/>
          <p:nvPr/>
        </p:nvSpPr>
        <p:spPr>
          <a:xfrm>
            <a:off x="179512" y="3999254"/>
            <a:ext cx="5649303" cy="369332"/>
          </a:xfrm>
          <a:prstGeom prst="rect">
            <a:avLst/>
          </a:prstGeom>
        </p:spPr>
        <p:txBody>
          <a:bodyPr wrap="none">
            <a:spAutoFit/>
          </a:bodyPr>
          <a:lstStyle/>
          <a:p>
            <a:r>
              <a:rPr lang="ja-JP" altLang="en-US" dirty="0" smtClean="0"/>
              <a:t>問４．ヨウ素の元素記号をアルファベット１文字で答えよ。</a:t>
            </a:r>
            <a:endParaRPr lang="en-US" altLang="ja-JP" dirty="0" smtClean="0"/>
          </a:p>
        </p:txBody>
      </p:sp>
      <p:sp>
        <p:nvSpPr>
          <p:cNvPr id="12" name="正方形/長方形 11"/>
          <p:cNvSpPr/>
          <p:nvPr/>
        </p:nvSpPr>
        <p:spPr>
          <a:xfrm>
            <a:off x="179512" y="4643844"/>
            <a:ext cx="8808822" cy="369332"/>
          </a:xfrm>
          <a:prstGeom prst="rect">
            <a:avLst/>
          </a:prstGeom>
        </p:spPr>
        <p:txBody>
          <a:bodyPr wrap="none">
            <a:spAutoFit/>
          </a:bodyPr>
          <a:lstStyle/>
          <a:p>
            <a:r>
              <a:rPr lang="ja-JP" altLang="en-US" dirty="0" smtClean="0">
                <a:latin typeface="+mj-ea"/>
                <a:ea typeface="+mj-ea"/>
              </a:rPr>
              <a:t>問５．</a:t>
            </a:r>
            <a:r>
              <a:rPr lang="en-US" altLang="ja-JP" dirty="0" smtClean="0">
                <a:latin typeface="+mj-ea"/>
                <a:ea typeface="+mj-ea"/>
              </a:rPr>
              <a:t> Na</a:t>
            </a:r>
            <a:r>
              <a:rPr lang="en-US" altLang="ja-JP" baseline="-25000" dirty="0" smtClean="0">
                <a:latin typeface="+mj-ea"/>
                <a:ea typeface="+mj-ea"/>
              </a:rPr>
              <a:t>2</a:t>
            </a:r>
            <a:r>
              <a:rPr lang="en-US" altLang="ja-JP" dirty="0" smtClean="0">
                <a:latin typeface="+mj-ea"/>
                <a:ea typeface="+mj-ea"/>
              </a:rPr>
              <a:t>B</a:t>
            </a:r>
            <a:r>
              <a:rPr lang="en-US" altLang="ja-JP" baseline="-25000" dirty="0" smtClean="0">
                <a:latin typeface="+mj-ea"/>
                <a:ea typeface="+mj-ea"/>
              </a:rPr>
              <a:t>4</a:t>
            </a:r>
            <a:r>
              <a:rPr lang="en-US" altLang="ja-JP" dirty="0" smtClean="0">
                <a:latin typeface="+mj-ea"/>
                <a:ea typeface="+mj-ea"/>
              </a:rPr>
              <a:t>O</a:t>
            </a:r>
            <a:r>
              <a:rPr lang="en-US" altLang="ja-JP" baseline="-25000" dirty="0" smtClean="0">
                <a:latin typeface="+mj-ea"/>
                <a:ea typeface="+mj-ea"/>
              </a:rPr>
              <a:t>7</a:t>
            </a:r>
            <a:r>
              <a:rPr lang="ja-JP" altLang="en-US" baseline="-25000" dirty="0" smtClean="0">
                <a:latin typeface="+mj-ea"/>
                <a:ea typeface="+mj-ea"/>
              </a:rPr>
              <a:t>　</a:t>
            </a:r>
            <a:r>
              <a:rPr lang="ja-JP" altLang="en-US" dirty="0" smtClean="0">
                <a:latin typeface="+mj-ea"/>
                <a:ea typeface="+mj-ea"/>
              </a:rPr>
              <a:t>１個に含まれるナトリウム原子、ホウ素原子、酸素原子の個数を答えよ。</a:t>
            </a:r>
            <a:endParaRPr lang="en-US" altLang="ja-JP" dirty="0" smtClean="0">
              <a:latin typeface="+mj-ea"/>
              <a:ea typeface="+mj-ea"/>
            </a:endParaRPr>
          </a:p>
        </p:txBody>
      </p:sp>
      <p:sp>
        <p:nvSpPr>
          <p:cNvPr id="13" name="正方形/長方形 12"/>
          <p:cNvSpPr/>
          <p:nvPr/>
        </p:nvSpPr>
        <p:spPr>
          <a:xfrm>
            <a:off x="179512" y="1868631"/>
            <a:ext cx="5634876" cy="369332"/>
          </a:xfrm>
          <a:prstGeom prst="rect">
            <a:avLst/>
          </a:prstGeom>
        </p:spPr>
        <p:txBody>
          <a:bodyPr wrap="none">
            <a:spAutoFit/>
          </a:bodyPr>
          <a:lstStyle/>
          <a:p>
            <a:r>
              <a:rPr lang="ja-JP" altLang="en-US" dirty="0" smtClean="0"/>
              <a:t>問２．ウランの元素記号をアルファベット１文字で答えよ</a:t>
            </a:r>
            <a:r>
              <a:rPr lang="ja-JP" altLang="en-US" dirty="0" smtClean="0"/>
              <a:t>。</a:t>
            </a:r>
            <a:endParaRPr lang="en-US" altLang="ja-JP" dirty="0" smtClean="0"/>
          </a:p>
        </p:txBody>
      </p:sp>
    </p:spTree>
    <p:extLst>
      <p:ext uri="{BB962C8B-B14F-4D97-AF65-F5344CB8AC3E}">
        <p14:creationId xmlns:p14="http://schemas.microsoft.com/office/powerpoint/2010/main" val="330308659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57150">
          <a:solidFill>
            <a:schemeClr val="bg1">
              <a:lumMod val="75000"/>
            </a:schemeClr>
          </a:solidFill>
          <a:headEnd type="none" w="med" len="med"/>
          <a:tailEnd type="none" w="med" len="med"/>
        </a:ln>
      </a:spPr>
      <a:bodyPr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lnDef>
      <a:spPr>
        <a:ln w="12700">
          <a:solidFill>
            <a:schemeClr val="bg1">
              <a:lumMod val="75000"/>
            </a:schemeClr>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17762</TotalTime>
  <Words>798</Words>
  <Application>Microsoft Office PowerPoint</Application>
  <PresentationFormat>画面に合わせる (4:3)</PresentationFormat>
  <Paragraphs>221</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m124371</dc:creator>
  <cp:lastModifiedBy>三重県教育委員会事務局</cp:lastModifiedBy>
  <cp:revision>801</cp:revision>
  <cp:lastPrinted>2017-10-03T07:58:08Z</cp:lastPrinted>
  <dcterms:created xsi:type="dcterms:W3CDTF">2013-07-17T08:32:15Z</dcterms:created>
  <dcterms:modified xsi:type="dcterms:W3CDTF">2017-10-03T07:59:16Z</dcterms:modified>
</cp:coreProperties>
</file>