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08" r:id="rId2"/>
    <p:sldId id="324" r:id="rId3"/>
    <p:sldId id="311" r:id="rId4"/>
    <p:sldId id="323" r:id="rId5"/>
    <p:sldId id="325" r:id="rId6"/>
    <p:sldId id="326" r:id="rId7"/>
    <p:sldId id="327" r:id="rId8"/>
    <p:sldId id="328" r:id="rId9"/>
  </p:sldIdLst>
  <p:sldSz cx="9144000" cy="6858000" type="screen4x3"/>
  <p:notesSz cx="5727700" cy="84280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FFF"/>
    <a:srgbClr val="E1FFFF"/>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06" autoAdjust="0"/>
    <p:restoredTop sz="94694" autoAdjust="0"/>
  </p:normalViewPr>
  <p:slideViewPr>
    <p:cSldViewPr>
      <p:cViewPr varScale="1">
        <p:scale>
          <a:sx n="57" d="100"/>
          <a:sy n="57" d="100"/>
        </p:scale>
        <p:origin x="858" y="60"/>
      </p:cViewPr>
      <p:guideLst>
        <p:guide orient="horz" pos="2160"/>
        <p:guide pos="2880"/>
      </p:guideLst>
    </p:cSldViewPr>
  </p:slideViewPr>
  <p:outlineViewPr>
    <p:cViewPr>
      <p:scale>
        <a:sx n="33" d="100"/>
        <a:sy n="33" d="100"/>
      </p:scale>
      <p:origin x="0" y="3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5"/>
            <a:ext cx="2482175" cy="420943"/>
          </a:xfrm>
          <a:prstGeom prst="rect">
            <a:avLst/>
          </a:prstGeom>
        </p:spPr>
        <p:txBody>
          <a:bodyPr vert="horz" lIns="72109" tIns="36055" rIns="72109" bIns="36055" rtlCol="0"/>
          <a:lstStyle>
            <a:lvl1pPr algn="l">
              <a:defRPr sz="1000"/>
            </a:lvl1pPr>
          </a:lstStyle>
          <a:p>
            <a:endParaRPr kumimoji="1" lang="ja-JP" altLang="en-US"/>
          </a:p>
        </p:txBody>
      </p:sp>
      <p:sp>
        <p:nvSpPr>
          <p:cNvPr id="3" name="日付プレースホルダー 2"/>
          <p:cNvSpPr>
            <a:spLocks noGrp="1"/>
          </p:cNvSpPr>
          <p:nvPr>
            <p:ph type="dt" idx="1"/>
          </p:nvPr>
        </p:nvSpPr>
        <p:spPr>
          <a:xfrm>
            <a:off x="3244247" y="5"/>
            <a:ext cx="2482175" cy="420943"/>
          </a:xfrm>
          <a:prstGeom prst="rect">
            <a:avLst/>
          </a:prstGeom>
        </p:spPr>
        <p:txBody>
          <a:bodyPr vert="horz" lIns="72109" tIns="36055" rIns="72109" bIns="36055" rtlCol="0"/>
          <a:lstStyle>
            <a:lvl1pPr algn="r">
              <a:defRPr sz="1000"/>
            </a:lvl1pPr>
          </a:lstStyle>
          <a:p>
            <a:fld id="{799C1CCE-4943-47EA-A67E-4CD72011E9C2}" type="datetimeFigureOut">
              <a:rPr kumimoji="1" lang="ja-JP" altLang="en-US" smtClean="0"/>
              <a:t>2018/3/6</a:t>
            </a:fld>
            <a:endParaRPr kumimoji="1" lang="ja-JP" altLang="en-US"/>
          </a:p>
        </p:txBody>
      </p:sp>
      <p:sp>
        <p:nvSpPr>
          <p:cNvPr id="4" name="スライド イメージ プレースホルダー 3"/>
          <p:cNvSpPr>
            <a:spLocks noGrp="1" noRot="1" noChangeAspect="1"/>
          </p:cNvSpPr>
          <p:nvPr>
            <p:ph type="sldImg" idx="2"/>
          </p:nvPr>
        </p:nvSpPr>
        <p:spPr>
          <a:xfrm>
            <a:off x="757238" y="633413"/>
            <a:ext cx="4213225" cy="3160712"/>
          </a:xfrm>
          <a:prstGeom prst="rect">
            <a:avLst/>
          </a:prstGeom>
          <a:noFill/>
          <a:ln w="12700">
            <a:solidFill>
              <a:prstClr val="black"/>
            </a:solidFill>
          </a:ln>
        </p:spPr>
        <p:txBody>
          <a:bodyPr vert="horz" lIns="72109" tIns="36055" rIns="72109" bIns="36055" rtlCol="0" anchor="ctr"/>
          <a:lstStyle/>
          <a:p>
            <a:endParaRPr lang="ja-JP" altLang="en-US"/>
          </a:p>
        </p:txBody>
      </p:sp>
      <p:sp>
        <p:nvSpPr>
          <p:cNvPr id="5" name="ノート プレースホルダー 4"/>
          <p:cNvSpPr>
            <a:spLocks noGrp="1"/>
          </p:cNvSpPr>
          <p:nvPr>
            <p:ph type="body" sz="quarter" idx="3"/>
          </p:nvPr>
        </p:nvSpPr>
        <p:spPr>
          <a:xfrm>
            <a:off x="572517" y="4002895"/>
            <a:ext cx="4582672" cy="3792422"/>
          </a:xfrm>
          <a:prstGeom prst="rect">
            <a:avLst/>
          </a:prstGeom>
        </p:spPr>
        <p:txBody>
          <a:bodyPr vert="horz" lIns="72109" tIns="36055" rIns="72109" bIns="3605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8005791"/>
            <a:ext cx="2482175" cy="420943"/>
          </a:xfrm>
          <a:prstGeom prst="rect">
            <a:avLst/>
          </a:prstGeom>
        </p:spPr>
        <p:txBody>
          <a:bodyPr vert="horz" lIns="72109" tIns="36055" rIns="72109" bIns="36055" rtlCol="0" anchor="b"/>
          <a:lstStyle>
            <a:lvl1pPr algn="l">
              <a:defRPr sz="1000"/>
            </a:lvl1pPr>
          </a:lstStyle>
          <a:p>
            <a:endParaRPr kumimoji="1" lang="ja-JP" altLang="en-US"/>
          </a:p>
        </p:txBody>
      </p:sp>
      <p:sp>
        <p:nvSpPr>
          <p:cNvPr id="7" name="スライド番号プレースホルダー 6"/>
          <p:cNvSpPr>
            <a:spLocks noGrp="1"/>
          </p:cNvSpPr>
          <p:nvPr>
            <p:ph type="sldNum" sz="quarter" idx="5"/>
          </p:nvPr>
        </p:nvSpPr>
        <p:spPr>
          <a:xfrm>
            <a:off x="3244247" y="8005791"/>
            <a:ext cx="2482175" cy="420943"/>
          </a:xfrm>
          <a:prstGeom prst="rect">
            <a:avLst/>
          </a:prstGeom>
        </p:spPr>
        <p:txBody>
          <a:bodyPr vert="horz" lIns="72109" tIns="36055" rIns="72109" bIns="36055" rtlCol="0" anchor="b"/>
          <a:lstStyle>
            <a:lvl1pPr algn="r">
              <a:defRPr sz="1000"/>
            </a:lvl1pPr>
          </a:lstStyle>
          <a:p>
            <a:fld id="{4CB8D7CC-ABC0-48F2-A2A1-060EC994B011}" type="slidenum">
              <a:rPr kumimoji="1" lang="ja-JP" altLang="en-US" smtClean="0"/>
              <a:t>‹#›</a:t>
            </a:fld>
            <a:endParaRPr kumimoji="1" lang="ja-JP" altLang="en-US"/>
          </a:p>
        </p:txBody>
      </p:sp>
    </p:spTree>
    <p:extLst>
      <p:ext uri="{BB962C8B-B14F-4D97-AF65-F5344CB8AC3E}">
        <p14:creationId xmlns:p14="http://schemas.microsoft.com/office/powerpoint/2010/main" val="39220830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B8D7CC-ABC0-48F2-A2A1-060EC994B011}" type="slidenum">
              <a:rPr kumimoji="1" lang="ja-JP" altLang="en-US" smtClean="0"/>
              <a:t>3</a:t>
            </a:fld>
            <a:endParaRPr kumimoji="1" lang="ja-JP" altLang="en-US"/>
          </a:p>
        </p:txBody>
      </p:sp>
    </p:spTree>
    <p:extLst>
      <p:ext uri="{BB962C8B-B14F-4D97-AF65-F5344CB8AC3E}">
        <p14:creationId xmlns:p14="http://schemas.microsoft.com/office/powerpoint/2010/main" val="4021040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B8D7CC-ABC0-48F2-A2A1-060EC994B011}" type="slidenum">
              <a:rPr kumimoji="1" lang="ja-JP" altLang="en-US" smtClean="0"/>
              <a:t>7</a:t>
            </a:fld>
            <a:endParaRPr kumimoji="1" lang="ja-JP" altLang="en-US"/>
          </a:p>
        </p:txBody>
      </p:sp>
    </p:spTree>
    <p:extLst>
      <p:ext uri="{BB962C8B-B14F-4D97-AF65-F5344CB8AC3E}">
        <p14:creationId xmlns:p14="http://schemas.microsoft.com/office/powerpoint/2010/main" val="4021040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2018/3/6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0131" y="69112"/>
            <a:ext cx="6365845" cy="369332"/>
          </a:xfrm>
          <a:prstGeom prst="rect">
            <a:avLst/>
          </a:prstGeom>
          <a:solidFill>
            <a:schemeClr val="bg1"/>
          </a:solidFill>
          <a:effectLst/>
        </p:spPr>
        <p:txBody>
          <a:bodyPr wrap="none" rtlCol="0">
            <a:spAutoFit/>
          </a:bodyPr>
          <a:lstStyle/>
          <a:p>
            <a:r>
              <a:rPr lang="ja-JP" altLang="en-US" dirty="0">
                <a:effectLst/>
                <a:latin typeface="Times New Roman" pitchFamily="18" charset="0"/>
                <a:ea typeface="HGPｺﾞｼｯｸE" pitchFamily="50" charset="-128"/>
                <a:cs typeface="Times New Roman" pitchFamily="18" charset="0"/>
              </a:rPr>
              <a:t>２</a:t>
            </a:r>
            <a:r>
              <a:rPr kumimoji="1" lang="ja-JP" altLang="en-US" dirty="0" smtClean="0">
                <a:effectLst/>
                <a:latin typeface="Times New Roman" pitchFamily="18" charset="0"/>
                <a:ea typeface="HGPｺﾞｼｯｸE" pitchFamily="50" charset="-128"/>
                <a:cs typeface="Times New Roman" pitchFamily="18" charset="0"/>
              </a:rPr>
              <a:t>学年 化学基礎 </a:t>
            </a:r>
            <a:r>
              <a:rPr kumimoji="1" lang="en-US" altLang="ja-JP" dirty="0" smtClean="0">
                <a:effectLst/>
                <a:latin typeface="Times New Roman" pitchFamily="18" charset="0"/>
                <a:ea typeface="HGPｺﾞｼｯｸE" pitchFamily="50" charset="-128"/>
                <a:cs typeface="Times New Roman" pitchFamily="18" charset="0"/>
              </a:rPr>
              <a:t> </a:t>
            </a:r>
            <a:r>
              <a:rPr kumimoji="1" lang="ja-JP" altLang="en-US" dirty="0" smtClean="0">
                <a:effectLst/>
                <a:latin typeface="Times New Roman" pitchFamily="18" charset="0"/>
                <a:ea typeface="HGPｺﾞｼｯｸE" pitchFamily="50" charset="-128"/>
                <a:cs typeface="Times New Roman" pitchFamily="18" charset="0"/>
              </a:rPr>
              <a:t>授業資料 </a:t>
            </a:r>
            <a:r>
              <a:rPr kumimoji="1" lang="en-US" altLang="ja-JP" dirty="0" smtClean="0">
                <a:effectLst/>
                <a:latin typeface="Times New Roman" pitchFamily="18" charset="0"/>
                <a:ea typeface="HGPｺﾞｼｯｸE" pitchFamily="50" charset="-128"/>
                <a:cs typeface="Times New Roman" pitchFamily="18" charset="0"/>
              </a:rPr>
              <a:t>No.07</a:t>
            </a:r>
            <a:r>
              <a:rPr kumimoji="1" lang="ja-JP" altLang="en-US" dirty="0" smtClean="0">
                <a:effectLst/>
                <a:latin typeface="Times New Roman" pitchFamily="18" charset="0"/>
                <a:ea typeface="HGPｺﾞｼｯｸE" pitchFamily="50" charset="-128"/>
                <a:cs typeface="Times New Roman" pitchFamily="18" charset="0"/>
              </a:rPr>
              <a:t> ≪ </a:t>
            </a:r>
            <a:r>
              <a:rPr lang="ja-JP" altLang="en-US" dirty="0" smtClean="0">
                <a:latin typeface="Times New Roman" pitchFamily="18" charset="0"/>
                <a:ea typeface="HGPｺﾞｼｯｸE" pitchFamily="50" charset="-128"/>
                <a:cs typeface="Times New Roman" pitchFamily="18" charset="0"/>
              </a:rPr>
              <a:t>ファイルチェックとま</a:t>
            </a:r>
            <a:r>
              <a:rPr kumimoji="1" lang="ja-JP" altLang="en-US" dirty="0" smtClean="0">
                <a:effectLst/>
                <a:latin typeface="Times New Roman" pitchFamily="18" charset="0"/>
                <a:ea typeface="HGPｺﾞｼｯｸE" pitchFamily="50" charset="-128"/>
                <a:cs typeface="Times New Roman" pitchFamily="18" charset="0"/>
              </a:rPr>
              <a:t>とめ≫</a:t>
            </a:r>
            <a:endParaRPr kumimoji="1" lang="ja-JP" altLang="en-US" dirty="0">
              <a:effectLst/>
              <a:latin typeface="Times New Roman" pitchFamily="18" charset="0"/>
              <a:ea typeface="HGPｺﾞｼｯｸE" pitchFamily="50" charset="-128"/>
              <a:cs typeface="Times New Roman" pitchFamily="18" charset="0"/>
            </a:endParaRPr>
          </a:p>
        </p:txBody>
      </p:sp>
      <p:sp>
        <p:nvSpPr>
          <p:cNvPr id="5" name="テキスト ボックス 4"/>
          <p:cNvSpPr txBox="1"/>
          <p:nvPr/>
        </p:nvSpPr>
        <p:spPr>
          <a:xfrm>
            <a:off x="257031" y="412123"/>
            <a:ext cx="4044697" cy="348813"/>
          </a:xfrm>
          <a:prstGeom prst="rect">
            <a:avLst/>
          </a:prstGeom>
          <a:solidFill>
            <a:schemeClr val="bg1"/>
          </a:solidFill>
          <a:effectLst>
            <a:softEdge rad="127000"/>
          </a:effectLst>
        </p:spPr>
        <p:txBody>
          <a:bodyPr wrap="none" rtlCol="0">
            <a:spAutoFit/>
          </a:bodyPr>
          <a:lstStyle/>
          <a:p>
            <a:pPr>
              <a:lnSpc>
                <a:spcPts val="2000"/>
              </a:lnSpc>
            </a:pPr>
            <a:r>
              <a:rPr lang="en-US" altLang="ja-JP" sz="1400" b="1" dirty="0" smtClean="0">
                <a:effectLst/>
                <a:latin typeface="Times New Roman" panose="02020603050405020304" pitchFamily="18" charset="0"/>
                <a:cs typeface="Times New Roman" panose="02020603050405020304" pitchFamily="18" charset="0"/>
              </a:rPr>
              <a:t>P8~10</a:t>
            </a:r>
            <a:r>
              <a:rPr lang="ja-JP" altLang="en-US" sz="1400" b="1" dirty="0" err="1" smtClean="0">
                <a:effectLst/>
                <a:latin typeface="Times New Roman" panose="02020603050405020304" pitchFamily="18" charset="0"/>
                <a:cs typeface="Times New Roman" panose="02020603050405020304" pitchFamily="18" charset="0"/>
              </a:rPr>
              <a:t>、</a:t>
            </a:r>
            <a:r>
              <a:rPr lang="en-US" altLang="ja-JP" sz="1400" b="1" dirty="0" smtClean="0">
                <a:effectLst/>
                <a:latin typeface="Times New Roman" panose="02020603050405020304" pitchFamily="18" charset="0"/>
                <a:cs typeface="Times New Roman" panose="02020603050405020304" pitchFamily="18" charset="0"/>
              </a:rPr>
              <a:t>P26~31</a:t>
            </a:r>
            <a:r>
              <a:rPr lang="ja-JP" altLang="en-US" sz="1400" b="1" dirty="0" err="1" smtClean="0">
                <a:effectLst/>
                <a:latin typeface="Times New Roman" panose="02020603050405020304" pitchFamily="18" charset="0"/>
                <a:cs typeface="Times New Roman" panose="02020603050405020304" pitchFamily="18" charset="0"/>
              </a:rPr>
              <a:t>、</a:t>
            </a:r>
            <a:r>
              <a:rPr lang="en-US" altLang="ja-JP" sz="1400" b="1" dirty="0" smtClean="0">
                <a:effectLst/>
                <a:latin typeface="Times New Roman" panose="02020603050405020304" pitchFamily="18" charset="0"/>
                <a:cs typeface="Times New Roman" panose="02020603050405020304" pitchFamily="18" charset="0"/>
              </a:rPr>
              <a:t>P160 </a:t>
            </a:r>
            <a:r>
              <a:rPr lang="ja-JP" altLang="en-US" sz="1400" b="1" dirty="0" smtClean="0">
                <a:effectLst/>
                <a:latin typeface="Times New Roman" panose="02020603050405020304" pitchFamily="18" charset="0"/>
                <a:cs typeface="Times New Roman" panose="02020603050405020304" pitchFamily="18" charset="0"/>
              </a:rPr>
              <a:t>（</a:t>
            </a:r>
            <a:r>
              <a:rPr lang="ja-JP" altLang="en-US" sz="1400" b="1" dirty="0" smtClean="0">
                <a:effectLst/>
                <a:latin typeface="Times New Roman" panose="02020603050405020304" pitchFamily="18" charset="0"/>
                <a:cs typeface="Times New Roman" panose="02020603050405020304" pitchFamily="18" charset="0"/>
              </a:rPr>
              <a:t>センターチャレンジ 第２問）</a:t>
            </a:r>
            <a:endParaRPr kumimoji="1" lang="ja-JP" altLang="en-US" b="1" dirty="0">
              <a:effectLst/>
              <a:latin typeface="Times New Roman" panose="02020603050405020304" pitchFamily="18" charset="0"/>
              <a:cs typeface="Times New Roman" panose="02020603050405020304" pitchFamily="18" charset="0"/>
            </a:endParaRPr>
          </a:p>
        </p:txBody>
      </p:sp>
      <p:sp>
        <p:nvSpPr>
          <p:cNvPr id="50" name="テキスト ボックス 49"/>
          <p:cNvSpPr txBox="1"/>
          <p:nvPr/>
        </p:nvSpPr>
        <p:spPr>
          <a:xfrm>
            <a:off x="2411759" y="799579"/>
            <a:ext cx="4752529" cy="369332"/>
          </a:xfrm>
          <a:prstGeom prst="rect">
            <a:avLst/>
          </a:prstGeom>
          <a:noFill/>
        </p:spPr>
        <p:txBody>
          <a:bodyPr wrap="square" rtlCol="0">
            <a:spAutoFit/>
          </a:bodyPr>
          <a:lstStyle/>
          <a:p>
            <a:r>
              <a:rPr kumimoji="1" lang="ja-JP" altLang="en-US" u="sng" dirty="0" smtClean="0"/>
              <a:t>２年（　）組（　　）席　名前（　　　　　　　　　　　　）</a:t>
            </a:r>
            <a:endParaRPr lang="ja-JP" altLang="en-US" u="sng" dirty="0"/>
          </a:p>
        </p:txBody>
      </p:sp>
      <p:sp>
        <p:nvSpPr>
          <p:cNvPr id="3" name="正方形/長方形 2"/>
          <p:cNvSpPr/>
          <p:nvPr/>
        </p:nvSpPr>
        <p:spPr>
          <a:xfrm>
            <a:off x="65941" y="40417"/>
            <a:ext cx="7078143" cy="1114773"/>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5" name="テキスト ボックス 24"/>
          <p:cNvSpPr txBox="1"/>
          <p:nvPr/>
        </p:nvSpPr>
        <p:spPr>
          <a:xfrm>
            <a:off x="323527" y="1529496"/>
            <a:ext cx="4680521" cy="923330"/>
          </a:xfrm>
          <a:prstGeom prst="rect">
            <a:avLst/>
          </a:prstGeom>
          <a:noFill/>
          <a:ln w="38100">
            <a:solidFill>
              <a:schemeClr val="bg1">
                <a:lumMod val="75000"/>
              </a:schemeClr>
            </a:solidFill>
          </a:ln>
        </p:spPr>
        <p:txBody>
          <a:bodyPr wrap="square" rtlCol="0">
            <a:spAutoFit/>
          </a:bodyPr>
          <a:lstStyle/>
          <a:p>
            <a:r>
              <a:rPr lang="ja-JP" altLang="en-US" dirty="0" smtClean="0"/>
              <a:t>①：ファイルチェックを行う。</a:t>
            </a:r>
            <a:endParaRPr lang="en-US" altLang="ja-JP" dirty="0" smtClean="0"/>
          </a:p>
          <a:p>
            <a:r>
              <a:rPr kumimoji="1" lang="ja-JP" altLang="en-US" dirty="0" smtClean="0"/>
              <a:t>②：混合物の分離方法を整理する。</a:t>
            </a:r>
            <a:endParaRPr kumimoji="1" lang="en-US" altLang="ja-JP" dirty="0" smtClean="0"/>
          </a:p>
          <a:p>
            <a:r>
              <a:rPr lang="ja-JP" altLang="en-US" dirty="0" smtClean="0"/>
              <a:t>③：プリントの問題に挑戦する。</a:t>
            </a:r>
            <a:endParaRPr lang="en-US" altLang="ja-JP" dirty="0"/>
          </a:p>
        </p:txBody>
      </p:sp>
      <p:sp>
        <p:nvSpPr>
          <p:cNvPr id="26" name="正方形/長方形 25"/>
          <p:cNvSpPr/>
          <p:nvPr/>
        </p:nvSpPr>
        <p:spPr>
          <a:xfrm>
            <a:off x="50012" y="1194299"/>
            <a:ext cx="1569660" cy="369332"/>
          </a:xfrm>
          <a:prstGeom prst="rect">
            <a:avLst/>
          </a:prstGeom>
        </p:spPr>
        <p:txBody>
          <a:bodyPr wrap="none">
            <a:spAutoFit/>
          </a:bodyPr>
          <a:lstStyle/>
          <a:p>
            <a:r>
              <a:rPr lang="ja-JP" altLang="en-US" i="1" dirty="0" smtClean="0"/>
              <a:t>■今日</a:t>
            </a:r>
            <a:r>
              <a:rPr lang="ja-JP" altLang="en-US" i="1" dirty="0"/>
              <a:t>の流れ</a:t>
            </a:r>
            <a:endParaRPr lang="en-US" altLang="ja-JP" i="1" dirty="0"/>
          </a:p>
        </p:txBody>
      </p:sp>
      <p:pic>
        <p:nvPicPr>
          <p:cNvPr id="46" name="Picture 86"/>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7386088" y="73973"/>
            <a:ext cx="1555709" cy="2058883"/>
          </a:xfrm>
          <a:prstGeom prst="rect">
            <a:avLst/>
          </a:prstGeom>
          <a:noFill/>
          <a:ln>
            <a:noFill/>
          </a:ln>
          <a:effectLst>
            <a:softEdge rad="63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正方形/長方形 46"/>
          <p:cNvSpPr/>
          <p:nvPr/>
        </p:nvSpPr>
        <p:spPr>
          <a:xfrm>
            <a:off x="7286975" y="2147370"/>
            <a:ext cx="1749521" cy="461665"/>
          </a:xfrm>
          <a:prstGeom prst="rect">
            <a:avLst/>
          </a:prstGeom>
        </p:spPr>
        <p:txBody>
          <a:bodyPr wrap="square">
            <a:spAutoFit/>
          </a:bodyPr>
          <a:lstStyle/>
          <a:p>
            <a:r>
              <a:rPr lang="en-US" altLang="ja-JP" sz="1200" dirty="0"/>
              <a:t>James </a:t>
            </a:r>
            <a:r>
              <a:rPr lang="ja-JP" altLang="en-US" sz="1200" dirty="0" smtClean="0"/>
              <a:t>　</a:t>
            </a:r>
            <a:r>
              <a:rPr lang="en-US" altLang="ja-JP" sz="1200" dirty="0" smtClean="0"/>
              <a:t>Prescott </a:t>
            </a:r>
            <a:r>
              <a:rPr lang="ja-JP" altLang="en-US" sz="1200" dirty="0" smtClean="0"/>
              <a:t>　</a:t>
            </a:r>
            <a:r>
              <a:rPr lang="en-US" altLang="ja-JP" sz="1200" dirty="0" err="1" smtClean="0"/>
              <a:t>Joul</a:t>
            </a:r>
            <a:endParaRPr lang="en-US" altLang="ja-JP" sz="1200" dirty="0" smtClean="0"/>
          </a:p>
          <a:p>
            <a:r>
              <a:rPr lang="en-US" altLang="ja-JP" sz="1200" dirty="0" smtClean="0">
                <a:latin typeface="Times New Roman" panose="02020603050405020304" pitchFamily="18" charset="0"/>
                <a:cs typeface="Times New Roman" panose="02020603050405020304" pitchFamily="18" charset="0"/>
              </a:rPr>
              <a:t>(1818-1889)</a:t>
            </a:r>
            <a:endParaRPr lang="ja-JP" altLang="en-US" sz="1200" dirty="0">
              <a:latin typeface="Times New Roman" panose="02020603050405020304" pitchFamily="18" charset="0"/>
              <a:cs typeface="Times New Roman" panose="02020603050405020304" pitchFamily="18" charset="0"/>
            </a:endParaRPr>
          </a:p>
        </p:txBody>
      </p:sp>
      <p:sp>
        <p:nvSpPr>
          <p:cNvPr id="48" name="正方形/長方形 47"/>
          <p:cNvSpPr/>
          <p:nvPr/>
        </p:nvSpPr>
        <p:spPr>
          <a:xfrm>
            <a:off x="7256024" y="2060848"/>
            <a:ext cx="1649811" cy="215444"/>
          </a:xfrm>
          <a:prstGeom prst="rect">
            <a:avLst/>
          </a:prstGeom>
        </p:spPr>
        <p:txBody>
          <a:bodyPr wrap="none">
            <a:spAutoFit/>
          </a:bodyPr>
          <a:lstStyle/>
          <a:p>
            <a:r>
              <a:rPr lang="ja-JP" altLang="en-US" sz="800" dirty="0" smtClean="0">
                <a:latin typeface="Times New Roman" panose="02020603050405020304" pitchFamily="18" charset="0"/>
                <a:cs typeface="Times New Roman" panose="02020603050405020304" pitchFamily="18" charset="0"/>
              </a:rPr>
              <a:t>ジェームズ プレスコット　 ジュール</a:t>
            </a:r>
            <a:endParaRPr lang="ja-JP" altLang="en-US" sz="800" dirty="0">
              <a:latin typeface="Times New Roman" panose="02020603050405020304" pitchFamily="18" charset="0"/>
              <a:cs typeface="Times New Roman" panose="02020603050405020304" pitchFamily="18" charset="0"/>
            </a:endParaRPr>
          </a:p>
        </p:txBody>
      </p:sp>
      <p:sp>
        <p:nvSpPr>
          <p:cNvPr id="49" name="正方形/長方形 48"/>
          <p:cNvSpPr/>
          <p:nvPr/>
        </p:nvSpPr>
        <p:spPr>
          <a:xfrm>
            <a:off x="7928191" y="2332911"/>
            <a:ext cx="1036297" cy="461665"/>
          </a:xfrm>
          <a:prstGeom prst="rect">
            <a:avLst/>
          </a:prstGeom>
          <a:noFill/>
          <a:effectLst>
            <a:softEdge rad="127000"/>
          </a:effectLst>
        </p:spPr>
        <p:txBody>
          <a:bodyPr wrap="square">
            <a:spAutoFit/>
          </a:bodyPr>
          <a:lstStyle/>
          <a:p>
            <a:pPr algn="r"/>
            <a:r>
              <a:rPr lang="ja-JP" altLang="en-US" sz="1200" i="1" dirty="0" smtClean="0"/>
              <a:t>イギリスの</a:t>
            </a:r>
            <a:endParaRPr lang="en-US" altLang="ja-JP" sz="1200" i="1" dirty="0" smtClean="0"/>
          </a:p>
          <a:p>
            <a:pPr algn="r"/>
            <a:r>
              <a:rPr lang="ja-JP" altLang="en-US" sz="1200" i="1" dirty="0"/>
              <a:t>物理学者</a:t>
            </a:r>
          </a:p>
        </p:txBody>
      </p:sp>
      <p:sp>
        <p:nvSpPr>
          <p:cNvPr id="43" name="テキスト ボックス 42"/>
          <p:cNvSpPr txBox="1"/>
          <p:nvPr/>
        </p:nvSpPr>
        <p:spPr>
          <a:xfrm>
            <a:off x="5148064" y="1558827"/>
            <a:ext cx="2035952" cy="830997"/>
          </a:xfrm>
          <a:prstGeom prst="rect">
            <a:avLst/>
          </a:prstGeom>
          <a:noFill/>
          <a:ln w="38100">
            <a:solidFill>
              <a:schemeClr val="tx1"/>
            </a:solidFill>
          </a:ln>
        </p:spPr>
        <p:txBody>
          <a:bodyPr wrap="square" rtlCol="0">
            <a:spAutoFit/>
          </a:bodyPr>
          <a:lstStyle/>
          <a:p>
            <a:r>
              <a:rPr kumimoji="1" lang="ja-JP" altLang="en-US" sz="1600" dirty="0" smtClean="0"/>
              <a:t>教科書 </a:t>
            </a:r>
            <a:endParaRPr kumimoji="1" lang="en-US" altLang="ja-JP" sz="1600" dirty="0" smtClean="0"/>
          </a:p>
          <a:p>
            <a:r>
              <a:rPr kumimoji="1" lang="ja-JP" altLang="en-US" sz="1600" dirty="0" smtClean="0"/>
              <a:t>Ｐ４～１０、</a:t>
            </a:r>
            <a:r>
              <a:rPr lang="ja-JP" altLang="en-US" sz="1600" dirty="0" smtClean="0"/>
              <a:t>Ｐ２６～３１</a:t>
            </a:r>
            <a:r>
              <a:rPr kumimoji="1" lang="ja-JP" altLang="en-US" sz="1600" dirty="0" smtClean="0"/>
              <a:t>　　</a:t>
            </a:r>
            <a:endParaRPr kumimoji="1" lang="en-US" altLang="ja-JP" sz="1600" dirty="0" smtClean="0"/>
          </a:p>
          <a:p>
            <a:r>
              <a:rPr lang="ja-JP" altLang="en-US" sz="1600" dirty="0" smtClean="0"/>
              <a:t>プリント</a:t>
            </a:r>
            <a:r>
              <a:rPr lang="en-US" altLang="ja-JP" sz="1600" dirty="0" smtClean="0"/>
              <a:t>No.1</a:t>
            </a:r>
            <a:r>
              <a:rPr lang="ja-JP" altLang="en-US" sz="1600" dirty="0" smtClean="0"/>
              <a:t>～</a:t>
            </a:r>
            <a:r>
              <a:rPr lang="en-US" altLang="ja-JP" sz="1600" dirty="0" smtClean="0"/>
              <a:t>No.7</a:t>
            </a:r>
          </a:p>
        </p:txBody>
      </p:sp>
      <p:sp>
        <p:nvSpPr>
          <p:cNvPr id="2" name="テキスト ボックス 1"/>
          <p:cNvSpPr txBox="1"/>
          <p:nvPr/>
        </p:nvSpPr>
        <p:spPr>
          <a:xfrm>
            <a:off x="4980520" y="1264992"/>
            <a:ext cx="1515158" cy="338554"/>
          </a:xfrm>
          <a:prstGeom prst="rect">
            <a:avLst/>
          </a:prstGeom>
          <a:noFill/>
        </p:spPr>
        <p:txBody>
          <a:bodyPr wrap="none" rtlCol="0">
            <a:spAutoFit/>
          </a:bodyPr>
          <a:lstStyle/>
          <a:p>
            <a:r>
              <a:rPr lang="ja-JP" altLang="en-US" sz="1600" b="1" dirty="0" smtClean="0"/>
              <a:t>＜</a:t>
            </a:r>
            <a:r>
              <a:rPr lang="ja-JP" altLang="en-US" sz="1600" b="1" dirty="0"/>
              <a:t>テスト範囲</a:t>
            </a:r>
            <a:r>
              <a:rPr lang="ja-JP" altLang="en-US" sz="1600" b="1" dirty="0" smtClean="0"/>
              <a:t>＞</a:t>
            </a:r>
            <a:endParaRPr lang="en-US" altLang="ja-JP" sz="1600" b="1" dirty="0"/>
          </a:p>
        </p:txBody>
      </p:sp>
      <p:sp>
        <p:nvSpPr>
          <p:cNvPr id="30" name="テキスト ボックス 29"/>
          <p:cNvSpPr txBox="1"/>
          <p:nvPr/>
        </p:nvSpPr>
        <p:spPr>
          <a:xfrm>
            <a:off x="588" y="2956010"/>
            <a:ext cx="1898276" cy="3970318"/>
          </a:xfrm>
          <a:prstGeom prst="rect">
            <a:avLst/>
          </a:prstGeom>
          <a:noFill/>
        </p:spPr>
        <p:txBody>
          <a:bodyPr wrap="none" rtlCol="0">
            <a:spAutoFit/>
          </a:bodyPr>
          <a:lstStyle/>
          <a:p>
            <a:pPr algn="ctr">
              <a:lnSpc>
                <a:spcPct val="200000"/>
              </a:lnSpc>
            </a:pPr>
            <a:r>
              <a:rPr kumimoji="1" lang="ja-JP" altLang="en-US" dirty="0" smtClean="0"/>
              <a:t>（</a:t>
            </a:r>
            <a:r>
              <a:rPr kumimoji="1" lang="en-US" altLang="ja-JP" sz="1400" dirty="0" smtClean="0"/>
              <a:t>A.</a:t>
            </a:r>
            <a:r>
              <a:rPr kumimoji="1" lang="ja-JP" altLang="en-US" dirty="0" smtClean="0"/>
              <a:t>　　　　　　）</a:t>
            </a:r>
            <a:endParaRPr kumimoji="1" lang="en-US" altLang="ja-JP" dirty="0" smtClean="0"/>
          </a:p>
          <a:p>
            <a:pPr algn="ctr">
              <a:lnSpc>
                <a:spcPct val="200000"/>
              </a:lnSpc>
            </a:pPr>
            <a:r>
              <a:rPr lang="ja-JP" altLang="en-US" dirty="0" smtClean="0"/>
              <a:t>（</a:t>
            </a:r>
            <a:r>
              <a:rPr lang="en-US" altLang="ja-JP" sz="1400" dirty="0" smtClean="0"/>
              <a:t>B.</a:t>
            </a:r>
            <a:r>
              <a:rPr lang="ja-JP" altLang="en-US" dirty="0"/>
              <a:t>　　　　　　</a:t>
            </a:r>
            <a:r>
              <a:rPr lang="ja-JP" altLang="en-US" dirty="0" smtClean="0"/>
              <a:t>）</a:t>
            </a:r>
            <a:endParaRPr lang="en-US" altLang="ja-JP" dirty="0" smtClean="0"/>
          </a:p>
          <a:p>
            <a:pPr algn="ctr">
              <a:lnSpc>
                <a:spcPct val="200000"/>
              </a:lnSpc>
            </a:pPr>
            <a:r>
              <a:rPr lang="ja-JP" altLang="en-US" dirty="0" smtClean="0"/>
              <a:t>（</a:t>
            </a:r>
            <a:r>
              <a:rPr lang="en-US" altLang="ja-JP" sz="1400" dirty="0" smtClean="0"/>
              <a:t>C.</a:t>
            </a:r>
            <a:r>
              <a:rPr lang="ja-JP" altLang="en-US" dirty="0"/>
              <a:t>　　　　　　</a:t>
            </a:r>
            <a:r>
              <a:rPr lang="ja-JP" altLang="en-US" dirty="0" smtClean="0"/>
              <a:t>）</a:t>
            </a:r>
            <a:endParaRPr lang="en-US" altLang="ja-JP" dirty="0" smtClean="0"/>
          </a:p>
          <a:p>
            <a:pPr algn="ctr">
              <a:lnSpc>
                <a:spcPct val="200000"/>
              </a:lnSpc>
            </a:pPr>
            <a:r>
              <a:rPr lang="ja-JP" altLang="en-US" dirty="0" smtClean="0"/>
              <a:t>（</a:t>
            </a:r>
            <a:r>
              <a:rPr lang="en-US" altLang="ja-JP" sz="1400" dirty="0" smtClean="0"/>
              <a:t>D.</a:t>
            </a:r>
            <a:r>
              <a:rPr lang="ja-JP" altLang="en-US" dirty="0"/>
              <a:t>　　　　　　</a:t>
            </a:r>
            <a:r>
              <a:rPr lang="ja-JP" altLang="en-US" dirty="0" smtClean="0"/>
              <a:t>）</a:t>
            </a:r>
            <a:endParaRPr lang="en-US" altLang="ja-JP" dirty="0" smtClean="0"/>
          </a:p>
          <a:p>
            <a:pPr algn="ctr">
              <a:lnSpc>
                <a:spcPct val="200000"/>
              </a:lnSpc>
            </a:pPr>
            <a:r>
              <a:rPr lang="ja-JP" altLang="en-US" dirty="0" smtClean="0"/>
              <a:t>（</a:t>
            </a:r>
            <a:r>
              <a:rPr lang="en-US" altLang="ja-JP" sz="1400" dirty="0" smtClean="0"/>
              <a:t>E.</a:t>
            </a:r>
            <a:r>
              <a:rPr lang="ja-JP" altLang="en-US" dirty="0"/>
              <a:t>　　　　　　</a:t>
            </a:r>
            <a:r>
              <a:rPr lang="ja-JP" altLang="en-US" dirty="0" smtClean="0"/>
              <a:t>）</a:t>
            </a:r>
            <a:endParaRPr lang="en-US" altLang="ja-JP" dirty="0" smtClean="0"/>
          </a:p>
          <a:p>
            <a:pPr algn="ctr">
              <a:lnSpc>
                <a:spcPct val="200000"/>
              </a:lnSpc>
            </a:pPr>
            <a:r>
              <a:rPr lang="ja-JP" altLang="en-US" b="1" dirty="0" smtClean="0"/>
              <a:t>抽出</a:t>
            </a:r>
            <a:endParaRPr lang="en-US" altLang="ja-JP" b="1" dirty="0" smtClean="0"/>
          </a:p>
          <a:p>
            <a:pPr algn="ctr">
              <a:lnSpc>
                <a:spcPct val="200000"/>
              </a:lnSpc>
            </a:pPr>
            <a:r>
              <a:rPr kumimoji="1" lang="ja-JP" altLang="en-US" b="1" dirty="0"/>
              <a:t>クロマトグラフィー</a:t>
            </a:r>
          </a:p>
        </p:txBody>
      </p:sp>
      <p:cxnSp>
        <p:nvCxnSpPr>
          <p:cNvPr id="31" name="直線コネクタ 30"/>
          <p:cNvCxnSpPr/>
          <p:nvPr/>
        </p:nvCxnSpPr>
        <p:spPr>
          <a:xfrm>
            <a:off x="1979712" y="3172434"/>
            <a:ext cx="0" cy="3600000"/>
          </a:xfrm>
          <a:prstGeom prst="line">
            <a:avLst/>
          </a:prstGeom>
          <a:ln w="28575">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2082784" y="4814570"/>
            <a:ext cx="7042312" cy="646331"/>
          </a:xfrm>
          <a:prstGeom prst="rect">
            <a:avLst/>
          </a:prstGeom>
          <a:noFill/>
        </p:spPr>
        <p:txBody>
          <a:bodyPr wrap="square" rtlCol="0">
            <a:spAutoFit/>
          </a:bodyPr>
          <a:lstStyle/>
          <a:p>
            <a:r>
              <a:rPr lang="ja-JP" altLang="en-US" dirty="0" smtClean="0"/>
              <a:t>・固体から液体の状態を経ずに気体に変化する物質の特徴を利用して、</a:t>
            </a:r>
            <a:endParaRPr lang="en-US" altLang="ja-JP" dirty="0" smtClean="0"/>
          </a:p>
          <a:p>
            <a:r>
              <a:rPr lang="ja-JP" altLang="en-US" dirty="0"/>
              <a:t>混合物</a:t>
            </a:r>
            <a:r>
              <a:rPr kumimoji="1" lang="ja-JP" altLang="en-US" dirty="0" smtClean="0"/>
              <a:t>を分離する操作。</a:t>
            </a:r>
            <a:endParaRPr kumimoji="1" lang="ja-JP" altLang="en-US" dirty="0"/>
          </a:p>
        </p:txBody>
      </p:sp>
      <p:sp>
        <p:nvSpPr>
          <p:cNvPr id="42" name="テキスト ボックス 41"/>
          <p:cNvSpPr txBox="1"/>
          <p:nvPr/>
        </p:nvSpPr>
        <p:spPr>
          <a:xfrm>
            <a:off x="2082784" y="3074760"/>
            <a:ext cx="7157729" cy="369332"/>
          </a:xfrm>
          <a:prstGeom prst="rect">
            <a:avLst/>
          </a:prstGeom>
          <a:noFill/>
        </p:spPr>
        <p:txBody>
          <a:bodyPr wrap="none" rtlCol="0">
            <a:spAutoFit/>
          </a:bodyPr>
          <a:lstStyle/>
          <a:p>
            <a:r>
              <a:rPr lang="ja-JP" altLang="en-US" dirty="0" smtClean="0"/>
              <a:t>・</a:t>
            </a:r>
            <a:r>
              <a:rPr lang="ja-JP" altLang="en-US" dirty="0" err="1" smtClean="0"/>
              <a:t>ろ</a:t>
            </a:r>
            <a:r>
              <a:rPr lang="ja-JP" altLang="en-US" dirty="0" smtClean="0"/>
              <a:t>紙などを用い、液体とその液体に溶けていない固体を分離する操作。</a:t>
            </a:r>
            <a:endParaRPr kumimoji="1" lang="ja-JP" altLang="en-US" dirty="0"/>
          </a:p>
        </p:txBody>
      </p:sp>
      <p:sp>
        <p:nvSpPr>
          <p:cNvPr id="45" name="テキスト ボックス 44"/>
          <p:cNvSpPr txBox="1"/>
          <p:nvPr/>
        </p:nvSpPr>
        <p:spPr>
          <a:xfrm>
            <a:off x="2082784" y="3631378"/>
            <a:ext cx="7042312" cy="646331"/>
          </a:xfrm>
          <a:prstGeom prst="rect">
            <a:avLst/>
          </a:prstGeom>
          <a:noFill/>
        </p:spPr>
        <p:txBody>
          <a:bodyPr wrap="square" rtlCol="0">
            <a:spAutoFit/>
          </a:bodyPr>
          <a:lstStyle/>
          <a:p>
            <a:r>
              <a:rPr kumimoji="1" lang="ja-JP" altLang="en-US" dirty="0" smtClean="0"/>
              <a:t>・液体を含む混合物を加熱して沸騰（ふっとう）させ、生じた蒸気を冷やして、再び液体として分離する操作。</a:t>
            </a:r>
            <a:endParaRPr kumimoji="1" lang="ja-JP" altLang="en-US" dirty="0"/>
          </a:p>
        </p:txBody>
      </p:sp>
      <p:sp>
        <p:nvSpPr>
          <p:cNvPr id="52" name="テキスト ボックス 51"/>
          <p:cNvSpPr txBox="1"/>
          <p:nvPr/>
        </p:nvSpPr>
        <p:spPr>
          <a:xfrm>
            <a:off x="2082784" y="4221090"/>
            <a:ext cx="7042312" cy="646331"/>
          </a:xfrm>
          <a:prstGeom prst="rect">
            <a:avLst/>
          </a:prstGeom>
          <a:noFill/>
        </p:spPr>
        <p:txBody>
          <a:bodyPr wrap="square" rtlCol="0">
            <a:spAutoFit/>
          </a:bodyPr>
          <a:lstStyle/>
          <a:p>
            <a:r>
              <a:rPr kumimoji="1" lang="ja-JP" altLang="en-US" dirty="0" smtClean="0"/>
              <a:t>・２種類以上の液体の混合物から、沸点の差を利用して、蒸留によって</a:t>
            </a:r>
            <a:endParaRPr kumimoji="1" lang="en-US" altLang="ja-JP" dirty="0" smtClean="0"/>
          </a:p>
          <a:p>
            <a:r>
              <a:rPr kumimoji="1" lang="ja-JP" altLang="en-US" dirty="0" smtClean="0"/>
              <a:t>各成分に分離する操作。</a:t>
            </a:r>
            <a:endParaRPr kumimoji="1" lang="ja-JP" altLang="en-US" dirty="0"/>
          </a:p>
        </p:txBody>
      </p:sp>
      <p:sp>
        <p:nvSpPr>
          <p:cNvPr id="53" name="テキスト ボックス 52"/>
          <p:cNvSpPr txBox="1"/>
          <p:nvPr/>
        </p:nvSpPr>
        <p:spPr>
          <a:xfrm>
            <a:off x="2082784" y="6461462"/>
            <a:ext cx="7042312" cy="369332"/>
          </a:xfrm>
          <a:prstGeom prst="rect">
            <a:avLst/>
          </a:prstGeom>
          <a:noFill/>
        </p:spPr>
        <p:txBody>
          <a:bodyPr wrap="square" rtlCol="0">
            <a:spAutoFit/>
          </a:bodyPr>
          <a:lstStyle/>
          <a:p>
            <a:r>
              <a:rPr lang="ja-JP" altLang="en-US" dirty="0" smtClean="0"/>
              <a:t>・物質の移動速度の違いを利用して、混合物を分離・精製する方法。</a:t>
            </a:r>
            <a:endParaRPr kumimoji="1" lang="ja-JP" altLang="en-US" dirty="0"/>
          </a:p>
        </p:txBody>
      </p:sp>
      <p:sp>
        <p:nvSpPr>
          <p:cNvPr id="54" name="テキスト ボックス 53"/>
          <p:cNvSpPr txBox="1"/>
          <p:nvPr/>
        </p:nvSpPr>
        <p:spPr>
          <a:xfrm>
            <a:off x="2082784" y="5359570"/>
            <a:ext cx="7042312" cy="646331"/>
          </a:xfrm>
          <a:prstGeom prst="rect">
            <a:avLst/>
          </a:prstGeom>
          <a:noFill/>
        </p:spPr>
        <p:txBody>
          <a:bodyPr wrap="square" rtlCol="0">
            <a:spAutoFit/>
          </a:bodyPr>
          <a:lstStyle/>
          <a:p>
            <a:r>
              <a:rPr kumimoji="1" lang="ja-JP" altLang="en-US" dirty="0" smtClean="0"/>
              <a:t>・温度による物質の溶解度の違いを利用して、固体の物質中の不純物を取り除く操作。</a:t>
            </a:r>
            <a:endParaRPr kumimoji="1" lang="ja-JP" altLang="en-US" dirty="0"/>
          </a:p>
        </p:txBody>
      </p:sp>
      <p:sp>
        <p:nvSpPr>
          <p:cNvPr id="55" name="テキスト ボックス 54"/>
          <p:cNvSpPr txBox="1"/>
          <p:nvPr/>
        </p:nvSpPr>
        <p:spPr>
          <a:xfrm>
            <a:off x="2082784" y="5943758"/>
            <a:ext cx="7042312" cy="369332"/>
          </a:xfrm>
          <a:prstGeom prst="rect">
            <a:avLst/>
          </a:prstGeom>
          <a:noFill/>
        </p:spPr>
        <p:txBody>
          <a:bodyPr wrap="square" rtlCol="0">
            <a:spAutoFit/>
          </a:bodyPr>
          <a:lstStyle/>
          <a:p>
            <a:r>
              <a:rPr kumimoji="1" lang="ja-JP" altLang="en-US" dirty="0" smtClean="0"/>
              <a:t>・目的とする物質を適当な溶媒に溶かし出して分離する操作。</a:t>
            </a:r>
            <a:endParaRPr kumimoji="1" lang="ja-JP" altLang="en-US" dirty="0"/>
          </a:p>
        </p:txBody>
      </p:sp>
      <p:sp>
        <p:nvSpPr>
          <p:cNvPr id="56" name="正方形/長方形 55"/>
          <p:cNvSpPr/>
          <p:nvPr/>
        </p:nvSpPr>
        <p:spPr>
          <a:xfrm>
            <a:off x="50012" y="2636912"/>
            <a:ext cx="4285147" cy="369332"/>
          </a:xfrm>
          <a:prstGeom prst="rect">
            <a:avLst/>
          </a:prstGeom>
        </p:spPr>
        <p:txBody>
          <a:bodyPr wrap="none">
            <a:spAutoFit/>
          </a:bodyPr>
          <a:lstStyle/>
          <a:p>
            <a:r>
              <a:rPr lang="ja-JP" altLang="en-US" i="1" u="sng" dirty="0" smtClean="0"/>
              <a:t>■分離方法の整理　（教科書Ｐ２６～３１）</a:t>
            </a:r>
            <a:r>
              <a:rPr lang="ja-JP" altLang="en-US" dirty="0" smtClean="0"/>
              <a:t>　</a:t>
            </a:r>
            <a:endParaRPr lang="en-US" altLang="ja-JP" dirty="0"/>
          </a:p>
        </p:txBody>
      </p:sp>
    </p:spTree>
    <p:extLst>
      <p:ext uri="{BB962C8B-B14F-4D97-AF65-F5344CB8AC3E}">
        <p14:creationId xmlns:p14="http://schemas.microsoft.com/office/powerpoint/2010/main" val="607742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1097360"/>
            <a:ext cx="7848872" cy="646331"/>
          </a:xfrm>
          <a:prstGeom prst="rect">
            <a:avLst/>
          </a:prstGeom>
          <a:noFill/>
        </p:spPr>
        <p:txBody>
          <a:bodyPr wrap="square" rtlCol="0">
            <a:spAutoFit/>
          </a:bodyPr>
          <a:lstStyle/>
          <a:p>
            <a:r>
              <a:rPr lang="ja-JP" altLang="en-US" dirty="0" smtClean="0"/>
              <a:t>（</a:t>
            </a:r>
            <a:r>
              <a:rPr lang="en-US" altLang="ja-JP" sz="1400" dirty="0" smtClean="0"/>
              <a:t>1.</a:t>
            </a:r>
            <a:r>
              <a:rPr lang="ja-JP" altLang="en-US" dirty="0" smtClean="0"/>
              <a:t>　　　　　　）・・・液体を含む混合物を加熱して沸騰させ、生じた蒸気を冷やして、　</a:t>
            </a:r>
            <a:endParaRPr lang="en-US" altLang="ja-JP" dirty="0" smtClean="0"/>
          </a:p>
          <a:p>
            <a:r>
              <a:rPr lang="ja-JP" altLang="en-US" dirty="0"/>
              <a:t>　</a:t>
            </a:r>
            <a:r>
              <a:rPr lang="ja-JP" altLang="en-US" dirty="0" smtClean="0"/>
              <a:t>　　　　　　　　　再び液体として分離する操作。</a:t>
            </a:r>
            <a:endParaRPr kumimoji="1" lang="ja-JP" altLang="en-US" dirty="0"/>
          </a:p>
        </p:txBody>
      </p:sp>
      <p:pic>
        <p:nvPicPr>
          <p:cNvPr id="5" name="Picture 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6392" y="2204864"/>
            <a:ext cx="4947642" cy="3356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正方形/長方形 5"/>
          <p:cNvSpPr/>
          <p:nvPr/>
        </p:nvSpPr>
        <p:spPr>
          <a:xfrm>
            <a:off x="3259745" y="3300464"/>
            <a:ext cx="1125375" cy="288032"/>
          </a:xfrm>
          <a:prstGeom prst="rect">
            <a:avLst/>
          </a:prstGeom>
          <a:solidFill>
            <a:schemeClr val="bg1"/>
          </a:solidFill>
          <a:ln w="57150">
            <a:no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正方形/長方形 6"/>
          <p:cNvSpPr/>
          <p:nvPr/>
        </p:nvSpPr>
        <p:spPr>
          <a:xfrm>
            <a:off x="1619672" y="4265144"/>
            <a:ext cx="792087" cy="288032"/>
          </a:xfrm>
          <a:prstGeom prst="rect">
            <a:avLst/>
          </a:prstGeom>
          <a:solidFill>
            <a:schemeClr val="bg1"/>
          </a:solidFill>
          <a:ln w="57150">
            <a:no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正方形/長方形 7"/>
          <p:cNvSpPr/>
          <p:nvPr/>
        </p:nvSpPr>
        <p:spPr>
          <a:xfrm>
            <a:off x="1577376" y="3646216"/>
            <a:ext cx="465735" cy="174900"/>
          </a:xfrm>
          <a:prstGeom prst="rect">
            <a:avLst/>
          </a:prstGeom>
          <a:solidFill>
            <a:schemeClr val="bg1"/>
          </a:solidFill>
          <a:ln w="57150">
            <a:no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3861097" y="5055492"/>
            <a:ext cx="465735" cy="174900"/>
          </a:xfrm>
          <a:prstGeom prst="rect">
            <a:avLst/>
          </a:prstGeom>
          <a:solidFill>
            <a:schemeClr val="bg1"/>
          </a:solidFill>
          <a:ln w="57150">
            <a:no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 name="直線コネクタ 9"/>
          <p:cNvCxnSpPr/>
          <p:nvPr/>
        </p:nvCxnSpPr>
        <p:spPr>
          <a:xfrm flipV="1">
            <a:off x="3488016" y="2661684"/>
            <a:ext cx="267888" cy="125025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H="1" flipV="1">
            <a:off x="1263497" y="4042288"/>
            <a:ext cx="546746" cy="38116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1129904" y="4452592"/>
            <a:ext cx="1596912" cy="369332"/>
          </a:xfrm>
          <a:prstGeom prst="rect">
            <a:avLst/>
          </a:prstGeom>
          <a:noFill/>
        </p:spPr>
        <p:txBody>
          <a:bodyPr wrap="none" rtlCol="0">
            <a:spAutoFit/>
          </a:bodyPr>
          <a:lstStyle/>
          <a:p>
            <a:r>
              <a:rPr kumimoji="1" lang="ja-JP" altLang="en-US" dirty="0" smtClean="0"/>
              <a:t>（</a:t>
            </a:r>
            <a:r>
              <a:rPr lang="ja-JP" altLang="en-US" sz="1400" dirty="0"/>
              <a:t>Ｂ</a:t>
            </a:r>
            <a:r>
              <a:rPr kumimoji="1" lang="ja-JP" altLang="en-US" sz="1400" dirty="0" smtClean="0"/>
              <a:t>．</a:t>
            </a:r>
            <a:r>
              <a:rPr kumimoji="1" lang="ja-JP" altLang="en-US" dirty="0" smtClean="0"/>
              <a:t>　　　　　　）</a:t>
            </a:r>
            <a:endParaRPr kumimoji="1" lang="ja-JP" altLang="en-US" dirty="0"/>
          </a:p>
        </p:txBody>
      </p:sp>
      <p:sp>
        <p:nvSpPr>
          <p:cNvPr id="13" name="テキスト ボックス 12"/>
          <p:cNvSpPr txBox="1"/>
          <p:nvPr/>
        </p:nvSpPr>
        <p:spPr>
          <a:xfrm>
            <a:off x="3202334" y="2292352"/>
            <a:ext cx="2816797" cy="369332"/>
          </a:xfrm>
          <a:prstGeom prst="rect">
            <a:avLst/>
          </a:prstGeom>
          <a:noFill/>
        </p:spPr>
        <p:txBody>
          <a:bodyPr wrap="none" rtlCol="0">
            <a:spAutoFit/>
          </a:bodyPr>
          <a:lstStyle/>
          <a:p>
            <a:r>
              <a:rPr kumimoji="1" lang="ja-JP" altLang="en-US" dirty="0" smtClean="0"/>
              <a:t>（</a:t>
            </a:r>
            <a:r>
              <a:rPr kumimoji="1" lang="ja-JP" altLang="en-US" sz="1400" dirty="0" smtClean="0"/>
              <a:t>Ａ．</a:t>
            </a:r>
            <a:r>
              <a:rPr kumimoji="1" lang="ja-JP" altLang="en-US" dirty="0" smtClean="0"/>
              <a:t>　　　　　　　　　　　　　　）</a:t>
            </a:r>
            <a:endParaRPr kumimoji="1" lang="ja-JP" altLang="en-US" dirty="0"/>
          </a:p>
        </p:txBody>
      </p:sp>
      <p:sp>
        <p:nvSpPr>
          <p:cNvPr id="14" name="テキスト ボックス 13"/>
          <p:cNvSpPr txBox="1"/>
          <p:nvPr/>
        </p:nvSpPr>
        <p:spPr>
          <a:xfrm>
            <a:off x="5381653" y="2738688"/>
            <a:ext cx="1005403" cy="338554"/>
          </a:xfrm>
          <a:prstGeom prst="rect">
            <a:avLst/>
          </a:prstGeom>
          <a:noFill/>
        </p:spPr>
        <p:txBody>
          <a:bodyPr wrap="none" rtlCol="0">
            <a:spAutoFit/>
          </a:bodyPr>
          <a:lstStyle/>
          <a:p>
            <a:r>
              <a:rPr kumimoji="1" lang="en-US" altLang="ja-JP" sz="1600" dirty="0" smtClean="0"/>
              <a:t>【</a:t>
            </a:r>
            <a:r>
              <a:rPr kumimoji="1" lang="ja-JP" altLang="en-US" sz="1600" dirty="0" smtClean="0"/>
              <a:t>注意点</a:t>
            </a:r>
            <a:r>
              <a:rPr kumimoji="1" lang="en-US" altLang="ja-JP" sz="1600" dirty="0" smtClean="0"/>
              <a:t>】</a:t>
            </a:r>
            <a:endParaRPr kumimoji="1" lang="ja-JP" altLang="en-US" sz="1600" dirty="0"/>
          </a:p>
        </p:txBody>
      </p:sp>
      <p:sp>
        <p:nvSpPr>
          <p:cNvPr id="15" name="円/楕円 14"/>
          <p:cNvSpPr/>
          <p:nvPr/>
        </p:nvSpPr>
        <p:spPr>
          <a:xfrm>
            <a:off x="834842" y="2874478"/>
            <a:ext cx="784830" cy="799746"/>
          </a:xfrm>
          <a:prstGeom prst="ellipse">
            <a:avLst/>
          </a:prstGeom>
          <a:ln w="1270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p:cNvSpPr txBox="1"/>
          <p:nvPr/>
        </p:nvSpPr>
        <p:spPr>
          <a:xfrm>
            <a:off x="5508672" y="3108127"/>
            <a:ext cx="3642344" cy="646331"/>
          </a:xfrm>
          <a:prstGeom prst="rect">
            <a:avLst/>
          </a:prstGeom>
          <a:noFill/>
        </p:spPr>
        <p:txBody>
          <a:bodyPr wrap="none" rtlCol="0">
            <a:spAutoFit/>
          </a:bodyPr>
          <a:lstStyle/>
          <a:p>
            <a:r>
              <a:rPr lang="ja-JP" altLang="en-US" dirty="0"/>
              <a:t>①</a:t>
            </a:r>
            <a:r>
              <a:rPr kumimoji="1" lang="ja-JP" altLang="en-US" dirty="0" smtClean="0"/>
              <a:t>温度計の下端は、フラスコの枝の</a:t>
            </a:r>
            <a:endParaRPr kumimoji="1" lang="en-US" altLang="ja-JP" dirty="0" smtClean="0"/>
          </a:p>
          <a:p>
            <a:r>
              <a:rPr lang="ja-JP" altLang="en-US" dirty="0"/>
              <a:t>つけ</a:t>
            </a:r>
            <a:r>
              <a:rPr lang="ja-JP" altLang="en-US" dirty="0" smtClean="0"/>
              <a:t>根に位置させる。</a:t>
            </a:r>
            <a:endParaRPr kumimoji="1" lang="ja-JP" altLang="en-US" dirty="0"/>
          </a:p>
        </p:txBody>
      </p:sp>
      <p:sp>
        <p:nvSpPr>
          <p:cNvPr id="17" name="テキスト ボックス 16"/>
          <p:cNvSpPr txBox="1"/>
          <p:nvPr/>
        </p:nvSpPr>
        <p:spPr>
          <a:xfrm>
            <a:off x="5522960" y="4402530"/>
            <a:ext cx="3007555" cy="646331"/>
          </a:xfrm>
          <a:prstGeom prst="rect">
            <a:avLst/>
          </a:prstGeom>
          <a:noFill/>
        </p:spPr>
        <p:txBody>
          <a:bodyPr wrap="none" rtlCol="0">
            <a:spAutoFit/>
          </a:bodyPr>
          <a:lstStyle/>
          <a:p>
            <a:r>
              <a:rPr lang="ja-JP" altLang="en-US" dirty="0"/>
              <a:t>③</a:t>
            </a:r>
            <a:r>
              <a:rPr kumimoji="1" lang="ja-JP" altLang="en-US" dirty="0" smtClean="0"/>
              <a:t>冷却水は、（</a:t>
            </a:r>
            <a:r>
              <a:rPr kumimoji="1" lang="ja-JP" altLang="en-US" sz="1400" dirty="0" smtClean="0"/>
              <a:t>Ｃ．</a:t>
            </a:r>
            <a:r>
              <a:rPr kumimoji="1" lang="ja-JP" altLang="en-US" dirty="0" smtClean="0"/>
              <a:t>　　　　）から</a:t>
            </a:r>
            <a:endParaRPr kumimoji="1" lang="en-US" altLang="ja-JP" dirty="0" smtClean="0"/>
          </a:p>
          <a:p>
            <a:r>
              <a:rPr lang="ja-JP" altLang="en-US" dirty="0" smtClean="0"/>
              <a:t>（</a:t>
            </a:r>
            <a:r>
              <a:rPr lang="ja-JP" altLang="en-US" sz="1400" dirty="0" smtClean="0"/>
              <a:t>Ｄ．</a:t>
            </a:r>
            <a:r>
              <a:rPr lang="ja-JP" altLang="en-US" dirty="0" smtClean="0"/>
              <a:t>　　　　）の向きに流す。</a:t>
            </a:r>
            <a:endParaRPr kumimoji="1" lang="ja-JP" altLang="en-US" dirty="0"/>
          </a:p>
        </p:txBody>
      </p:sp>
      <p:sp>
        <p:nvSpPr>
          <p:cNvPr id="18" name="テキスト ボックス 17"/>
          <p:cNvSpPr txBox="1"/>
          <p:nvPr/>
        </p:nvSpPr>
        <p:spPr>
          <a:xfrm>
            <a:off x="5537248" y="5122610"/>
            <a:ext cx="3090911" cy="369332"/>
          </a:xfrm>
          <a:prstGeom prst="rect">
            <a:avLst/>
          </a:prstGeom>
          <a:noFill/>
        </p:spPr>
        <p:txBody>
          <a:bodyPr wrap="none" rtlCol="0">
            <a:spAutoFit/>
          </a:bodyPr>
          <a:lstStyle/>
          <a:p>
            <a:r>
              <a:rPr lang="ja-JP" altLang="en-US" dirty="0"/>
              <a:t>④</a:t>
            </a:r>
            <a:r>
              <a:rPr kumimoji="1" lang="ja-JP" altLang="en-US" dirty="0" smtClean="0"/>
              <a:t>三角フラスコは密栓しない。</a:t>
            </a:r>
            <a:endParaRPr kumimoji="1" lang="ja-JP" altLang="en-US" dirty="0"/>
          </a:p>
        </p:txBody>
      </p:sp>
      <p:sp>
        <p:nvSpPr>
          <p:cNvPr id="19" name="テキスト ボックス 18"/>
          <p:cNvSpPr txBox="1"/>
          <p:nvPr/>
        </p:nvSpPr>
        <p:spPr>
          <a:xfrm>
            <a:off x="5508672" y="3711026"/>
            <a:ext cx="3411511" cy="646331"/>
          </a:xfrm>
          <a:prstGeom prst="rect">
            <a:avLst/>
          </a:prstGeom>
          <a:noFill/>
        </p:spPr>
        <p:txBody>
          <a:bodyPr wrap="none" rtlCol="0">
            <a:spAutoFit/>
          </a:bodyPr>
          <a:lstStyle/>
          <a:p>
            <a:r>
              <a:rPr lang="ja-JP" altLang="en-US" dirty="0"/>
              <a:t>②</a:t>
            </a:r>
            <a:r>
              <a:rPr kumimoji="1" lang="ja-JP" altLang="en-US" dirty="0" smtClean="0"/>
              <a:t>試料液の量は、フラスコの半分</a:t>
            </a:r>
            <a:endParaRPr kumimoji="1" lang="en-US" altLang="ja-JP" dirty="0" smtClean="0"/>
          </a:p>
          <a:p>
            <a:r>
              <a:rPr kumimoji="1" lang="ja-JP" altLang="en-US" dirty="0" smtClean="0"/>
              <a:t>以下にする。</a:t>
            </a:r>
            <a:endParaRPr kumimoji="1" lang="ja-JP" altLang="en-US" dirty="0"/>
          </a:p>
        </p:txBody>
      </p:sp>
      <p:sp>
        <p:nvSpPr>
          <p:cNvPr id="20" name="正方形/長方形 19"/>
          <p:cNvSpPr/>
          <p:nvPr/>
        </p:nvSpPr>
        <p:spPr>
          <a:xfrm>
            <a:off x="5480096" y="3062954"/>
            <a:ext cx="3585544" cy="2477416"/>
          </a:xfrm>
          <a:prstGeom prst="rect">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テキスト ボックス 20"/>
          <p:cNvSpPr txBox="1"/>
          <p:nvPr/>
        </p:nvSpPr>
        <p:spPr>
          <a:xfrm>
            <a:off x="1403648" y="4750023"/>
            <a:ext cx="1449436" cy="307777"/>
          </a:xfrm>
          <a:prstGeom prst="rect">
            <a:avLst/>
          </a:prstGeom>
          <a:noFill/>
        </p:spPr>
        <p:txBody>
          <a:bodyPr wrap="none" rtlCol="0">
            <a:spAutoFit/>
          </a:bodyPr>
          <a:lstStyle/>
          <a:p>
            <a:r>
              <a:rPr kumimoji="1" lang="ja-JP" altLang="en-US" sz="1400" dirty="0" smtClean="0"/>
              <a:t>急な</a:t>
            </a:r>
            <a:r>
              <a:rPr kumimoji="1" lang="ja-JP" altLang="en-US" sz="1400" dirty="0" err="1" smtClean="0"/>
              <a:t>沸とうを</a:t>
            </a:r>
            <a:r>
              <a:rPr kumimoji="1" lang="ja-JP" altLang="en-US" sz="1400" dirty="0" smtClean="0"/>
              <a:t>防ぐ</a:t>
            </a:r>
            <a:endParaRPr kumimoji="1" lang="ja-JP" altLang="en-US" sz="1400" dirty="0"/>
          </a:p>
        </p:txBody>
      </p:sp>
      <p:sp>
        <p:nvSpPr>
          <p:cNvPr id="22" name="テキスト ボックス 21"/>
          <p:cNvSpPr txBox="1"/>
          <p:nvPr/>
        </p:nvSpPr>
        <p:spPr>
          <a:xfrm>
            <a:off x="62792" y="116632"/>
            <a:ext cx="3828292" cy="369332"/>
          </a:xfrm>
          <a:prstGeom prst="rect">
            <a:avLst/>
          </a:prstGeom>
          <a:noFill/>
        </p:spPr>
        <p:txBody>
          <a:bodyPr wrap="none" rtlCol="0">
            <a:spAutoFit/>
          </a:bodyPr>
          <a:lstStyle/>
          <a:p>
            <a:r>
              <a:rPr kumimoji="1" lang="ja-JP" altLang="en-US" i="1" u="sng" dirty="0" smtClean="0"/>
              <a:t>■リービッヒ冷却器を用いた蒸留方法</a:t>
            </a:r>
            <a:endParaRPr kumimoji="1" lang="ja-JP" altLang="en-US" i="1" u="sng" dirty="0"/>
          </a:p>
        </p:txBody>
      </p:sp>
      <p:sp>
        <p:nvSpPr>
          <p:cNvPr id="24" name="テキスト ボックス 23"/>
          <p:cNvSpPr txBox="1"/>
          <p:nvPr/>
        </p:nvSpPr>
        <p:spPr>
          <a:xfrm>
            <a:off x="251520" y="449288"/>
            <a:ext cx="5506636" cy="369332"/>
          </a:xfrm>
          <a:prstGeom prst="rect">
            <a:avLst/>
          </a:prstGeom>
          <a:noFill/>
        </p:spPr>
        <p:txBody>
          <a:bodyPr wrap="none" rtlCol="0">
            <a:spAutoFit/>
          </a:bodyPr>
          <a:lstStyle/>
          <a:p>
            <a:r>
              <a:rPr kumimoji="1" lang="en-US" altLang="ja-JP" dirty="0" smtClean="0"/>
              <a:t>※</a:t>
            </a:r>
            <a:r>
              <a:rPr kumimoji="1" lang="ja-JP" altLang="en-US" dirty="0" smtClean="0"/>
              <a:t>教科書Ｐ２８を参考にして、（）内の言葉を記入しよう。</a:t>
            </a:r>
            <a:endParaRPr kumimoji="1" lang="ja-JP" altLang="en-US" dirty="0"/>
          </a:p>
        </p:txBody>
      </p:sp>
      <p:cxnSp>
        <p:nvCxnSpPr>
          <p:cNvPr id="25" name="直線コネクタ 24"/>
          <p:cNvCxnSpPr/>
          <p:nvPr/>
        </p:nvCxnSpPr>
        <p:spPr>
          <a:xfrm>
            <a:off x="-13343" y="22143"/>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13343" y="6854320"/>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5051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線コネクタ 13"/>
          <p:cNvCxnSpPr/>
          <p:nvPr/>
        </p:nvCxnSpPr>
        <p:spPr>
          <a:xfrm>
            <a:off x="-13343" y="7389440"/>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54871"/>
            <a:ext cx="9163050" cy="263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表 2"/>
          <p:cNvGraphicFramePr>
            <a:graphicFrameLocks noGrp="1"/>
          </p:cNvGraphicFramePr>
          <p:nvPr>
            <p:extLst>
              <p:ext uri="{D42A27DB-BD31-4B8C-83A1-F6EECF244321}">
                <p14:modId xmlns:p14="http://schemas.microsoft.com/office/powerpoint/2010/main" val="2631497944"/>
              </p:ext>
            </p:extLst>
          </p:nvPr>
        </p:nvGraphicFramePr>
        <p:xfrm>
          <a:off x="292464" y="6237312"/>
          <a:ext cx="6552728" cy="409148"/>
        </p:xfrm>
        <a:graphic>
          <a:graphicData uri="http://schemas.openxmlformats.org/drawingml/2006/table">
            <a:tbl>
              <a:tblPr firstRow="1" bandRow="1">
                <a:tableStyleId>{5C22544A-7EE6-4342-B048-85BDC9FD1C3A}</a:tableStyleId>
              </a:tblPr>
              <a:tblGrid>
                <a:gridCol w="619225">
                  <a:extLst>
                    <a:ext uri="{9D8B030D-6E8A-4147-A177-3AD203B41FA5}">
                      <a16:colId xmlns:a16="http://schemas.microsoft.com/office/drawing/2014/main" val="20000"/>
                    </a:ext>
                  </a:extLst>
                </a:gridCol>
                <a:gridCol w="1018957">
                  <a:extLst>
                    <a:ext uri="{9D8B030D-6E8A-4147-A177-3AD203B41FA5}">
                      <a16:colId xmlns:a16="http://schemas.microsoft.com/office/drawing/2014/main" val="20001"/>
                    </a:ext>
                  </a:extLst>
                </a:gridCol>
                <a:gridCol w="644083">
                  <a:extLst>
                    <a:ext uri="{9D8B030D-6E8A-4147-A177-3AD203B41FA5}">
                      <a16:colId xmlns:a16="http://schemas.microsoft.com/office/drawing/2014/main" val="20002"/>
                    </a:ext>
                  </a:extLst>
                </a:gridCol>
                <a:gridCol w="994099">
                  <a:extLst>
                    <a:ext uri="{9D8B030D-6E8A-4147-A177-3AD203B41FA5}">
                      <a16:colId xmlns:a16="http://schemas.microsoft.com/office/drawing/2014/main" val="20003"/>
                    </a:ext>
                  </a:extLst>
                </a:gridCol>
                <a:gridCol w="634303">
                  <a:extLst>
                    <a:ext uri="{9D8B030D-6E8A-4147-A177-3AD203B41FA5}">
                      <a16:colId xmlns:a16="http://schemas.microsoft.com/office/drawing/2014/main" val="20004"/>
                    </a:ext>
                  </a:extLst>
                </a:gridCol>
                <a:gridCol w="1003879">
                  <a:extLst>
                    <a:ext uri="{9D8B030D-6E8A-4147-A177-3AD203B41FA5}">
                      <a16:colId xmlns:a16="http://schemas.microsoft.com/office/drawing/2014/main" val="20005"/>
                    </a:ext>
                  </a:extLst>
                </a:gridCol>
                <a:gridCol w="639193">
                  <a:extLst>
                    <a:ext uri="{9D8B030D-6E8A-4147-A177-3AD203B41FA5}">
                      <a16:colId xmlns:a16="http://schemas.microsoft.com/office/drawing/2014/main" val="20006"/>
                    </a:ext>
                  </a:extLst>
                </a:gridCol>
                <a:gridCol w="998989">
                  <a:extLst>
                    <a:ext uri="{9D8B030D-6E8A-4147-A177-3AD203B41FA5}">
                      <a16:colId xmlns:a16="http://schemas.microsoft.com/office/drawing/2014/main" val="20007"/>
                    </a:ext>
                  </a:extLst>
                </a:gridCol>
              </a:tblGrid>
              <a:tr h="409148">
                <a:tc>
                  <a:txBody>
                    <a:bodyPr/>
                    <a:lstStyle/>
                    <a:p>
                      <a:r>
                        <a:rPr kumimoji="1" lang="ja-JP" altLang="en-US" b="0" dirty="0" smtClean="0">
                          <a:solidFill>
                            <a:schemeClr val="tx1"/>
                          </a:solidFill>
                        </a:rPr>
                        <a:t>（１）</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solidFill>
                            <a:schemeClr val="tx1"/>
                          </a:solidFill>
                        </a:rPr>
                        <a:t>（２）</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solidFill>
                            <a:schemeClr val="tx1"/>
                          </a:solidFill>
                        </a:rPr>
                        <a:t>（３）</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solidFill>
                            <a:schemeClr val="tx1"/>
                          </a:solidFill>
                        </a:rPr>
                        <a:t>（４）</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214105382"/>
              </p:ext>
            </p:extLst>
          </p:nvPr>
        </p:nvGraphicFramePr>
        <p:xfrm>
          <a:off x="7432096" y="6223664"/>
          <a:ext cx="1388376" cy="422795"/>
        </p:xfrm>
        <a:graphic>
          <a:graphicData uri="http://schemas.openxmlformats.org/drawingml/2006/table">
            <a:tbl>
              <a:tblPr firstRow="1" bandRow="1">
                <a:tableStyleId>{5C22544A-7EE6-4342-B048-85BDC9FD1C3A}</a:tableStyleId>
              </a:tblPr>
              <a:tblGrid>
                <a:gridCol w="663935">
                  <a:extLst>
                    <a:ext uri="{9D8B030D-6E8A-4147-A177-3AD203B41FA5}">
                      <a16:colId xmlns:a16="http://schemas.microsoft.com/office/drawing/2014/main" val="20000"/>
                    </a:ext>
                  </a:extLst>
                </a:gridCol>
                <a:gridCol w="724441">
                  <a:extLst>
                    <a:ext uri="{9D8B030D-6E8A-4147-A177-3AD203B41FA5}">
                      <a16:colId xmlns:a16="http://schemas.microsoft.com/office/drawing/2014/main" val="20001"/>
                    </a:ext>
                  </a:extLst>
                </a:gridCol>
              </a:tblGrid>
              <a:tr h="422795">
                <a:tc>
                  <a:txBody>
                    <a:bodyPr/>
                    <a:lstStyle/>
                    <a:p>
                      <a:r>
                        <a:rPr kumimoji="1" lang="ja-JP" altLang="en-US" b="0" dirty="0" smtClean="0">
                          <a:solidFill>
                            <a:schemeClr val="tx1"/>
                          </a:solidFill>
                        </a:rPr>
                        <a:t>（答）</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476672"/>
            <a:ext cx="6934741" cy="744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3" name="直線コネクタ 42"/>
          <p:cNvCxnSpPr/>
          <p:nvPr/>
        </p:nvCxnSpPr>
        <p:spPr>
          <a:xfrm>
            <a:off x="-13343" y="22143"/>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9985" y="89336"/>
            <a:ext cx="2925801" cy="369332"/>
          </a:xfrm>
          <a:prstGeom prst="rect">
            <a:avLst/>
          </a:prstGeom>
          <a:noFill/>
        </p:spPr>
        <p:txBody>
          <a:bodyPr wrap="none" rtlCol="0">
            <a:spAutoFit/>
          </a:bodyPr>
          <a:lstStyle/>
          <a:p>
            <a:r>
              <a:rPr lang="ja-JP" altLang="en-US" dirty="0">
                <a:latin typeface="HGP創英角ｺﾞｼｯｸUB" panose="020B0900000000000000" pitchFamily="50" charset="-128"/>
                <a:ea typeface="HGP創英角ｺﾞｼｯｸUB" panose="020B0900000000000000" pitchFamily="50" charset="-128"/>
              </a:rPr>
              <a:t>練習</a:t>
            </a:r>
            <a:r>
              <a:rPr kumimoji="1" lang="ja-JP" altLang="en-US" dirty="0" smtClean="0">
                <a:latin typeface="HGP創英角ｺﾞｼｯｸUB" panose="020B0900000000000000" pitchFamily="50" charset="-128"/>
                <a:ea typeface="HGP創英角ｺﾞｼｯｸUB" panose="020B0900000000000000" pitchFamily="50" charset="-128"/>
              </a:rPr>
              <a:t>問題　次の問に答えよ。</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46" name="テキスト ボックス 45"/>
          <p:cNvSpPr txBox="1"/>
          <p:nvPr/>
        </p:nvSpPr>
        <p:spPr>
          <a:xfrm>
            <a:off x="6991634" y="548680"/>
            <a:ext cx="1540806" cy="369332"/>
          </a:xfrm>
          <a:prstGeom prst="rect">
            <a:avLst/>
          </a:prstGeom>
          <a:noFill/>
        </p:spPr>
        <p:txBody>
          <a:bodyPr wrap="none" rtlCol="0">
            <a:spAutoFit/>
          </a:bodyPr>
          <a:lstStyle/>
          <a:p>
            <a:r>
              <a:rPr lang="ja-JP" altLang="en-US" dirty="0"/>
              <a:t>（</a:t>
            </a:r>
            <a:r>
              <a:rPr kumimoji="1" lang="ja-JP" altLang="en-US" dirty="0" smtClean="0"/>
              <a:t>教科書</a:t>
            </a:r>
            <a:r>
              <a:rPr kumimoji="1" lang="en-US" altLang="ja-JP" dirty="0" smtClean="0"/>
              <a:t>P</a:t>
            </a:r>
            <a:r>
              <a:rPr kumimoji="1" lang="ja-JP" altLang="en-US" dirty="0" smtClean="0"/>
              <a:t>３１）</a:t>
            </a:r>
            <a:endParaRPr kumimoji="1" lang="ja-JP" altLang="en-US" dirty="0"/>
          </a:p>
        </p:txBody>
      </p:sp>
      <p:sp>
        <p:nvSpPr>
          <p:cNvPr id="47" name="テキスト ボックス 46"/>
          <p:cNvSpPr txBox="1"/>
          <p:nvPr/>
        </p:nvSpPr>
        <p:spPr>
          <a:xfrm>
            <a:off x="885944" y="3402292"/>
            <a:ext cx="1697901" cy="369332"/>
          </a:xfrm>
          <a:prstGeom prst="rect">
            <a:avLst/>
          </a:prstGeom>
          <a:noFill/>
        </p:spPr>
        <p:txBody>
          <a:bodyPr wrap="none" rtlCol="0">
            <a:spAutoFit/>
          </a:bodyPr>
          <a:lstStyle/>
          <a:p>
            <a:r>
              <a:rPr lang="ja-JP" altLang="en-US" dirty="0"/>
              <a:t>（</a:t>
            </a:r>
            <a:r>
              <a:rPr kumimoji="1" lang="ja-JP" altLang="en-US" dirty="0" smtClean="0"/>
              <a:t>教科書</a:t>
            </a:r>
            <a:r>
              <a:rPr kumimoji="1" lang="en-US" altLang="ja-JP" dirty="0" smtClean="0"/>
              <a:t>P</a:t>
            </a:r>
            <a:r>
              <a:rPr kumimoji="1" lang="ja-JP" altLang="en-US" dirty="0" smtClean="0"/>
              <a:t>１６０）</a:t>
            </a:r>
            <a:endParaRPr kumimoji="1" lang="ja-JP" altLang="en-US" dirty="0"/>
          </a:p>
        </p:txBody>
      </p:sp>
      <p:sp>
        <p:nvSpPr>
          <p:cNvPr id="7" name="テキスト ボックス 6"/>
          <p:cNvSpPr txBox="1"/>
          <p:nvPr/>
        </p:nvSpPr>
        <p:spPr>
          <a:xfrm>
            <a:off x="179512" y="1340768"/>
            <a:ext cx="954107" cy="307777"/>
          </a:xfrm>
          <a:prstGeom prst="rect">
            <a:avLst/>
          </a:prstGeom>
          <a:noFill/>
        </p:spPr>
        <p:txBody>
          <a:bodyPr wrap="none" rtlCol="0">
            <a:spAutoFit/>
          </a:bodyPr>
          <a:lstStyle/>
          <a:p>
            <a:r>
              <a:rPr kumimoji="1" lang="ja-JP" altLang="en-US" sz="1400" b="1" i="1" dirty="0" smtClean="0"/>
              <a:t>＜ヒント＞</a:t>
            </a:r>
            <a:endParaRPr kumimoji="1" lang="ja-JP" altLang="en-US" sz="1400" b="1" i="1" dirty="0"/>
          </a:p>
        </p:txBody>
      </p:sp>
      <p:sp>
        <p:nvSpPr>
          <p:cNvPr id="8" name="テキスト ボックス 7"/>
          <p:cNvSpPr txBox="1"/>
          <p:nvPr/>
        </p:nvSpPr>
        <p:spPr>
          <a:xfrm>
            <a:off x="282584" y="1604986"/>
            <a:ext cx="5131533" cy="938719"/>
          </a:xfrm>
          <a:prstGeom prst="rect">
            <a:avLst/>
          </a:prstGeom>
          <a:noFill/>
          <a:ln w="28575">
            <a:solidFill>
              <a:schemeClr val="bg1">
                <a:lumMod val="50000"/>
              </a:schemeClr>
            </a:solidFill>
          </a:ln>
        </p:spPr>
        <p:txBody>
          <a:bodyPr wrap="none" rtlCol="0">
            <a:spAutoFit/>
          </a:bodyPr>
          <a:lstStyle/>
          <a:p>
            <a:pPr>
              <a:lnSpc>
                <a:spcPts val="2160"/>
              </a:lnSpc>
            </a:pPr>
            <a:r>
              <a:rPr kumimoji="1" lang="ja-JP" altLang="en-US" sz="1600" dirty="0" smtClean="0"/>
              <a:t>（１）砂は、紙の中を通り抜けることは出来ない。</a:t>
            </a:r>
            <a:endParaRPr kumimoji="1" lang="en-US" altLang="ja-JP" sz="1600" dirty="0" smtClean="0"/>
          </a:p>
          <a:p>
            <a:pPr>
              <a:lnSpc>
                <a:spcPts val="2160"/>
              </a:lnSpc>
            </a:pPr>
            <a:r>
              <a:rPr lang="ja-JP" altLang="en-US" sz="1600" dirty="0"/>
              <a:t>（２</a:t>
            </a:r>
            <a:r>
              <a:rPr lang="ja-JP" altLang="en-US" sz="1600" dirty="0" smtClean="0"/>
              <a:t>）お茶の葉を熱水につけると茶葉の成分を取り出せる。</a:t>
            </a:r>
            <a:endParaRPr lang="en-US" altLang="ja-JP" sz="1600" dirty="0" smtClean="0"/>
          </a:p>
          <a:p>
            <a:pPr>
              <a:lnSpc>
                <a:spcPts val="2160"/>
              </a:lnSpc>
            </a:pPr>
            <a:r>
              <a:rPr kumimoji="1" lang="ja-JP" altLang="en-US" sz="1600" dirty="0" smtClean="0"/>
              <a:t>（３）食塩水を加熱すると、水だけが蒸発する。</a:t>
            </a:r>
            <a:endParaRPr kumimoji="1" lang="ja-JP" altLang="en-US" sz="1600" dirty="0"/>
          </a:p>
        </p:txBody>
      </p:sp>
      <p:graphicFrame>
        <p:nvGraphicFramePr>
          <p:cNvPr id="9" name="表 8"/>
          <p:cNvGraphicFramePr>
            <a:graphicFrameLocks noGrp="1"/>
          </p:cNvGraphicFramePr>
          <p:nvPr>
            <p:extLst>
              <p:ext uri="{D42A27DB-BD31-4B8C-83A1-F6EECF244321}">
                <p14:modId xmlns:p14="http://schemas.microsoft.com/office/powerpoint/2010/main" val="2253645932"/>
              </p:ext>
            </p:extLst>
          </p:nvPr>
        </p:nvGraphicFramePr>
        <p:xfrm>
          <a:off x="282580" y="2780928"/>
          <a:ext cx="6161628" cy="432048"/>
        </p:xfrm>
        <a:graphic>
          <a:graphicData uri="http://schemas.openxmlformats.org/drawingml/2006/table">
            <a:tbl>
              <a:tblPr firstRow="1" bandRow="1">
                <a:tableStyleId>{5C22544A-7EE6-4342-B048-85BDC9FD1C3A}</a:tableStyleId>
              </a:tblPr>
              <a:tblGrid>
                <a:gridCol w="880233">
                  <a:extLst>
                    <a:ext uri="{9D8B030D-6E8A-4147-A177-3AD203B41FA5}">
                      <a16:colId xmlns:a16="http://schemas.microsoft.com/office/drawing/2014/main" val="20000"/>
                    </a:ext>
                  </a:extLst>
                </a:gridCol>
                <a:gridCol w="673507">
                  <a:extLst>
                    <a:ext uri="{9D8B030D-6E8A-4147-A177-3AD203B41FA5}">
                      <a16:colId xmlns:a16="http://schemas.microsoft.com/office/drawing/2014/main" val="20001"/>
                    </a:ext>
                  </a:extLst>
                </a:gridCol>
                <a:gridCol w="1086958">
                  <a:extLst>
                    <a:ext uri="{9D8B030D-6E8A-4147-A177-3AD203B41FA5}">
                      <a16:colId xmlns:a16="http://schemas.microsoft.com/office/drawing/2014/main" val="20002"/>
                    </a:ext>
                  </a:extLst>
                </a:gridCol>
                <a:gridCol w="650443">
                  <a:extLst>
                    <a:ext uri="{9D8B030D-6E8A-4147-A177-3AD203B41FA5}">
                      <a16:colId xmlns:a16="http://schemas.microsoft.com/office/drawing/2014/main" val="20003"/>
                    </a:ext>
                  </a:extLst>
                </a:gridCol>
                <a:gridCol w="1110022">
                  <a:extLst>
                    <a:ext uri="{9D8B030D-6E8A-4147-A177-3AD203B41FA5}">
                      <a16:colId xmlns:a16="http://schemas.microsoft.com/office/drawing/2014/main" val="20004"/>
                    </a:ext>
                  </a:extLst>
                </a:gridCol>
                <a:gridCol w="628334">
                  <a:extLst>
                    <a:ext uri="{9D8B030D-6E8A-4147-A177-3AD203B41FA5}">
                      <a16:colId xmlns:a16="http://schemas.microsoft.com/office/drawing/2014/main" val="20005"/>
                    </a:ext>
                  </a:extLst>
                </a:gridCol>
                <a:gridCol w="1132131">
                  <a:extLst>
                    <a:ext uri="{9D8B030D-6E8A-4147-A177-3AD203B41FA5}">
                      <a16:colId xmlns:a16="http://schemas.microsoft.com/office/drawing/2014/main" val="20006"/>
                    </a:ext>
                  </a:extLst>
                </a:gridCol>
              </a:tblGrid>
              <a:tr h="432048">
                <a:tc>
                  <a:txBody>
                    <a:bodyPr/>
                    <a:lstStyle/>
                    <a:p>
                      <a:pPr algn="ctr"/>
                      <a:r>
                        <a:rPr kumimoji="1" lang="ja-JP" altLang="en-US" b="0" dirty="0" smtClean="0">
                          <a:solidFill>
                            <a:schemeClr val="tx1"/>
                          </a:solidFill>
                        </a:rPr>
                        <a:t>（答）</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smtClean="0">
                          <a:solidFill>
                            <a:schemeClr val="tx1"/>
                          </a:solidFill>
                        </a:rPr>
                        <a:t>（１）</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smtClean="0">
                          <a:solidFill>
                            <a:schemeClr val="tx1"/>
                          </a:solidFill>
                        </a:rPr>
                        <a:t>（２）</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smtClean="0">
                          <a:solidFill>
                            <a:schemeClr val="tx1"/>
                          </a:solidFill>
                        </a:rPr>
                        <a:t>（３）</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50" name="直線コネクタ 49"/>
          <p:cNvCxnSpPr/>
          <p:nvPr/>
        </p:nvCxnSpPr>
        <p:spPr>
          <a:xfrm>
            <a:off x="-13343" y="6854320"/>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875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直線コネクタ 25"/>
          <p:cNvCxnSpPr/>
          <p:nvPr/>
        </p:nvCxnSpPr>
        <p:spPr>
          <a:xfrm>
            <a:off x="-13343" y="6828312"/>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51520" y="17328"/>
            <a:ext cx="5514651" cy="369332"/>
          </a:xfrm>
          <a:prstGeom prst="rect">
            <a:avLst/>
          </a:prstGeom>
          <a:noFill/>
        </p:spPr>
        <p:txBody>
          <a:bodyPr wrap="non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演習問題　教科書</a:t>
            </a:r>
            <a:r>
              <a:rPr kumimoji="1" lang="en-US" altLang="ja-JP" dirty="0" smtClean="0">
                <a:latin typeface="HGP創英角ｺﾞｼｯｸUB" panose="020B0900000000000000" pitchFamily="50" charset="-128"/>
                <a:ea typeface="HGP創英角ｺﾞｼｯｸUB" panose="020B0900000000000000" pitchFamily="50" charset="-128"/>
              </a:rPr>
              <a:t>P</a:t>
            </a:r>
            <a:r>
              <a:rPr lang="ja-JP" altLang="en-US" dirty="0" smtClean="0">
                <a:latin typeface="HGP創英角ｺﾞｼｯｸUB" panose="020B0900000000000000" pitchFamily="50" charset="-128"/>
                <a:ea typeface="HGP創英角ｺﾞｼｯｸUB" panose="020B0900000000000000" pitchFamily="50" charset="-128"/>
              </a:rPr>
              <a:t>８</a:t>
            </a:r>
            <a:r>
              <a:rPr kumimoji="1" lang="ja-JP" altLang="en-US" dirty="0" smtClean="0">
                <a:latin typeface="HGP創英角ｺﾞｼｯｸUB" panose="020B0900000000000000" pitchFamily="50" charset="-128"/>
                <a:ea typeface="HGP創英角ｺﾞｼｯｸUB" panose="020B0900000000000000" pitchFamily="50" charset="-128"/>
              </a:rPr>
              <a:t>～１０を</a:t>
            </a:r>
            <a:r>
              <a:rPr kumimoji="1" lang="ja-JP" altLang="en-US" dirty="0" smtClean="0">
                <a:latin typeface="HGP創英角ｺﾞｼｯｸUB" panose="020B0900000000000000" pitchFamily="50" charset="-128"/>
                <a:ea typeface="HGP創英角ｺﾞｼｯｸUB" panose="020B0900000000000000" pitchFamily="50" charset="-128"/>
              </a:rPr>
              <a:t>参考に、次の問に答えよ。</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8" name="テキスト ボックス 7"/>
          <p:cNvSpPr txBox="1"/>
          <p:nvPr/>
        </p:nvSpPr>
        <p:spPr>
          <a:xfrm>
            <a:off x="395536" y="539388"/>
            <a:ext cx="4480714" cy="369332"/>
          </a:xfrm>
          <a:prstGeom prst="rect">
            <a:avLst/>
          </a:prstGeom>
          <a:noFill/>
        </p:spPr>
        <p:txBody>
          <a:bodyPr wrap="none" rtlCol="0">
            <a:spAutoFit/>
          </a:bodyPr>
          <a:lstStyle/>
          <a:p>
            <a:r>
              <a:rPr kumimoji="1" lang="ja-JP" altLang="en-US" dirty="0" smtClean="0"/>
              <a:t>問１．アルミニウムの原料を６文字で答えよ。</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2608673521"/>
              </p:ext>
            </p:extLst>
          </p:nvPr>
        </p:nvGraphicFramePr>
        <p:xfrm>
          <a:off x="5292080" y="562328"/>
          <a:ext cx="2687958" cy="396240"/>
        </p:xfrm>
        <a:graphic>
          <a:graphicData uri="http://schemas.openxmlformats.org/drawingml/2006/table">
            <a:tbl>
              <a:tblPr firstRow="1" bandRow="1">
                <a:tableStyleId>{5C22544A-7EE6-4342-B048-85BDC9FD1C3A}</a:tableStyleId>
              </a:tblPr>
              <a:tblGrid>
                <a:gridCol w="447993">
                  <a:extLst>
                    <a:ext uri="{9D8B030D-6E8A-4147-A177-3AD203B41FA5}">
                      <a16:colId xmlns:a16="http://schemas.microsoft.com/office/drawing/2014/main" val="20000"/>
                    </a:ext>
                  </a:extLst>
                </a:gridCol>
                <a:gridCol w="447993">
                  <a:extLst>
                    <a:ext uri="{9D8B030D-6E8A-4147-A177-3AD203B41FA5}">
                      <a16:colId xmlns:a16="http://schemas.microsoft.com/office/drawing/2014/main" val="20001"/>
                    </a:ext>
                  </a:extLst>
                </a:gridCol>
                <a:gridCol w="447993">
                  <a:extLst>
                    <a:ext uri="{9D8B030D-6E8A-4147-A177-3AD203B41FA5}">
                      <a16:colId xmlns:a16="http://schemas.microsoft.com/office/drawing/2014/main" val="20002"/>
                    </a:ext>
                  </a:extLst>
                </a:gridCol>
                <a:gridCol w="447993">
                  <a:extLst>
                    <a:ext uri="{9D8B030D-6E8A-4147-A177-3AD203B41FA5}">
                      <a16:colId xmlns:a16="http://schemas.microsoft.com/office/drawing/2014/main" val="20003"/>
                    </a:ext>
                  </a:extLst>
                </a:gridCol>
                <a:gridCol w="447993">
                  <a:extLst>
                    <a:ext uri="{9D8B030D-6E8A-4147-A177-3AD203B41FA5}">
                      <a16:colId xmlns:a16="http://schemas.microsoft.com/office/drawing/2014/main" val="20004"/>
                    </a:ext>
                  </a:extLst>
                </a:gridCol>
                <a:gridCol w="447993">
                  <a:extLst>
                    <a:ext uri="{9D8B030D-6E8A-4147-A177-3AD203B41FA5}">
                      <a16:colId xmlns:a16="http://schemas.microsoft.com/office/drawing/2014/main" val="20005"/>
                    </a:ext>
                  </a:extLst>
                </a:gridCol>
              </a:tblGrid>
              <a:tr h="370840">
                <a:tc>
                  <a:txBody>
                    <a:bodyPr/>
                    <a:lstStyle/>
                    <a:p>
                      <a:pPr algn="ct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dirty="0" smtClean="0">
                          <a:solidFill>
                            <a:schemeClr val="tx1"/>
                          </a:solidFill>
                        </a:rPr>
                        <a:t>－</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2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2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3" name="テキスト ボックス 12"/>
          <p:cNvSpPr txBox="1"/>
          <p:nvPr/>
        </p:nvSpPr>
        <p:spPr>
          <a:xfrm>
            <a:off x="395536" y="2861350"/>
            <a:ext cx="8208912" cy="646331"/>
          </a:xfrm>
          <a:prstGeom prst="rect">
            <a:avLst/>
          </a:prstGeom>
          <a:noFill/>
        </p:spPr>
        <p:txBody>
          <a:bodyPr wrap="square" rtlCol="0">
            <a:spAutoFit/>
          </a:bodyPr>
          <a:lstStyle/>
          <a:p>
            <a:r>
              <a:rPr kumimoji="1" lang="ja-JP" altLang="en-US" dirty="0" smtClean="0"/>
              <a:t>問３．地殻中の存在量が少なく、採掘や製錬が難しいため生産量が少ない金属を</a:t>
            </a:r>
            <a:endParaRPr kumimoji="1" lang="en-US" altLang="ja-JP" dirty="0" smtClean="0"/>
          </a:p>
          <a:p>
            <a:r>
              <a:rPr lang="ja-JP" altLang="en-US" dirty="0"/>
              <a:t>　</a:t>
            </a:r>
            <a:r>
              <a:rPr lang="ja-JP" altLang="en-US" dirty="0" smtClean="0"/>
              <a:t>　　何というか。</a:t>
            </a:r>
            <a:endParaRPr kumimoji="1" lang="ja-JP" altLang="en-US" dirty="0"/>
          </a:p>
        </p:txBody>
      </p:sp>
      <p:sp>
        <p:nvSpPr>
          <p:cNvPr id="15" name="テキスト ボックス 14"/>
          <p:cNvSpPr txBox="1"/>
          <p:nvPr/>
        </p:nvSpPr>
        <p:spPr>
          <a:xfrm>
            <a:off x="395536" y="1210400"/>
            <a:ext cx="8208912" cy="646331"/>
          </a:xfrm>
          <a:prstGeom prst="rect">
            <a:avLst/>
          </a:prstGeom>
          <a:noFill/>
        </p:spPr>
        <p:txBody>
          <a:bodyPr wrap="square" rtlCol="0">
            <a:spAutoFit/>
          </a:bodyPr>
          <a:lstStyle/>
          <a:p>
            <a:r>
              <a:rPr kumimoji="1" lang="ja-JP" altLang="en-US" dirty="0" smtClean="0"/>
              <a:t>問２．アルミニウムが再利用に適している理由を２つ挙げよ。</a:t>
            </a:r>
            <a:endParaRPr kumimoji="1" lang="en-US" altLang="ja-JP" dirty="0" smtClean="0"/>
          </a:p>
          <a:p>
            <a:r>
              <a:rPr lang="ja-JP" altLang="en-US" dirty="0"/>
              <a:t>　</a:t>
            </a:r>
            <a:r>
              <a:rPr lang="ja-JP" altLang="en-US" dirty="0" smtClean="0"/>
              <a:t>　　</a:t>
            </a:r>
            <a:r>
              <a:rPr lang="ja-JP" altLang="en-US" sz="1600" dirty="0" smtClean="0"/>
              <a:t>（エネルギーに関わることと品質に関わること）</a:t>
            </a:r>
            <a:endParaRPr kumimoji="1" lang="ja-JP" altLang="en-US" sz="1600" dirty="0"/>
          </a:p>
        </p:txBody>
      </p:sp>
      <p:graphicFrame>
        <p:nvGraphicFramePr>
          <p:cNvPr id="16" name="表 15"/>
          <p:cNvGraphicFramePr>
            <a:graphicFrameLocks noGrp="1"/>
          </p:cNvGraphicFramePr>
          <p:nvPr>
            <p:extLst>
              <p:ext uri="{D42A27DB-BD31-4B8C-83A1-F6EECF244321}">
                <p14:modId xmlns:p14="http://schemas.microsoft.com/office/powerpoint/2010/main" val="970328100"/>
              </p:ext>
            </p:extLst>
          </p:nvPr>
        </p:nvGraphicFramePr>
        <p:xfrm>
          <a:off x="5562696" y="3266102"/>
          <a:ext cx="2450013" cy="370840"/>
        </p:xfrm>
        <a:graphic>
          <a:graphicData uri="http://schemas.openxmlformats.org/drawingml/2006/table">
            <a:tbl>
              <a:tblPr firstRow="1" bandRow="1">
                <a:tableStyleId>{5C22544A-7EE6-4342-B048-85BDC9FD1C3A}</a:tableStyleId>
              </a:tblPr>
              <a:tblGrid>
                <a:gridCol w="648073">
                  <a:extLst>
                    <a:ext uri="{9D8B030D-6E8A-4147-A177-3AD203B41FA5}">
                      <a16:colId xmlns:a16="http://schemas.microsoft.com/office/drawing/2014/main" val="20000"/>
                    </a:ext>
                  </a:extLst>
                </a:gridCol>
                <a:gridCol w="1801940">
                  <a:extLst>
                    <a:ext uri="{9D8B030D-6E8A-4147-A177-3AD203B41FA5}">
                      <a16:colId xmlns:a16="http://schemas.microsoft.com/office/drawing/2014/main" val="20001"/>
                    </a:ext>
                  </a:extLst>
                </a:gridCol>
              </a:tblGrid>
              <a:tr h="370840">
                <a:tc>
                  <a:txBody>
                    <a:bodyPr/>
                    <a:lstStyle/>
                    <a:p>
                      <a:r>
                        <a:rPr kumimoji="1" lang="ja-JP" altLang="en-US" b="0" dirty="0" smtClean="0">
                          <a:solidFill>
                            <a:schemeClr val="tx1"/>
                          </a:solidFill>
                        </a:rPr>
                        <a:t>（答）</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7" name="テキスト ボックス 16"/>
          <p:cNvSpPr txBox="1"/>
          <p:nvPr/>
        </p:nvSpPr>
        <p:spPr>
          <a:xfrm>
            <a:off x="395536" y="3986182"/>
            <a:ext cx="8208912" cy="369332"/>
          </a:xfrm>
          <a:prstGeom prst="rect">
            <a:avLst/>
          </a:prstGeom>
          <a:noFill/>
        </p:spPr>
        <p:txBody>
          <a:bodyPr wrap="square" rtlCol="0">
            <a:spAutoFit/>
          </a:bodyPr>
          <a:lstStyle/>
          <a:p>
            <a:r>
              <a:rPr kumimoji="1" lang="ja-JP" altLang="en-US" dirty="0" smtClean="0"/>
              <a:t>問４．携帯電話に利用されているレアメタルの名称と元素記号を４つ答えよ。</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32470290"/>
              </p:ext>
            </p:extLst>
          </p:nvPr>
        </p:nvGraphicFramePr>
        <p:xfrm>
          <a:off x="654531" y="1912476"/>
          <a:ext cx="7373853" cy="741680"/>
        </p:xfrm>
        <a:graphic>
          <a:graphicData uri="http://schemas.openxmlformats.org/drawingml/2006/table">
            <a:tbl>
              <a:tblPr firstRow="1" bandRow="1">
                <a:tableStyleId>{5C22544A-7EE6-4342-B048-85BDC9FD1C3A}</a:tableStyleId>
              </a:tblPr>
              <a:tblGrid>
                <a:gridCol w="7373853">
                  <a:extLst>
                    <a:ext uri="{9D8B030D-6E8A-4147-A177-3AD203B41FA5}">
                      <a16:colId xmlns:a16="http://schemas.microsoft.com/office/drawing/2014/main" val="20000"/>
                    </a:ext>
                  </a:extLst>
                </a:gridCol>
              </a:tblGrid>
              <a:tr h="370840">
                <a:tc>
                  <a:txBody>
                    <a:bodyPr/>
                    <a:lstStyle/>
                    <a:p>
                      <a:r>
                        <a:rPr kumimoji="1" lang="ja-JP" altLang="en-US" sz="1400" b="0" dirty="0" smtClean="0">
                          <a:solidFill>
                            <a:schemeClr val="tx1"/>
                          </a:solidFill>
                        </a:rPr>
                        <a:t>１．</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kumimoji="1" lang="ja-JP" altLang="en-US" sz="1400" b="0" dirty="0" smtClean="0">
                          <a:solidFill>
                            <a:schemeClr val="tx1"/>
                          </a:solidFill>
                        </a:rPr>
                        <a:t>２．</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3647459990"/>
              </p:ext>
            </p:extLst>
          </p:nvPr>
        </p:nvGraphicFramePr>
        <p:xfrm>
          <a:off x="539552" y="4472528"/>
          <a:ext cx="7200800" cy="1188720"/>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1021923">
                  <a:extLst>
                    <a:ext uri="{9D8B030D-6E8A-4147-A177-3AD203B41FA5}">
                      <a16:colId xmlns:a16="http://schemas.microsoft.com/office/drawing/2014/main" val="20002"/>
                    </a:ext>
                  </a:extLst>
                </a:gridCol>
                <a:gridCol w="2578477">
                  <a:extLst>
                    <a:ext uri="{9D8B030D-6E8A-4147-A177-3AD203B41FA5}">
                      <a16:colId xmlns:a16="http://schemas.microsoft.com/office/drawing/2014/main" val="20003"/>
                    </a:ext>
                  </a:extLst>
                </a:gridCol>
              </a:tblGrid>
              <a:tr h="562336">
                <a:tc>
                  <a:txBody>
                    <a:bodyPr/>
                    <a:lstStyle/>
                    <a:p>
                      <a:pPr algn="ctr"/>
                      <a:r>
                        <a:rPr kumimoji="1" lang="ja-JP" altLang="en-US" sz="1600" b="1" dirty="0" smtClean="0">
                          <a:solidFill>
                            <a:schemeClr val="tx1"/>
                          </a:solidFill>
                        </a:rPr>
                        <a:t>スピーカー</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1" dirty="0" smtClean="0">
                          <a:solidFill>
                            <a:schemeClr val="tx1"/>
                          </a:solidFill>
                        </a:rPr>
                        <a:t>名称　　　　　　　　　　　　　　　</a:t>
                      </a:r>
                      <a:r>
                        <a:rPr kumimoji="1" lang="ja-JP" altLang="en-US" sz="1100" b="1" dirty="0" smtClean="0">
                          <a:solidFill>
                            <a:schemeClr val="tx1"/>
                          </a:solidFill>
                        </a:rPr>
                        <a:t>記号</a:t>
                      </a:r>
                      <a:endParaRPr kumimoji="1" lang="en-US" altLang="ja-JP" sz="1100" b="1" dirty="0" smtClean="0">
                        <a:solidFill>
                          <a:schemeClr val="tx1"/>
                        </a:solidFill>
                      </a:endParaRPr>
                    </a:p>
                    <a:p>
                      <a:endParaRPr kumimoji="1" lang="en-US" altLang="ja-JP" sz="1100" b="1" dirty="0" smtClean="0">
                        <a:solidFill>
                          <a:schemeClr val="tx1"/>
                        </a:solidFill>
                      </a:endParaRPr>
                    </a:p>
                    <a:p>
                      <a:endParaRPr kumimoji="1" lang="en-US" altLang="ja-JP" sz="11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smtClean="0">
                          <a:solidFill>
                            <a:schemeClr val="tx1"/>
                          </a:solidFill>
                        </a:rPr>
                        <a:t>LED</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rPr>
                        <a:t>名称　　　　　　　　　　　　　　　記号</a:t>
                      </a:r>
                    </a:p>
                    <a:p>
                      <a:endParaRPr kumimoji="1" lang="ja-JP" alt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77134">
                <a:tc>
                  <a:txBody>
                    <a:bodyPr/>
                    <a:lstStyle/>
                    <a:p>
                      <a:pPr algn="ctr"/>
                      <a:r>
                        <a:rPr kumimoji="1" lang="ja-JP" altLang="en-US" sz="1600" b="1" dirty="0" smtClean="0">
                          <a:solidFill>
                            <a:schemeClr val="tx1"/>
                          </a:solidFill>
                        </a:rPr>
                        <a:t>液晶画面</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rPr>
                        <a:t>名称　　　　　　　　　　　　　　　</a:t>
                      </a:r>
                      <a:r>
                        <a:rPr kumimoji="1" lang="ja-JP" altLang="en-US" sz="1100" b="1" dirty="0" smtClean="0">
                          <a:solidFill>
                            <a:schemeClr val="tx1"/>
                          </a:solidFill>
                        </a:rPr>
                        <a:t>記号</a:t>
                      </a:r>
                      <a:endParaRPr kumimoji="1" lang="en-US" altLang="ja-JP" sz="11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solidFill>
                            <a:schemeClr val="tx1"/>
                          </a:solidFill>
                        </a:rPr>
                        <a:t>電池</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rPr>
                        <a:t>名称　　　　　　　　　　　　　　　記号</a:t>
                      </a:r>
                    </a:p>
                    <a:p>
                      <a:endParaRPr kumimoji="1" lang="ja-JP"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0" name="テキスト ボックス 19"/>
          <p:cNvSpPr txBox="1"/>
          <p:nvPr/>
        </p:nvSpPr>
        <p:spPr>
          <a:xfrm>
            <a:off x="395536" y="5746030"/>
            <a:ext cx="5328592" cy="923330"/>
          </a:xfrm>
          <a:prstGeom prst="rect">
            <a:avLst/>
          </a:prstGeom>
          <a:noFill/>
        </p:spPr>
        <p:txBody>
          <a:bodyPr wrap="square" rtlCol="0">
            <a:spAutoFit/>
          </a:bodyPr>
          <a:lstStyle/>
          <a:p>
            <a:pPr>
              <a:lnSpc>
                <a:spcPct val="150000"/>
              </a:lnSpc>
            </a:pPr>
            <a:r>
              <a:rPr kumimoji="1" lang="ja-JP" altLang="en-US" dirty="0" smtClean="0"/>
              <a:t>問５．ケイ砂や粘土のなどの天然の無機物質を</a:t>
            </a:r>
            <a:r>
              <a:rPr kumimoji="1" lang="ja-JP" altLang="en-US" dirty="0" smtClean="0"/>
              <a:t>高温　</a:t>
            </a:r>
            <a:endParaRPr kumimoji="1" lang="en-US" altLang="ja-JP" dirty="0" smtClean="0"/>
          </a:p>
          <a:p>
            <a:pPr>
              <a:lnSpc>
                <a:spcPct val="150000"/>
              </a:lnSpc>
            </a:pPr>
            <a:r>
              <a:rPr kumimoji="1" lang="ja-JP" altLang="en-US" dirty="0" smtClean="0"/>
              <a:t>　　　で処理</a:t>
            </a:r>
            <a:r>
              <a:rPr kumimoji="1" lang="ja-JP" altLang="en-US" dirty="0" smtClean="0"/>
              <a:t>してつくられたものを何というか。</a:t>
            </a:r>
            <a:endParaRPr kumimoji="1" lang="ja-JP" altLang="en-US" dirty="0"/>
          </a:p>
        </p:txBody>
      </p:sp>
      <p:graphicFrame>
        <p:nvGraphicFramePr>
          <p:cNvPr id="21" name="表 20"/>
          <p:cNvGraphicFramePr>
            <a:graphicFrameLocks noGrp="1"/>
          </p:cNvGraphicFramePr>
          <p:nvPr>
            <p:extLst>
              <p:ext uri="{D42A27DB-BD31-4B8C-83A1-F6EECF244321}">
                <p14:modId xmlns:p14="http://schemas.microsoft.com/office/powerpoint/2010/main" val="3624281079"/>
              </p:ext>
            </p:extLst>
          </p:nvPr>
        </p:nvGraphicFramePr>
        <p:xfrm>
          <a:off x="5650379" y="6298520"/>
          <a:ext cx="2450013" cy="370840"/>
        </p:xfrm>
        <a:graphic>
          <a:graphicData uri="http://schemas.openxmlformats.org/drawingml/2006/table">
            <a:tbl>
              <a:tblPr firstRow="1" bandRow="1">
                <a:tableStyleId>{5C22544A-7EE6-4342-B048-85BDC9FD1C3A}</a:tableStyleId>
              </a:tblPr>
              <a:tblGrid>
                <a:gridCol w="648073">
                  <a:extLst>
                    <a:ext uri="{9D8B030D-6E8A-4147-A177-3AD203B41FA5}">
                      <a16:colId xmlns:a16="http://schemas.microsoft.com/office/drawing/2014/main" val="20000"/>
                    </a:ext>
                  </a:extLst>
                </a:gridCol>
                <a:gridCol w="1801940">
                  <a:extLst>
                    <a:ext uri="{9D8B030D-6E8A-4147-A177-3AD203B41FA5}">
                      <a16:colId xmlns:a16="http://schemas.microsoft.com/office/drawing/2014/main" val="20001"/>
                    </a:ext>
                  </a:extLst>
                </a:gridCol>
              </a:tblGrid>
              <a:tr h="370840">
                <a:tc>
                  <a:txBody>
                    <a:bodyPr/>
                    <a:lstStyle/>
                    <a:p>
                      <a:r>
                        <a:rPr kumimoji="1" lang="ja-JP" altLang="en-US" b="0" dirty="0" smtClean="0">
                          <a:solidFill>
                            <a:schemeClr val="tx1"/>
                          </a:solidFill>
                        </a:rPr>
                        <a:t>（答）</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66280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0131" y="69112"/>
            <a:ext cx="6365845" cy="369332"/>
          </a:xfrm>
          <a:prstGeom prst="rect">
            <a:avLst/>
          </a:prstGeom>
          <a:solidFill>
            <a:schemeClr val="bg1"/>
          </a:solidFill>
          <a:effectLst/>
        </p:spPr>
        <p:txBody>
          <a:bodyPr wrap="none" rtlCol="0">
            <a:spAutoFit/>
          </a:bodyPr>
          <a:lstStyle/>
          <a:p>
            <a:r>
              <a:rPr lang="ja-JP" altLang="en-US" dirty="0">
                <a:effectLst/>
                <a:latin typeface="Times New Roman" pitchFamily="18" charset="0"/>
                <a:ea typeface="HGPｺﾞｼｯｸE" pitchFamily="50" charset="-128"/>
                <a:cs typeface="Times New Roman" pitchFamily="18" charset="0"/>
              </a:rPr>
              <a:t>２</a:t>
            </a:r>
            <a:r>
              <a:rPr kumimoji="1" lang="ja-JP" altLang="en-US" dirty="0" smtClean="0">
                <a:effectLst/>
                <a:latin typeface="Times New Roman" pitchFamily="18" charset="0"/>
                <a:ea typeface="HGPｺﾞｼｯｸE" pitchFamily="50" charset="-128"/>
                <a:cs typeface="Times New Roman" pitchFamily="18" charset="0"/>
              </a:rPr>
              <a:t>学年 化学基礎 </a:t>
            </a:r>
            <a:r>
              <a:rPr kumimoji="1" lang="en-US" altLang="ja-JP" dirty="0" smtClean="0">
                <a:effectLst/>
                <a:latin typeface="Times New Roman" pitchFamily="18" charset="0"/>
                <a:ea typeface="HGPｺﾞｼｯｸE" pitchFamily="50" charset="-128"/>
                <a:cs typeface="Times New Roman" pitchFamily="18" charset="0"/>
              </a:rPr>
              <a:t> </a:t>
            </a:r>
            <a:r>
              <a:rPr kumimoji="1" lang="ja-JP" altLang="en-US" dirty="0" smtClean="0">
                <a:effectLst/>
                <a:latin typeface="Times New Roman" pitchFamily="18" charset="0"/>
                <a:ea typeface="HGPｺﾞｼｯｸE" pitchFamily="50" charset="-128"/>
                <a:cs typeface="Times New Roman" pitchFamily="18" charset="0"/>
              </a:rPr>
              <a:t>授業資料 </a:t>
            </a:r>
            <a:r>
              <a:rPr kumimoji="1" lang="en-US" altLang="ja-JP" dirty="0" smtClean="0">
                <a:effectLst/>
                <a:latin typeface="Times New Roman" pitchFamily="18" charset="0"/>
                <a:ea typeface="HGPｺﾞｼｯｸE" pitchFamily="50" charset="-128"/>
                <a:cs typeface="Times New Roman" pitchFamily="18" charset="0"/>
              </a:rPr>
              <a:t>No.07</a:t>
            </a:r>
            <a:r>
              <a:rPr kumimoji="1" lang="ja-JP" altLang="en-US" dirty="0" smtClean="0">
                <a:effectLst/>
                <a:latin typeface="Times New Roman" pitchFamily="18" charset="0"/>
                <a:ea typeface="HGPｺﾞｼｯｸE" pitchFamily="50" charset="-128"/>
                <a:cs typeface="Times New Roman" pitchFamily="18" charset="0"/>
              </a:rPr>
              <a:t> ≪ </a:t>
            </a:r>
            <a:r>
              <a:rPr lang="ja-JP" altLang="en-US" dirty="0" smtClean="0">
                <a:latin typeface="Times New Roman" pitchFamily="18" charset="0"/>
                <a:ea typeface="HGPｺﾞｼｯｸE" pitchFamily="50" charset="-128"/>
                <a:cs typeface="Times New Roman" pitchFamily="18" charset="0"/>
              </a:rPr>
              <a:t>ファイルチェックとま</a:t>
            </a:r>
            <a:r>
              <a:rPr kumimoji="1" lang="ja-JP" altLang="en-US" dirty="0" smtClean="0">
                <a:effectLst/>
                <a:latin typeface="Times New Roman" pitchFamily="18" charset="0"/>
                <a:ea typeface="HGPｺﾞｼｯｸE" pitchFamily="50" charset="-128"/>
                <a:cs typeface="Times New Roman" pitchFamily="18" charset="0"/>
              </a:rPr>
              <a:t>とめ≫</a:t>
            </a:r>
            <a:endParaRPr kumimoji="1" lang="ja-JP" altLang="en-US" dirty="0">
              <a:effectLst/>
              <a:latin typeface="Times New Roman" pitchFamily="18" charset="0"/>
              <a:ea typeface="HGPｺﾞｼｯｸE" pitchFamily="50" charset="-128"/>
              <a:cs typeface="Times New Roman" pitchFamily="18" charset="0"/>
            </a:endParaRPr>
          </a:p>
        </p:txBody>
      </p:sp>
      <p:sp>
        <p:nvSpPr>
          <p:cNvPr id="5" name="テキスト ボックス 4"/>
          <p:cNvSpPr txBox="1"/>
          <p:nvPr/>
        </p:nvSpPr>
        <p:spPr>
          <a:xfrm>
            <a:off x="107504" y="412123"/>
            <a:ext cx="2682145" cy="348813"/>
          </a:xfrm>
          <a:prstGeom prst="rect">
            <a:avLst/>
          </a:prstGeom>
          <a:solidFill>
            <a:schemeClr val="bg1"/>
          </a:solidFill>
          <a:effectLst>
            <a:softEdge rad="127000"/>
          </a:effectLst>
        </p:spPr>
        <p:txBody>
          <a:bodyPr wrap="none" rtlCol="0">
            <a:spAutoFit/>
          </a:bodyPr>
          <a:lstStyle/>
          <a:p>
            <a:pPr>
              <a:lnSpc>
                <a:spcPts val="2000"/>
              </a:lnSpc>
            </a:pPr>
            <a:r>
              <a:rPr lang="en-US" altLang="ja-JP" sz="1400" b="1" dirty="0" smtClean="0">
                <a:effectLst/>
                <a:latin typeface="Times New Roman" panose="02020603050405020304" pitchFamily="18" charset="0"/>
                <a:cs typeface="Times New Roman" panose="02020603050405020304" pitchFamily="18" charset="0"/>
              </a:rPr>
              <a:t>P154</a:t>
            </a:r>
            <a:r>
              <a:rPr lang="ja-JP" altLang="en-US" sz="1400" b="1" dirty="0" smtClean="0">
                <a:effectLst/>
                <a:latin typeface="Times New Roman" panose="02020603050405020304" pitchFamily="18" charset="0"/>
                <a:cs typeface="Times New Roman" panose="02020603050405020304" pitchFamily="18" charset="0"/>
              </a:rPr>
              <a:t>（センターチャレンジ 第２問）</a:t>
            </a:r>
            <a:endParaRPr kumimoji="1" lang="ja-JP" altLang="en-US" b="1" dirty="0">
              <a:effectLst/>
              <a:latin typeface="Times New Roman" panose="02020603050405020304" pitchFamily="18" charset="0"/>
              <a:cs typeface="Times New Roman" panose="02020603050405020304" pitchFamily="18" charset="0"/>
            </a:endParaRPr>
          </a:p>
        </p:txBody>
      </p:sp>
      <p:sp>
        <p:nvSpPr>
          <p:cNvPr id="50" name="テキスト ボックス 49"/>
          <p:cNvSpPr txBox="1"/>
          <p:nvPr/>
        </p:nvSpPr>
        <p:spPr>
          <a:xfrm>
            <a:off x="2411759" y="799579"/>
            <a:ext cx="4752529" cy="369332"/>
          </a:xfrm>
          <a:prstGeom prst="rect">
            <a:avLst/>
          </a:prstGeom>
          <a:noFill/>
        </p:spPr>
        <p:txBody>
          <a:bodyPr wrap="square" rtlCol="0">
            <a:spAutoFit/>
          </a:bodyPr>
          <a:lstStyle/>
          <a:p>
            <a:r>
              <a:rPr kumimoji="1" lang="ja-JP" altLang="en-US" u="sng" dirty="0" smtClean="0"/>
              <a:t>２年（　）組（　　）席　名前（　　　　　　　　　　　　）</a:t>
            </a:r>
            <a:endParaRPr lang="ja-JP" altLang="en-US" u="sng" dirty="0"/>
          </a:p>
        </p:txBody>
      </p:sp>
      <p:sp>
        <p:nvSpPr>
          <p:cNvPr id="3" name="正方形/長方形 2"/>
          <p:cNvSpPr/>
          <p:nvPr/>
        </p:nvSpPr>
        <p:spPr>
          <a:xfrm>
            <a:off x="65941" y="40417"/>
            <a:ext cx="7078143" cy="1114773"/>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5" name="テキスト ボックス 24"/>
          <p:cNvSpPr txBox="1"/>
          <p:nvPr/>
        </p:nvSpPr>
        <p:spPr>
          <a:xfrm>
            <a:off x="323527" y="1529496"/>
            <a:ext cx="4680521" cy="923330"/>
          </a:xfrm>
          <a:prstGeom prst="rect">
            <a:avLst/>
          </a:prstGeom>
          <a:noFill/>
          <a:ln w="38100">
            <a:solidFill>
              <a:schemeClr val="bg1">
                <a:lumMod val="75000"/>
              </a:schemeClr>
            </a:solidFill>
          </a:ln>
        </p:spPr>
        <p:txBody>
          <a:bodyPr wrap="square" rtlCol="0">
            <a:spAutoFit/>
          </a:bodyPr>
          <a:lstStyle/>
          <a:p>
            <a:r>
              <a:rPr lang="ja-JP" altLang="en-US" dirty="0" smtClean="0"/>
              <a:t>①：ファイルチェックを行う。</a:t>
            </a:r>
            <a:endParaRPr lang="en-US" altLang="ja-JP" dirty="0" smtClean="0"/>
          </a:p>
          <a:p>
            <a:r>
              <a:rPr kumimoji="1" lang="ja-JP" altLang="en-US" dirty="0" smtClean="0"/>
              <a:t>②：混合物の分離方法を整理する。</a:t>
            </a:r>
            <a:endParaRPr kumimoji="1" lang="en-US" altLang="ja-JP" dirty="0" smtClean="0"/>
          </a:p>
          <a:p>
            <a:r>
              <a:rPr lang="ja-JP" altLang="en-US" dirty="0" smtClean="0"/>
              <a:t>③：プリントの問題に挑戦する。</a:t>
            </a:r>
            <a:endParaRPr lang="en-US" altLang="ja-JP" dirty="0"/>
          </a:p>
        </p:txBody>
      </p:sp>
      <p:sp>
        <p:nvSpPr>
          <p:cNvPr id="26" name="正方形/長方形 25"/>
          <p:cNvSpPr/>
          <p:nvPr/>
        </p:nvSpPr>
        <p:spPr>
          <a:xfrm>
            <a:off x="50012" y="1194299"/>
            <a:ext cx="1569660" cy="369332"/>
          </a:xfrm>
          <a:prstGeom prst="rect">
            <a:avLst/>
          </a:prstGeom>
        </p:spPr>
        <p:txBody>
          <a:bodyPr wrap="none">
            <a:spAutoFit/>
          </a:bodyPr>
          <a:lstStyle/>
          <a:p>
            <a:r>
              <a:rPr lang="ja-JP" altLang="en-US" i="1" dirty="0" smtClean="0"/>
              <a:t>■今日</a:t>
            </a:r>
            <a:r>
              <a:rPr lang="ja-JP" altLang="en-US" i="1" dirty="0"/>
              <a:t>の流れ</a:t>
            </a:r>
            <a:endParaRPr lang="en-US" altLang="ja-JP" i="1" dirty="0"/>
          </a:p>
        </p:txBody>
      </p:sp>
      <p:pic>
        <p:nvPicPr>
          <p:cNvPr id="46" name="Picture 86"/>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7386088" y="73973"/>
            <a:ext cx="1555709" cy="2058883"/>
          </a:xfrm>
          <a:prstGeom prst="rect">
            <a:avLst/>
          </a:prstGeom>
          <a:noFill/>
          <a:ln>
            <a:noFill/>
          </a:ln>
          <a:effectLst>
            <a:softEdge rad="63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正方形/長方形 46"/>
          <p:cNvSpPr/>
          <p:nvPr/>
        </p:nvSpPr>
        <p:spPr>
          <a:xfrm>
            <a:off x="7286975" y="2147370"/>
            <a:ext cx="1749521" cy="461665"/>
          </a:xfrm>
          <a:prstGeom prst="rect">
            <a:avLst/>
          </a:prstGeom>
        </p:spPr>
        <p:txBody>
          <a:bodyPr wrap="square">
            <a:spAutoFit/>
          </a:bodyPr>
          <a:lstStyle/>
          <a:p>
            <a:r>
              <a:rPr lang="en-US" altLang="ja-JP" sz="1200" dirty="0"/>
              <a:t>James </a:t>
            </a:r>
            <a:r>
              <a:rPr lang="ja-JP" altLang="en-US" sz="1200" dirty="0" smtClean="0"/>
              <a:t>　</a:t>
            </a:r>
            <a:r>
              <a:rPr lang="en-US" altLang="ja-JP" sz="1200" dirty="0" smtClean="0"/>
              <a:t>Prescott </a:t>
            </a:r>
            <a:r>
              <a:rPr lang="ja-JP" altLang="en-US" sz="1200" dirty="0" smtClean="0"/>
              <a:t>　</a:t>
            </a:r>
            <a:r>
              <a:rPr lang="en-US" altLang="ja-JP" sz="1200" dirty="0" err="1" smtClean="0"/>
              <a:t>Joul</a:t>
            </a:r>
            <a:endParaRPr lang="en-US" altLang="ja-JP" sz="1200" dirty="0" smtClean="0"/>
          </a:p>
          <a:p>
            <a:r>
              <a:rPr lang="en-US" altLang="ja-JP" sz="1200" dirty="0" smtClean="0">
                <a:latin typeface="Times New Roman" panose="02020603050405020304" pitchFamily="18" charset="0"/>
                <a:cs typeface="Times New Roman" panose="02020603050405020304" pitchFamily="18" charset="0"/>
              </a:rPr>
              <a:t>(1818-1889)</a:t>
            </a:r>
            <a:endParaRPr lang="ja-JP" altLang="en-US" sz="1200" dirty="0">
              <a:latin typeface="Times New Roman" panose="02020603050405020304" pitchFamily="18" charset="0"/>
              <a:cs typeface="Times New Roman" panose="02020603050405020304" pitchFamily="18" charset="0"/>
            </a:endParaRPr>
          </a:p>
        </p:txBody>
      </p:sp>
      <p:sp>
        <p:nvSpPr>
          <p:cNvPr id="48" name="正方形/長方形 47"/>
          <p:cNvSpPr/>
          <p:nvPr/>
        </p:nvSpPr>
        <p:spPr>
          <a:xfrm>
            <a:off x="7256024" y="2060848"/>
            <a:ext cx="1649811" cy="215444"/>
          </a:xfrm>
          <a:prstGeom prst="rect">
            <a:avLst/>
          </a:prstGeom>
        </p:spPr>
        <p:txBody>
          <a:bodyPr wrap="none">
            <a:spAutoFit/>
          </a:bodyPr>
          <a:lstStyle/>
          <a:p>
            <a:r>
              <a:rPr lang="ja-JP" altLang="en-US" sz="800" dirty="0" smtClean="0">
                <a:latin typeface="Times New Roman" panose="02020603050405020304" pitchFamily="18" charset="0"/>
                <a:cs typeface="Times New Roman" panose="02020603050405020304" pitchFamily="18" charset="0"/>
              </a:rPr>
              <a:t>ジェームズ プレスコット　 ジュール</a:t>
            </a:r>
            <a:endParaRPr lang="ja-JP" altLang="en-US" sz="800" dirty="0">
              <a:latin typeface="Times New Roman" panose="02020603050405020304" pitchFamily="18" charset="0"/>
              <a:cs typeface="Times New Roman" panose="02020603050405020304" pitchFamily="18" charset="0"/>
            </a:endParaRPr>
          </a:p>
        </p:txBody>
      </p:sp>
      <p:sp>
        <p:nvSpPr>
          <p:cNvPr id="49" name="正方形/長方形 48"/>
          <p:cNvSpPr/>
          <p:nvPr/>
        </p:nvSpPr>
        <p:spPr>
          <a:xfrm>
            <a:off x="7928191" y="2332911"/>
            <a:ext cx="1036297" cy="461665"/>
          </a:xfrm>
          <a:prstGeom prst="rect">
            <a:avLst/>
          </a:prstGeom>
          <a:noFill/>
          <a:effectLst>
            <a:softEdge rad="127000"/>
          </a:effectLst>
        </p:spPr>
        <p:txBody>
          <a:bodyPr wrap="square">
            <a:spAutoFit/>
          </a:bodyPr>
          <a:lstStyle/>
          <a:p>
            <a:pPr algn="r"/>
            <a:r>
              <a:rPr lang="ja-JP" altLang="en-US" sz="1200" i="1" dirty="0" smtClean="0"/>
              <a:t>イギリスの</a:t>
            </a:r>
            <a:endParaRPr lang="en-US" altLang="ja-JP" sz="1200" i="1" dirty="0" smtClean="0"/>
          </a:p>
          <a:p>
            <a:pPr algn="r"/>
            <a:r>
              <a:rPr lang="ja-JP" altLang="en-US" sz="1200" i="1" dirty="0"/>
              <a:t>物理学者</a:t>
            </a:r>
          </a:p>
        </p:txBody>
      </p:sp>
      <p:sp>
        <p:nvSpPr>
          <p:cNvPr id="43" name="テキスト ボックス 42"/>
          <p:cNvSpPr txBox="1"/>
          <p:nvPr/>
        </p:nvSpPr>
        <p:spPr>
          <a:xfrm>
            <a:off x="5148064" y="1558827"/>
            <a:ext cx="2107960" cy="830997"/>
          </a:xfrm>
          <a:prstGeom prst="rect">
            <a:avLst/>
          </a:prstGeom>
          <a:noFill/>
          <a:ln w="38100">
            <a:solidFill>
              <a:schemeClr val="tx1"/>
            </a:solidFill>
          </a:ln>
        </p:spPr>
        <p:txBody>
          <a:bodyPr wrap="square" rtlCol="0">
            <a:spAutoFit/>
          </a:bodyPr>
          <a:lstStyle/>
          <a:p>
            <a:r>
              <a:rPr kumimoji="1" lang="ja-JP" altLang="en-US" sz="1600" dirty="0" smtClean="0"/>
              <a:t>教科書 </a:t>
            </a:r>
            <a:endParaRPr kumimoji="1" lang="en-US" altLang="ja-JP" sz="1600" dirty="0" smtClean="0"/>
          </a:p>
          <a:p>
            <a:r>
              <a:rPr kumimoji="1" lang="ja-JP" altLang="en-US" sz="1600" dirty="0" smtClean="0"/>
              <a:t>Ｐ４～９、</a:t>
            </a:r>
            <a:r>
              <a:rPr lang="ja-JP" altLang="en-US" sz="1600" dirty="0" smtClean="0"/>
              <a:t>Ｐ２６～３１</a:t>
            </a:r>
            <a:r>
              <a:rPr kumimoji="1" lang="ja-JP" altLang="en-US" sz="1600" dirty="0" smtClean="0"/>
              <a:t>　　</a:t>
            </a:r>
            <a:endParaRPr kumimoji="1" lang="en-US" altLang="ja-JP" sz="1600" dirty="0" smtClean="0"/>
          </a:p>
          <a:p>
            <a:r>
              <a:rPr lang="ja-JP" altLang="en-US" sz="1600" dirty="0" smtClean="0"/>
              <a:t>プリント</a:t>
            </a:r>
            <a:r>
              <a:rPr lang="en-US" altLang="ja-JP" sz="1600" dirty="0" smtClean="0"/>
              <a:t>No.1</a:t>
            </a:r>
            <a:r>
              <a:rPr lang="ja-JP" altLang="en-US" sz="1600" dirty="0" smtClean="0"/>
              <a:t>～</a:t>
            </a:r>
            <a:r>
              <a:rPr lang="en-US" altLang="ja-JP" sz="1600" dirty="0" smtClean="0"/>
              <a:t>No.7</a:t>
            </a:r>
          </a:p>
        </p:txBody>
      </p:sp>
      <p:sp>
        <p:nvSpPr>
          <p:cNvPr id="2" name="テキスト ボックス 1"/>
          <p:cNvSpPr txBox="1"/>
          <p:nvPr/>
        </p:nvSpPr>
        <p:spPr>
          <a:xfrm>
            <a:off x="4980520" y="1264992"/>
            <a:ext cx="1515158" cy="338554"/>
          </a:xfrm>
          <a:prstGeom prst="rect">
            <a:avLst/>
          </a:prstGeom>
          <a:noFill/>
        </p:spPr>
        <p:txBody>
          <a:bodyPr wrap="none" rtlCol="0">
            <a:spAutoFit/>
          </a:bodyPr>
          <a:lstStyle/>
          <a:p>
            <a:r>
              <a:rPr lang="ja-JP" altLang="en-US" sz="1600" b="1" dirty="0" smtClean="0"/>
              <a:t>＜</a:t>
            </a:r>
            <a:r>
              <a:rPr lang="ja-JP" altLang="en-US" sz="1600" b="1" dirty="0"/>
              <a:t>テスト範囲</a:t>
            </a:r>
            <a:r>
              <a:rPr lang="ja-JP" altLang="en-US" sz="1600" b="1" dirty="0" smtClean="0"/>
              <a:t>＞</a:t>
            </a:r>
            <a:endParaRPr lang="en-US" altLang="ja-JP" sz="1600" b="1" dirty="0"/>
          </a:p>
        </p:txBody>
      </p:sp>
      <p:sp>
        <p:nvSpPr>
          <p:cNvPr id="30" name="テキスト ボックス 29"/>
          <p:cNvSpPr txBox="1"/>
          <p:nvPr/>
        </p:nvSpPr>
        <p:spPr>
          <a:xfrm>
            <a:off x="590" y="2956010"/>
            <a:ext cx="1898276" cy="3970318"/>
          </a:xfrm>
          <a:prstGeom prst="rect">
            <a:avLst/>
          </a:prstGeom>
          <a:noFill/>
        </p:spPr>
        <p:txBody>
          <a:bodyPr wrap="none" rtlCol="0">
            <a:spAutoFit/>
          </a:bodyPr>
          <a:lstStyle/>
          <a:p>
            <a:pPr algn="ctr">
              <a:lnSpc>
                <a:spcPct val="200000"/>
              </a:lnSpc>
            </a:pPr>
            <a:r>
              <a:rPr kumimoji="1" lang="ja-JP" altLang="en-US" dirty="0" smtClean="0"/>
              <a:t>（</a:t>
            </a:r>
            <a:r>
              <a:rPr kumimoji="1" lang="en-US" altLang="ja-JP" sz="1400" dirty="0" smtClean="0"/>
              <a:t>A.</a:t>
            </a:r>
            <a:r>
              <a:rPr kumimoji="1" lang="ja-JP" altLang="en-US" dirty="0" smtClean="0"/>
              <a:t>　</a:t>
            </a:r>
            <a:r>
              <a:rPr kumimoji="1" lang="ja-JP" altLang="en-US" b="1" dirty="0" smtClean="0"/>
              <a:t>ろ過</a:t>
            </a:r>
            <a:r>
              <a:rPr kumimoji="1" lang="ja-JP" altLang="en-US" dirty="0" smtClean="0"/>
              <a:t>　　）</a:t>
            </a:r>
            <a:endParaRPr kumimoji="1" lang="en-US" altLang="ja-JP" dirty="0" smtClean="0"/>
          </a:p>
          <a:p>
            <a:pPr algn="ctr">
              <a:lnSpc>
                <a:spcPct val="200000"/>
              </a:lnSpc>
            </a:pPr>
            <a:r>
              <a:rPr lang="ja-JP" altLang="en-US" dirty="0" smtClean="0"/>
              <a:t>（</a:t>
            </a:r>
            <a:r>
              <a:rPr lang="en-US" altLang="ja-JP" sz="1400" dirty="0" smtClean="0"/>
              <a:t>B.</a:t>
            </a:r>
            <a:r>
              <a:rPr lang="ja-JP" altLang="en-US" dirty="0"/>
              <a:t>　</a:t>
            </a:r>
            <a:r>
              <a:rPr lang="ja-JP" altLang="en-US" b="1" dirty="0" smtClean="0"/>
              <a:t>蒸留</a:t>
            </a:r>
            <a:r>
              <a:rPr lang="ja-JP" altLang="en-US" dirty="0"/>
              <a:t>　　</a:t>
            </a:r>
            <a:r>
              <a:rPr lang="ja-JP" altLang="en-US" dirty="0" smtClean="0"/>
              <a:t>）</a:t>
            </a:r>
            <a:endParaRPr lang="en-US" altLang="ja-JP" dirty="0" smtClean="0"/>
          </a:p>
          <a:p>
            <a:pPr algn="ctr">
              <a:lnSpc>
                <a:spcPct val="200000"/>
              </a:lnSpc>
            </a:pPr>
            <a:r>
              <a:rPr lang="ja-JP" altLang="en-US" dirty="0" smtClean="0"/>
              <a:t>（</a:t>
            </a:r>
            <a:r>
              <a:rPr lang="en-US" altLang="ja-JP" sz="1400" dirty="0" smtClean="0"/>
              <a:t>C.</a:t>
            </a:r>
            <a:r>
              <a:rPr lang="ja-JP" altLang="en-US" dirty="0"/>
              <a:t>　</a:t>
            </a:r>
            <a:r>
              <a:rPr lang="ja-JP" altLang="en-US" b="1" dirty="0" smtClean="0"/>
              <a:t>分留</a:t>
            </a:r>
            <a:r>
              <a:rPr lang="ja-JP" altLang="en-US" dirty="0"/>
              <a:t>　　</a:t>
            </a:r>
            <a:r>
              <a:rPr lang="ja-JP" altLang="en-US" dirty="0" smtClean="0"/>
              <a:t>）</a:t>
            </a:r>
            <a:endParaRPr lang="en-US" altLang="ja-JP" dirty="0" smtClean="0"/>
          </a:p>
          <a:p>
            <a:pPr algn="ctr">
              <a:lnSpc>
                <a:spcPct val="200000"/>
              </a:lnSpc>
            </a:pPr>
            <a:r>
              <a:rPr lang="ja-JP" altLang="en-US" dirty="0" smtClean="0"/>
              <a:t>（</a:t>
            </a:r>
            <a:r>
              <a:rPr lang="en-US" altLang="ja-JP" sz="1400" dirty="0" smtClean="0"/>
              <a:t>D.</a:t>
            </a:r>
            <a:r>
              <a:rPr lang="ja-JP" altLang="en-US" dirty="0"/>
              <a:t>　</a:t>
            </a:r>
            <a:r>
              <a:rPr lang="ja-JP" altLang="en-US" b="1" dirty="0" smtClean="0"/>
              <a:t>昇華</a:t>
            </a:r>
            <a:r>
              <a:rPr lang="ja-JP" altLang="en-US" dirty="0"/>
              <a:t>　　</a:t>
            </a:r>
            <a:r>
              <a:rPr lang="ja-JP" altLang="en-US" dirty="0" smtClean="0"/>
              <a:t>）</a:t>
            </a:r>
            <a:endParaRPr lang="en-US" altLang="ja-JP" dirty="0" smtClean="0"/>
          </a:p>
          <a:p>
            <a:pPr algn="ctr">
              <a:lnSpc>
                <a:spcPct val="200000"/>
              </a:lnSpc>
            </a:pPr>
            <a:r>
              <a:rPr lang="ja-JP" altLang="en-US" dirty="0" smtClean="0"/>
              <a:t>（</a:t>
            </a:r>
            <a:r>
              <a:rPr lang="en-US" altLang="ja-JP" sz="1400" dirty="0" smtClean="0"/>
              <a:t>E.</a:t>
            </a:r>
            <a:r>
              <a:rPr lang="ja-JP" altLang="en-US" dirty="0"/>
              <a:t>　</a:t>
            </a:r>
            <a:r>
              <a:rPr lang="ja-JP" altLang="en-US" b="1" dirty="0" smtClean="0"/>
              <a:t>再結晶</a:t>
            </a:r>
            <a:r>
              <a:rPr lang="ja-JP" altLang="en-US" b="1" dirty="0"/>
              <a:t>　</a:t>
            </a:r>
            <a:r>
              <a:rPr lang="ja-JP" altLang="en-US" dirty="0"/>
              <a:t>　</a:t>
            </a:r>
            <a:r>
              <a:rPr lang="ja-JP" altLang="en-US" dirty="0" smtClean="0"/>
              <a:t>）</a:t>
            </a:r>
            <a:endParaRPr lang="en-US" altLang="ja-JP" dirty="0" smtClean="0"/>
          </a:p>
          <a:p>
            <a:pPr algn="ctr">
              <a:lnSpc>
                <a:spcPct val="200000"/>
              </a:lnSpc>
            </a:pPr>
            <a:r>
              <a:rPr lang="ja-JP" altLang="en-US" b="1" dirty="0" smtClean="0"/>
              <a:t>抽出</a:t>
            </a:r>
            <a:endParaRPr lang="en-US" altLang="ja-JP" b="1" dirty="0" smtClean="0"/>
          </a:p>
          <a:p>
            <a:pPr algn="ctr">
              <a:lnSpc>
                <a:spcPct val="200000"/>
              </a:lnSpc>
            </a:pPr>
            <a:r>
              <a:rPr kumimoji="1" lang="ja-JP" altLang="en-US" b="1" dirty="0"/>
              <a:t>クロマトグラフィー</a:t>
            </a:r>
          </a:p>
        </p:txBody>
      </p:sp>
      <p:cxnSp>
        <p:nvCxnSpPr>
          <p:cNvPr id="31" name="直線コネクタ 30"/>
          <p:cNvCxnSpPr/>
          <p:nvPr/>
        </p:nvCxnSpPr>
        <p:spPr>
          <a:xfrm>
            <a:off x="1979712" y="3172434"/>
            <a:ext cx="0" cy="3600000"/>
          </a:xfrm>
          <a:prstGeom prst="line">
            <a:avLst/>
          </a:prstGeom>
          <a:ln w="28575">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2082784" y="4814570"/>
            <a:ext cx="7042312" cy="646331"/>
          </a:xfrm>
          <a:prstGeom prst="rect">
            <a:avLst/>
          </a:prstGeom>
          <a:noFill/>
        </p:spPr>
        <p:txBody>
          <a:bodyPr wrap="square" rtlCol="0">
            <a:spAutoFit/>
          </a:bodyPr>
          <a:lstStyle/>
          <a:p>
            <a:r>
              <a:rPr lang="ja-JP" altLang="en-US" dirty="0" smtClean="0"/>
              <a:t>・固体から液体の状態を経ずに気体に変化する物質の特徴を利用して、</a:t>
            </a:r>
            <a:endParaRPr lang="en-US" altLang="ja-JP" dirty="0" smtClean="0"/>
          </a:p>
          <a:p>
            <a:r>
              <a:rPr lang="ja-JP" altLang="en-US" dirty="0"/>
              <a:t>混合物</a:t>
            </a:r>
            <a:r>
              <a:rPr kumimoji="1" lang="ja-JP" altLang="en-US" dirty="0" smtClean="0"/>
              <a:t>を分離する操作。</a:t>
            </a:r>
            <a:endParaRPr kumimoji="1" lang="ja-JP" altLang="en-US" dirty="0"/>
          </a:p>
        </p:txBody>
      </p:sp>
      <p:sp>
        <p:nvSpPr>
          <p:cNvPr id="42" name="テキスト ボックス 41"/>
          <p:cNvSpPr txBox="1"/>
          <p:nvPr/>
        </p:nvSpPr>
        <p:spPr>
          <a:xfrm>
            <a:off x="2082784" y="3074760"/>
            <a:ext cx="7157729" cy="369332"/>
          </a:xfrm>
          <a:prstGeom prst="rect">
            <a:avLst/>
          </a:prstGeom>
          <a:noFill/>
        </p:spPr>
        <p:txBody>
          <a:bodyPr wrap="none" rtlCol="0">
            <a:spAutoFit/>
          </a:bodyPr>
          <a:lstStyle/>
          <a:p>
            <a:r>
              <a:rPr lang="ja-JP" altLang="en-US" dirty="0" smtClean="0"/>
              <a:t>・</a:t>
            </a:r>
            <a:r>
              <a:rPr lang="ja-JP" altLang="en-US" dirty="0" err="1" smtClean="0"/>
              <a:t>ろ</a:t>
            </a:r>
            <a:r>
              <a:rPr lang="ja-JP" altLang="en-US" dirty="0" smtClean="0"/>
              <a:t>紙などを用い、液体とその液体に溶けていない固体を分離する操作。</a:t>
            </a:r>
            <a:endParaRPr kumimoji="1" lang="ja-JP" altLang="en-US" dirty="0"/>
          </a:p>
        </p:txBody>
      </p:sp>
      <p:sp>
        <p:nvSpPr>
          <p:cNvPr id="45" name="テキスト ボックス 44"/>
          <p:cNvSpPr txBox="1"/>
          <p:nvPr/>
        </p:nvSpPr>
        <p:spPr>
          <a:xfrm>
            <a:off x="2082784" y="3631378"/>
            <a:ext cx="7042312" cy="646331"/>
          </a:xfrm>
          <a:prstGeom prst="rect">
            <a:avLst/>
          </a:prstGeom>
          <a:noFill/>
        </p:spPr>
        <p:txBody>
          <a:bodyPr wrap="square" rtlCol="0">
            <a:spAutoFit/>
          </a:bodyPr>
          <a:lstStyle/>
          <a:p>
            <a:r>
              <a:rPr kumimoji="1" lang="ja-JP" altLang="en-US" dirty="0" smtClean="0"/>
              <a:t>・液体を含む混合物を加熱して沸騰（ふっとう）させ、生じた蒸気を冷やして、再び液体として分離する操作。</a:t>
            </a:r>
            <a:endParaRPr kumimoji="1" lang="ja-JP" altLang="en-US" dirty="0"/>
          </a:p>
        </p:txBody>
      </p:sp>
      <p:sp>
        <p:nvSpPr>
          <p:cNvPr id="52" name="テキスト ボックス 51"/>
          <p:cNvSpPr txBox="1"/>
          <p:nvPr/>
        </p:nvSpPr>
        <p:spPr>
          <a:xfrm>
            <a:off x="2082784" y="4221090"/>
            <a:ext cx="7042312" cy="646331"/>
          </a:xfrm>
          <a:prstGeom prst="rect">
            <a:avLst/>
          </a:prstGeom>
          <a:noFill/>
        </p:spPr>
        <p:txBody>
          <a:bodyPr wrap="square" rtlCol="0">
            <a:spAutoFit/>
          </a:bodyPr>
          <a:lstStyle/>
          <a:p>
            <a:r>
              <a:rPr kumimoji="1" lang="ja-JP" altLang="en-US" dirty="0" smtClean="0"/>
              <a:t>・２種類以上の液体の混合物から、沸点の差を利用して、蒸留によって</a:t>
            </a:r>
            <a:endParaRPr kumimoji="1" lang="en-US" altLang="ja-JP" dirty="0" smtClean="0"/>
          </a:p>
          <a:p>
            <a:r>
              <a:rPr kumimoji="1" lang="ja-JP" altLang="en-US" dirty="0" smtClean="0"/>
              <a:t>各成分に分離する操作。</a:t>
            </a:r>
            <a:endParaRPr kumimoji="1" lang="ja-JP" altLang="en-US" dirty="0"/>
          </a:p>
        </p:txBody>
      </p:sp>
      <p:sp>
        <p:nvSpPr>
          <p:cNvPr id="53" name="テキスト ボックス 52"/>
          <p:cNvSpPr txBox="1"/>
          <p:nvPr/>
        </p:nvSpPr>
        <p:spPr>
          <a:xfrm>
            <a:off x="2082784" y="6461462"/>
            <a:ext cx="7042312" cy="369332"/>
          </a:xfrm>
          <a:prstGeom prst="rect">
            <a:avLst/>
          </a:prstGeom>
          <a:noFill/>
        </p:spPr>
        <p:txBody>
          <a:bodyPr wrap="square" rtlCol="0">
            <a:spAutoFit/>
          </a:bodyPr>
          <a:lstStyle/>
          <a:p>
            <a:r>
              <a:rPr lang="ja-JP" altLang="en-US" dirty="0" smtClean="0"/>
              <a:t>・物質の移動速度の違いを利用して、混合物を分離・精製する方法。</a:t>
            </a:r>
            <a:endParaRPr kumimoji="1" lang="ja-JP" altLang="en-US" dirty="0"/>
          </a:p>
        </p:txBody>
      </p:sp>
      <p:sp>
        <p:nvSpPr>
          <p:cNvPr id="54" name="テキスト ボックス 53"/>
          <p:cNvSpPr txBox="1"/>
          <p:nvPr/>
        </p:nvSpPr>
        <p:spPr>
          <a:xfrm>
            <a:off x="2082784" y="5359570"/>
            <a:ext cx="7042312" cy="646331"/>
          </a:xfrm>
          <a:prstGeom prst="rect">
            <a:avLst/>
          </a:prstGeom>
          <a:noFill/>
        </p:spPr>
        <p:txBody>
          <a:bodyPr wrap="square" rtlCol="0">
            <a:spAutoFit/>
          </a:bodyPr>
          <a:lstStyle/>
          <a:p>
            <a:r>
              <a:rPr kumimoji="1" lang="ja-JP" altLang="en-US" dirty="0" smtClean="0"/>
              <a:t>・温度による物質の溶解度の違いを利用して、固体の物質中の不純物を取り除く操作。</a:t>
            </a:r>
            <a:endParaRPr kumimoji="1" lang="ja-JP" altLang="en-US" dirty="0"/>
          </a:p>
        </p:txBody>
      </p:sp>
      <p:sp>
        <p:nvSpPr>
          <p:cNvPr id="55" name="テキスト ボックス 54"/>
          <p:cNvSpPr txBox="1"/>
          <p:nvPr/>
        </p:nvSpPr>
        <p:spPr>
          <a:xfrm>
            <a:off x="2082784" y="5943758"/>
            <a:ext cx="7042312" cy="369332"/>
          </a:xfrm>
          <a:prstGeom prst="rect">
            <a:avLst/>
          </a:prstGeom>
          <a:noFill/>
        </p:spPr>
        <p:txBody>
          <a:bodyPr wrap="square" rtlCol="0">
            <a:spAutoFit/>
          </a:bodyPr>
          <a:lstStyle/>
          <a:p>
            <a:r>
              <a:rPr kumimoji="1" lang="ja-JP" altLang="en-US" dirty="0" smtClean="0"/>
              <a:t>・目的とする物質を適当な溶媒に溶かし出して分離する操作。</a:t>
            </a:r>
            <a:endParaRPr kumimoji="1" lang="ja-JP" altLang="en-US" dirty="0"/>
          </a:p>
        </p:txBody>
      </p:sp>
      <p:sp>
        <p:nvSpPr>
          <p:cNvPr id="56" name="正方形/長方形 55"/>
          <p:cNvSpPr/>
          <p:nvPr/>
        </p:nvSpPr>
        <p:spPr>
          <a:xfrm>
            <a:off x="50012" y="2636912"/>
            <a:ext cx="4285147" cy="369332"/>
          </a:xfrm>
          <a:prstGeom prst="rect">
            <a:avLst/>
          </a:prstGeom>
        </p:spPr>
        <p:txBody>
          <a:bodyPr wrap="none">
            <a:spAutoFit/>
          </a:bodyPr>
          <a:lstStyle/>
          <a:p>
            <a:r>
              <a:rPr lang="ja-JP" altLang="en-US" i="1" u="sng" dirty="0" smtClean="0"/>
              <a:t>■分離方法の整理　（教科書Ｐ２６～３１）</a:t>
            </a:r>
            <a:r>
              <a:rPr lang="ja-JP" altLang="en-US" dirty="0" smtClean="0"/>
              <a:t>　</a:t>
            </a:r>
            <a:endParaRPr lang="en-US" altLang="ja-JP" dirty="0"/>
          </a:p>
        </p:txBody>
      </p:sp>
      <p:sp>
        <p:nvSpPr>
          <p:cNvPr id="6" name="テキスト ボックス 5"/>
          <p:cNvSpPr txBox="1"/>
          <p:nvPr/>
        </p:nvSpPr>
        <p:spPr>
          <a:xfrm>
            <a:off x="6588224" y="97468"/>
            <a:ext cx="906017" cy="523220"/>
          </a:xfrm>
          <a:prstGeom prst="rect">
            <a:avLst/>
          </a:prstGeom>
          <a:solidFill>
            <a:schemeClr val="bg1">
              <a:lumMod val="95000"/>
            </a:schemeClr>
          </a:solidFill>
          <a:ln w="28575">
            <a:solidFill>
              <a:schemeClr val="tx1"/>
            </a:solidFill>
          </a:ln>
        </p:spPr>
        <p:txBody>
          <a:bodyPr wrap="none" rtlCol="0">
            <a:spAutoFit/>
          </a:bodyPr>
          <a:lstStyle/>
          <a:p>
            <a:r>
              <a:rPr kumimoji="1" lang="ja-JP" altLang="en-US" sz="2800" b="1" dirty="0" smtClean="0"/>
              <a:t>解答</a:t>
            </a:r>
            <a:endParaRPr kumimoji="1" lang="ja-JP" altLang="en-US" sz="2800" b="1" dirty="0"/>
          </a:p>
        </p:txBody>
      </p:sp>
    </p:spTree>
    <p:extLst>
      <p:ext uri="{BB962C8B-B14F-4D97-AF65-F5344CB8AC3E}">
        <p14:creationId xmlns:p14="http://schemas.microsoft.com/office/powerpoint/2010/main" val="3916003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1097360"/>
            <a:ext cx="7848872" cy="646331"/>
          </a:xfrm>
          <a:prstGeom prst="rect">
            <a:avLst/>
          </a:prstGeom>
          <a:noFill/>
        </p:spPr>
        <p:txBody>
          <a:bodyPr wrap="square" rtlCol="0">
            <a:spAutoFit/>
          </a:bodyPr>
          <a:lstStyle/>
          <a:p>
            <a:r>
              <a:rPr lang="ja-JP" altLang="en-US" dirty="0" smtClean="0"/>
              <a:t>（</a:t>
            </a:r>
            <a:r>
              <a:rPr lang="en-US" altLang="ja-JP" sz="1400" dirty="0" smtClean="0"/>
              <a:t>1.</a:t>
            </a:r>
            <a:r>
              <a:rPr lang="ja-JP" altLang="en-US" dirty="0" smtClean="0"/>
              <a:t>　</a:t>
            </a:r>
            <a:r>
              <a:rPr lang="ja-JP" altLang="en-US" b="1" dirty="0" smtClean="0"/>
              <a:t>蒸留</a:t>
            </a:r>
            <a:r>
              <a:rPr lang="ja-JP" altLang="en-US" dirty="0" smtClean="0"/>
              <a:t>　　）・・・液体を含む混合物を加熱して沸騰させ、生じた蒸気を冷やして、　</a:t>
            </a:r>
            <a:endParaRPr lang="en-US" altLang="ja-JP" dirty="0" smtClean="0"/>
          </a:p>
          <a:p>
            <a:r>
              <a:rPr lang="ja-JP" altLang="en-US" dirty="0"/>
              <a:t>　</a:t>
            </a:r>
            <a:r>
              <a:rPr lang="ja-JP" altLang="en-US" dirty="0" smtClean="0"/>
              <a:t>　　　　　　　　　再び液体として分離する操作。</a:t>
            </a:r>
            <a:endParaRPr kumimoji="1" lang="ja-JP" altLang="en-US" dirty="0"/>
          </a:p>
        </p:txBody>
      </p:sp>
      <p:pic>
        <p:nvPicPr>
          <p:cNvPr id="5" name="Picture 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6392" y="2204864"/>
            <a:ext cx="4947642" cy="3356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正方形/長方形 5"/>
          <p:cNvSpPr/>
          <p:nvPr/>
        </p:nvSpPr>
        <p:spPr>
          <a:xfrm>
            <a:off x="3259745" y="3300464"/>
            <a:ext cx="1125375" cy="288032"/>
          </a:xfrm>
          <a:prstGeom prst="rect">
            <a:avLst/>
          </a:prstGeom>
          <a:solidFill>
            <a:schemeClr val="bg1"/>
          </a:solidFill>
          <a:ln w="57150">
            <a:no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正方形/長方形 6"/>
          <p:cNvSpPr/>
          <p:nvPr/>
        </p:nvSpPr>
        <p:spPr>
          <a:xfrm>
            <a:off x="1619672" y="4265144"/>
            <a:ext cx="792087" cy="288032"/>
          </a:xfrm>
          <a:prstGeom prst="rect">
            <a:avLst/>
          </a:prstGeom>
          <a:solidFill>
            <a:schemeClr val="bg1"/>
          </a:solidFill>
          <a:ln w="57150">
            <a:no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正方形/長方形 7"/>
          <p:cNvSpPr/>
          <p:nvPr/>
        </p:nvSpPr>
        <p:spPr>
          <a:xfrm>
            <a:off x="1577376" y="3646216"/>
            <a:ext cx="465735" cy="174900"/>
          </a:xfrm>
          <a:prstGeom prst="rect">
            <a:avLst/>
          </a:prstGeom>
          <a:solidFill>
            <a:schemeClr val="bg1"/>
          </a:solidFill>
          <a:ln w="57150">
            <a:no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3861097" y="5055492"/>
            <a:ext cx="465735" cy="174900"/>
          </a:xfrm>
          <a:prstGeom prst="rect">
            <a:avLst/>
          </a:prstGeom>
          <a:solidFill>
            <a:schemeClr val="bg1"/>
          </a:solidFill>
          <a:ln w="57150">
            <a:no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 name="直線コネクタ 9"/>
          <p:cNvCxnSpPr/>
          <p:nvPr/>
        </p:nvCxnSpPr>
        <p:spPr>
          <a:xfrm flipV="1">
            <a:off x="3488016" y="2661684"/>
            <a:ext cx="267888" cy="1250252"/>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H="1" flipV="1">
            <a:off x="1263497" y="4042288"/>
            <a:ext cx="546746" cy="38116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1129904" y="4452592"/>
            <a:ext cx="1527982" cy="369332"/>
          </a:xfrm>
          <a:prstGeom prst="rect">
            <a:avLst/>
          </a:prstGeom>
          <a:noFill/>
        </p:spPr>
        <p:txBody>
          <a:bodyPr wrap="none" rtlCol="0">
            <a:spAutoFit/>
          </a:bodyPr>
          <a:lstStyle/>
          <a:p>
            <a:r>
              <a:rPr kumimoji="1" lang="ja-JP" altLang="en-US" dirty="0" smtClean="0"/>
              <a:t>（</a:t>
            </a:r>
            <a:r>
              <a:rPr lang="ja-JP" altLang="en-US" sz="1400" dirty="0"/>
              <a:t>Ｂ</a:t>
            </a:r>
            <a:r>
              <a:rPr kumimoji="1" lang="ja-JP" altLang="en-US" sz="1400" dirty="0" smtClean="0"/>
              <a:t>．</a:t>
            </a:r>
            <a:r>
              <a:rPr kumimoji="1" lang="ja-JP" altLang="en-US" b="1" dirty="0" smtClean="0"/>
              <a:t>沸とう石 </a:t>
            </a:r>
            <a:r>
              <a:rPr kumimoji="1" lang="ja-JP" altLang="en-US" dirty="0" smtClean="0"/>
              <a:t>）</a:t>
            </a:r>
            <a:endParaRPr kumimoji="1" lang="ja-JP" altLang="en-US" dirty="0"/>
          </a:p>
        </p:txBody>
      </p:sp>
      <p:sp>
        <p:nvSpPr>
          <p:cNvPr id="13" name="テキスト ボックス 12"/>
          <p:cNvSpPr txBox="1"/>
          <p:nvPr/>
        </p:nvSpPr>
        <p:spPr>
          <a:xfrm>
            <a:off x="3202334" y="2292352"/>
            <a:ext cx="2565126" cy="369332"/>
          </a:xfrm>
          <a:prstGeom prst="rect">
            <a:avLst/>
          </a:prstGeom>
          <a:noFill/>
        </p:spPr>
        <p:txBody>
          <a:bodyPr wrap="none" rtlCol="0">
            <a:spAutoFit/>
          </a:bodyPr>
          <a:lstStyle/>
          <a:p>
            <a:r>
              <a:rPr kumimoji="1" lang="ja-JP" altLang="en-US" dirty="0" smtClean="0"/>
              <a:t>（</a:t>
            </a:r>
            <a:r>
              <a:rPr kumimoji="1" lang="ja-JP" altLang="en-US" sz="1400" dirty="0" smtClean="0"/>
              <a:t>Ａ．　</a:t>
            </a:r>
            <a:r>
              <a:rPr kumimoji="1" lang="ja-JP" altLang="en-US" b="1" dirty="0" smtClean="0"/>
              <a:t>リービッヒ冷却器</a:t>
            </a:r>
            <a:r>
              <a:rPr kumimoji="1" lang="ja-JP" altLang="en-US" dirty="0" smtClean="0"/>
              <a:t>　）</a:t>
            </a:r>
            <a:endParaRPr kumimoji="1" lang="ja-JP" altLang="en-US" dirty="0"/>
          </a:p>
        </p:txBody>
      </p:sp>
      <p:sp>
        <p:nvSpPr>
          <p:cNvPr id="14" name="テキスト ボックス 13"/>
          <p:cNvSpPr txBox="1"/>
          <p:nvPr/>
        </p:nvSpPr>
        <p:spPr>
          <a:xfrm>
            <a:off x="5381653" y="2738688"/>
            <a:ext cx="1005403" cy="338554"/>
          </a:xfrm>
          <a:prstGeom prst="rect">
            <a:avLst/>
          </a:prstGeom>
          <a:noFill/>
        </p:spPr>
        <p:txBody>
          <a:bodyPr wrap="none" rtlCol="0">
            <a:spAutoFit/>
          </a:bodyPr>
          <a:lstStyle/>
          <a:p>
            <a:r>
              <a:rPr kumimoji="1" lang="en-US" altLang="ja-JP" sz="1600" dirty="0" smtClean="0"/>
              <a:t>【</a:t>
            </a:r>
            <a:r>
              <a:rPr kumimoji="1" lang="ja-JP" altLang="en-US" sz="1600" dirty="0" smtClean="0"/>
              <a:t>注意点</a:t>
            </a:r>
            <a:r>
              <a:rPr kumimoji="1" lang="en-US" altLang="ja-JP" sz="1600" dirty="0" smtClean="0"/>
              <a:t>】</a:t>
            </a:r>
            <a:endParaRPr kumimoji="1" lang="ja-JP" altLang="en-US" sz="1600" dirty="0"/>
          </a:p>
        </p:txBody>
      </p:sp>
      <p:sp>
        <p:nvSpPr>
          <p:cNvPr id="15" name="円/楕円 14"/>
          <p:cNvSpPr/>
          <p:nvPr/>
        </p:nvSpPr>
        <p:spPr>
          <a:xfrm>
            <a:off x="834842" y="2874478"/>
            <a:ext cx="784830" cy="799746"/>
          </a:xfrm>
          <a:prstGeom prst="ellipse">
            <a:avLst/>
          </a:prstGeom>
          <a:ln w="1270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p:cNvSpPr txBox="1"/>
          <p:nvPr/>
        </p:nvSpPr>
        <p:spPr>
          <a:xfrm>
            <a:off x="5508672" y="3108127"/>
            <a:ext cx="3642344" cy="646331"/>
          </a:xfrm>
          <a:prstGeom prst="rect">
            <a:avLst/>
          </a:prstGeom>
          <a:noFill/>
        </p:spPr>
        <p:txBody>
          <a:bodyPr wrap="none" rtlCol="0">
            <a:spAutoFit/>
          </a:bodyPr>
          <a:lstStyle/>
          <a:p>
            <a:r>
              <a:rPr lang="ja-JP" altLang="en-US" dirty="0"/>
              <a:t>①</a:t>
            </a:r>
            <a:r>
              <a:rPr kumimoji="1" lang="ja-JP" altLang="en-US" dirty="0" smtClean="0"/>
              <a:t>温度計の下端は、フラスコの枝の</a:t>
            </a:r>
            <a:endParaRPr kumimoji="1" lang="en-US" altLang="ja-JP" dirty="0" smtClean="0"/>
          </a:p>
          <a:p>
            <a:r>
              <a:rPr lang="ja-JP" altLang="en-US" dirty="0"/>
              <a:t>つけ</a:t>
            </a:r>
            <a:r>
              <a:rPr lang="ja-JP" altLang="en-US" dirty="0" smtClean="0"/>
              <a:t>根に位置させる。</a:t>
            </a:r>
            <a:endParaRPr kumimoji="1" lang="ja-JP" altLang="en-US" dirty="0"/>
          </a:p>
        </p:txBody>
      </p:sp>
      <p:sp>
        <p:nvSpPr>
          <p:cNvPr id="17" name="テキスト ボックス 16"/>
          <p:cNvSpPr txBox="1"/>
          <p:nvPr/>
        </p:nvSpPr>
        <p:spPr>
          <a:xfrm>
            <a:off x="5522960" y="4402530"/>
            <a:ext cx="3007555" cy="646331"/>
          </a:xfrm>
          <a:prstGeom prst="rect">
            <a:avLst/>
          </a:prstGeom>
          <a:noFill/>
        </p:spPr>
        <p:txBody>
          <a:bodyPr wrap="none" rtlCol="0">
            <a:spAutoFit/>
          </a:bodyPr>
          <a:lstStyle/>
          <a:p>
            <a:r>
              <a:rPr lang="ja-JP" altLang="en-US" dirty="0"/>
              <a:t>③</a:t>
            </a:r>
            <a:r>
              <a:rPr kumimoji="1" lang="ja-JP" altLang="en-US" dirty="0" smtClean="0"/>
              <a:t>冷却水は、（</a:t>
            </a:r>
            <a:r>
              <a:rPr kumimoji="1" lang="ja-JP" altLang="en-US" sz="1400" dirty="0" smtClean="0"/>
              <a:t>Ｃ．</a:t>
            </a:r>
            <a:r>
              <a:rPr kumimoji="1" lang="ja-JP" altLang="en-US" b="1" dirty="0" smtClean="0"/>
              <a:t>下側</a:t>
            </a:r>
            <a:r>
              <a:rPr kumimoji="1" lang="ja-JP" altLang="en-US" dirty="0" smtClean="0"/>
              <a:t>　）から</a:t>
            </a:r>
            <a:endParaRPr kumimoji="1" lang="en-US" altLang="ja-JP" dirty="0" smtClean="0"/>
          </a:p>
          <a:p>
            <a:r>
              <a:rPr lang="ja-JP" altLang="en-US" dirty="0" smtClean="0"/>
              <a:t>（</a:t>
            </a:r>
            <a:r>
              <a:rPr lang="ja-JP" altLang="en-US" sz="1400" dirty="0" smtClean="0"/>
              <a:t>Ｄ．</a:t>
            </a:r>
            <a:r>
              <a:rPr lang="ja-JP" altLang="en-US" b="1" dirty="0" smtClean="0"/>
              <a:t>上側</a:t>
            </a:r>
            <a:r>
              <a:rPr lang="ja-JP" altLang="en-US" dirty="0" smtClean="0"/>
              <a:t>　）の向きに流す。</a:t>
            </a:r>
            <a:endParaRPr kumimoji="1" lang="ja-JP" altLang="en-US" dirty="0"/>
          </a:p>
        </p:txBody>
      </p:sp>
      <p:sp>
        <p:nvSpPr>
          <p:cNvPr id="18" name="テキスト ボックス 17"/>
          <p:cNvSpPr txBox="1"/>
          <p:nvPr/>
        </p:nvSpPr>
        <p:spPr>
          <a:xfrm>
            <a:off x="5537248" y="5122610"/>
            <a:ext cx="3090911" cy="369332"/>
          </a:xfrm>
          <a:prstGeom prst="rect">
            <a:avLst/>
          </a:prstGeom>
          <a:noFill/>
        </p:spPr>
        <p:txBody>
          <a:bodyPr wrap="none" rtlCol="0">
            <a:spAutoFit/>
          </a:bodyPr>
          <a:lstStyle/>
          <a:p>
            <a:r>
              <a:rPr lang="ja-JP" altLang="en-US" dirty="0"/>
              <a:t>④</a:t>
            </a:r>
            <a:r>
              <a:rPr kumimoji="1" lang="ja-JP" altLang="en-US" dirty="0" smtClean="0"/>
              <a:t>三角フラスコは密栓しない。</a:t>
            </a:r>
            <a:endParaRPr kumimoji="1" lang="ja-JP" altLang="en-US" dirty="0"/>
          </a:p>
        </p:txBody>
      </p:sp>
      <p:sp>
        <p:nvSpPr>
          <p:cNvPr id="19" name="テキスト ボックス 18"/>
          <p:cNvSpPr txBox="1"/>
          <p:nvPr/>
        </p:nvSpPr>
        <p:spPr>
          <a:xfrm>
            <a:off x="5508672" y="3711026"/>
            <a:ext cx="3411511" cy="646331"/>
          </a:xfrm>
          <a:prstGeom prst="rect">
            <a:avLst/>
          </a:prstGeom>
          <a:noFill/>
        </p:spPr>
        <p:txBody>
          <a:bodyPr wrap="none" rtlCol="0">
            <a:spAutoFit/>
          </a:bodyPr>
          <a:lstStyle/>
          <a:p>
            <a:r>
              <a:rPr lang="ja-JP" altLang="en-US" dirty="0"/>
              <a:t>②</a:t>
            </a:r>
            <a:r>
              <a:rPr kumimoji="1" lang="ja-JP" altLang="en-US" dirty="0" smtClean="0"/>
              <a:t>試料液の量は、フラスコの半分</a:t>
            </a:r>
            <a:endParaRPr kumimoji="1" lang="en-US" altLang="ja-JP" dirty="0" smtClean="0"/>
          </a:p>
          <a:p>
            <a:r>
              <a:rPr kumimoji="1" lang="ja-JP" altLang="en-US" dirty="0" smtClean="0"/>
              <a:t>以下にする。</a:t>
            </a:r>
            <a:endParaRPr kumimoji="1" lang="ja-JP" altLang="en-US" dirty="0"/>
          </a:p>
        </p:txBody>
      </p:sp>
      <p:sp>
        <p:nvSpPr>
          <p:cNvPr id="20" name="正方形/長方形 19"/>
          <p:cNvSpPr/>
          <p:nvPr/>
        </p:nvSpPr>
        <p:spPr>
          <a:xfrm>
            <a:off x="5480096" y="3062954"/>
            <a:ext cx="3585544" cy="2477416"/>
          </a:xfrm>
          <a:prstGeom prst="rect">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テキスト ボックス 20"/>
          <p:cNvSpPr txBox="1"/>
          <p:nvPr/>
        </p:nvSpPr>
        <p:spPr>
          <a:xfrm>
            <a:off x="1403648" y="4750023"/>
            <a:ext cx="1449436" cy="307777"/>
          </a:xfrm>
          <a:prstGeom prst="rect">
            <a:avLst/>
          </a:prstGeom>
          <a:noFill/>
        </p:spPr>
        <p:txBody>
          <a:bodyPr wrap="none" rtlCol="0">
            <a:spAutoFit/>
          </a:bodyPr>
          <a:lstStyle/>
          <a:p>
            <a:r>
              <a:rPr kumimoji="1" lang="ja-JP" altLang="en-US" sz="1400" dirty="0" smtClean="0"/>
              <a:t>急な</a:t>
            </a:r>
            <a:r>
              <a:rPr kumimoji="1" lang="ja-JP" altLang="en-US" sz="1400" dirty="0" err="1" smtClean="0"/>
              <a:t>沸とうを</a:t>
            </a:r>
            <a:r>
              <a:rPr kumimoji="1" lang="ja-JP" altLang="en-US" sz="1400" dirty="0" smtClean="0"/>
              <a:t>防ぐ</a:t>
            </a:r>
            <a:endParaRPr kumimoji="1" lang="ja-JP" altLang="en-US" sz="1400" dirty="0"/>
          </a:p>
        </p:txBody>
      </p:sp>
      <p:sp>
        <p:nvSpPr>
          <p:cNvPr id="22" name="テキスト ボックス 21"/>
          <p:cNvSpPr txBox="1"/>
          <p:nvPr/>
        </p:nvSpPr>
        <p:spPr>
          <a:xfrm>
            <a:off x="62792" y="116632"/>
            <a:ext cx="3828292" cy="369332"/>
          </a:xfrm>
          <a:prstGeom prst="rect">
            <a:avLst/>
          </a:prstGeom>
          <a:noFill/>
        </p:spPr>
        <p:txBody>
          <a:bodyPr wrap="none" rtlCol="0">
            <a:spAutoFit/>
          </a:bodyPr>
          <a:lstStyle/>
          <a:p>
            <a:r>
              <a:rPr kumimoji="1" lang="ja-JP" altLang="en-US" i="1" u="sng" dirty="0" smtClean="0"/>
              <a:t>■リービッヒ冷却器を用いた蒸留方法</a:t>
            </a:r>
            <a:endParaRPr kumimoji="1" lang="ja-JP" altLang="en-US" i="1" u="sng" dirty="0"/>
          </a:p>
        </p:txBody>
      </p:sp>
      <p:sp>
        <p:nvSpPr>
          <p:cNvPr id="24" name="テキスト ボックス 23"/>
          <p:cNvSpPr txBox="1"/>
          <p:nvPr/>
        </p:nvSpPr>
        <p:spPr>
          <a:xfrm>
            <a:off x="251520" y="449288"/>
            <a:ext cx="5506636" cy="369332"/>
          </a:xfrm>
          <a:prstGeom prst="rect">
            <a:avLst/>
          </a:prstGeom>
          <a:noFill/>
        </p:spPr>
        <p:txBody>
          <a:bodyPr wrap="none" rtlCol="0">
            <a:spAutoFit/>
          </a:bodyPr>
          <a:lstStyle/>
          <a:p>
            <a:r>
              <a:rPr kumimoji="1" lang="en-US" altLang="ja-JP" dirty="0" smtClean="0"/>
              <a:t>※</a:t>
            </a:r>
            <a:r>
              <a:rPr kumimoji="1" lang="ja-JP" altLang="en-US" dirty="0" smtClean="0"/>
              <a:t>教科書Ｐ２８を参考にして、（）内の言葉を記入しよう。</a:t>
            </a:r>
            <a:endParaRPr kumimoji="1" lang="ja-JP" altLang="en-US" dirty="0"/>
          </a:p>
        </p:txBody>
      </p:sp>
      <p:cxnSp>
        <p:nvCxnSpPr>
          <p:cNvPr id="25" name="直線コネクタ 24"/>
          <p:cNvCxnSpPr/>
          <p:nvPr/>
        </p:nvCxnSpPr>
        <p:spPr>
          <a:xfrm>
            <a:off x="-13343" y="22143"/>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13343" y="6854320"/>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0240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線コネクタ 13"/>
          <p:cNvCxnSpPr/>
          <p:nvPr/>
        </p:nvCxnSpPr>
        <p:spPr>
          <a:xfrm>
            <a:off x="-13343" y="7389440"/>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54871"/>
            <a:ext cx="9163050" cy="263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表 2"/>
          <p:cNvGraphicFramePr>
            <a:graphicFrameLocks noGrp="1"/>
          </p:cNvGraphicFramePr>
          <p:nvPr>
            <p:extLst>
              <p:ext uri="{D42A27DB-BD31-4B8C-83A1-F6EECF244321}">
                <p14:modId xmlns:p14="http://schemas.microsoft.com/office/powerpoint/2010/main" val="737356866"/>
              </p:ext>
            </p:extLst>
          </p:nvPr>
        </p:nvGraphicFramePr>
        <p:xfrm>
          <a:off x="292464" y="6237312"/>
          <a:ext cx="6552728" cy="409148"/>
        </p:xfrm>
        <a:graphic>
          <a:graphicData uri="http://schemas.openxmlformats.org/drawingml/2006/table">
            <a:tbl>
              <a:tblPr firstRow="1" bandRow="1">
                <a:tableStyleId>{5C22544A-7EE6-4342-B048-85BDC9FD1C3A}</a:tableStyleId>
              </a:tblPr>
              <a:tblGrid>
                <a:gridCol w="619225">
                  <a:extLst>
                    <a:ext uri="{9D8B030D-6E8A-4147-A177-3AD203B41FA5}">
                      <a16:colId xmlns:a16="http://schemas.microsoft.com/office/drawing/2014/main" val="20000"/>
                    </a:ext>
                  </a:extLst>
                </a:gridCol>
                <a:gridCol w="1018957">
                  <a:extLst>
                    <a:ext uri="{9D8B030D-6E8A-4147-A177-3AD203B41FA5}">
                      <a16:colId xmlns:a16="http://schemas.microsoft.com/office/drawing/2014/main" val="20001"/>
                    </a:ext>
                  </a:extLst>
                </a:gridCol>
                <a:gridCol w="644083">
                  <a:extLst>
                    <a:ext uri="{9D8B030D-6E8A-4147-A177-3AD203B41FA5}">
                      <a16:colId xmlns:a16="http://schemas.microsoft.com/office/drawing/2014/main" val="20002"/>
                    </a:ext>
                  </a:extLst>
                </a:gridCol>
                <a:gridCol w="994099">
                  <a:extLst>
                    <a:ext uri="{9D8B030D-6E8A-4147-A177-3AD203B41FA5}">
                      <a16:colId xmlns:a16="http://schemas.microsoft.com/office/drawing/2014/main" val="20003"/>
                    </a:ext>
                  </a:extLst>
                </a:gridCol>
                <a:gridCol w="634303">
                  <a:extLst>
                    <a:ext uri="{9D8B030D-6E8A-4147-A177-3AD203B41FA5}">
                      <a16:colId xmlns:a16="http://schemas.microsoft.com/office/drawing/2014/main" val="20004"/>
                    </a:ext>
                  </a:extLst>
                </a:gridCol>
                <a:gridCol w="1003879">
                  <a:extLst>
                    <a:ext uri="{9D8B030D-6E8A-4147-A177-3AD203B41FA5}">
                      <a16:colId xmlns:a16="http://schemas.microsoft.com/office/drawing/2014/main" val="20005"/>
                    </a:ext>
                  </a:extLst>
                </a:gridCol>
                <a:gridCol w="639193">
                  <a:extLst>
                    <a:ext uri="{9D8B030D-6E8A-4147-A177-3AD203B41FA5}">
                      <a16:colId xmlns:a16="http://schemas.microsoft.com/office/drawing/2014/main" val="20006"/>
                    </a:ext>
                  </a:extLst>
                </a:gridCol>
                <a:gridCol w="998989">
                  <a:extLst>
                    <a:ext uri="{9D8B030D-6E8A-4147-A177-3AD203B41FA5}">
                      <a16:colId xmlns:a16="http://schemas.microsoft.com/office/drawing/2014/main" val="20007"/>
                    </a:ext>
                  </a:extLst>
                </a:gridCol>
              </a:tblGrid>
              <a:tr h="409148">
                <a:tc>
                  <a:txBody>
                    <a:bodyPr/>
                    <a:lstStyle/>
                    <a:p>
                      <a:pPr algn="ctr"/>
                      <a:r>
                        <a:rPr kumimoji="1" lang="ja-JP" altLang="en-US" b="0" dirty="0" smtClean="0">
                          <a:solidFill>
                            <a:schemeClr val="tx1"/>
                          </a:solidFill>
                        </a:rPr>
                        <a:t>（１）</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1" dirty="0" smtClean="0">
                          <a:solidFill>
                            <a:schemeClr val="tx1"/>
                          </a:solidFill>
                        </a:rPr>
                        <a:t>分留</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（２）</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1" dirty="0" smtClean="0">
                          <a:solidFill>
                            <a:schemeClr val="tx1"/>
                          </a:solidFill>
                        </a:rPr>
                        <a:t>昇華</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（３）</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1" dirty="0" smtClean="0">
                          <a:solidFill>
                            <a:schemeClr val="tx1"/>
                          </a:solidFill>
                        </a:rPr>
                        <a:t>ろ過</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0" dirty="0" smtClean="0">
                          <a:solidFill>
                            <a:schemeClr val="tx1"/>
                          </a:solidFill>
                        </a:rPr>
                        <a:t>（４）</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b="1" dirty="0" smtClean="0">
                          <a:solidFill>
                            <a:schemeClr val="tx1"/>
                          </a:solidFill>
                        </a:rPr>
                        <a:t>蒸留</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580829017"/>
              </p:ext>
            </p:extLst>
          </p:nvPr>
        </p:nvGraphicFramePr>
        <p:xfrm>
          <a:off x="7432096" y="6223664"/>
          <a:ext cx="1388376" cy="422795"/>
        </p:xfrm>
        <a:graphic>
          <a:graphicData uri="http://schemas.openxmlformats.org/drawingml/2006/table">
            <a:tbl>
              <a:tblPr firstRow="1" bandRow="1">
                <a:tableStyleId>{5C22544A-7EE6-4342-B048-85BDC9FD1C3A}</a:tableStyleId>
              </a:tblPr>
              <a:tblGrid>
                <a:gridCol w="663935">
                  <a:extLst>
                    <a:ext uri="{9D8B030D-6E8A-4147-A177-3AD203B41FA5}">
                      <a16:colId xmlns:a16="http://schemas.microsoft.com/office/drawing/2014/main" val="20000"/>
                    </a:ext>
                  </a:extLst>
                </a:gridCol>
                <a:gridCol w="724441">
                  <a:extLst>
                    <a:ext uri="{9D8B030D-6E8A-4147-A177-3AD203B41FA5}">
                      <a16:colId xmlns:a16="http://schemas.microsoft.com/office/drawing/2014/main" val="20001"/>
                    </a:ext>
                  </a:extLst>
                </a:gridCol>
              </a:tblGrid>
              <a:tr h="422795">
                <a:tc>
                  <a:txBody>
                    <a:bodyPr/>
                    <a:lstStyle/>
                    <a:p>
                      <a:r>
                        <a:rPr kumimoji="1" lang="ja-JP" altLang="en-US" b="0" dirty="0" smtClean="0">
                          <a:solidFill>
                            <a:schemeClr val="tx1"/>
                          </a:solidFill>
                        </a:rPr>
                        <a:t>（答）</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0" dirty="0" smtClean="0">
                          <a:solidFill>
                            <a:schemeClr val="tx1"/>
                          </a:solidFill>
                        </a:rPr>
                        <a:t>　</a:t>
                      </a:r>
                      <a:r>
                        <a:rPr kumimoji="1" lang="ja-JP" altLang="en-US" b="1" dirty="0" smtClean="0">
                          <a:solidFill>
                            <a:schemeClr val="tx1"/>
                          </a:solidFill>
                        </a:rPr>
                        <a:t>③</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476672"/>
            <a:ext cx="6934741" cy="744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3" name="直線コネクタ 42"/>
          <p:cNvCxnSpPr/>
          <p:nvPr/>
        </p:nvCxnSpPr>
        <p:spPr>
          <a:xfrm>
            <a:off x="-13343" y="22143"/>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9985" y="89336"/>
            <a:ext cx="2925801" cy="369332"/>
          </a:xfrm>
          <a:prstGeom prst="rect">
            <a:avLst/>
          </a:prstGeom>
          <a:noFill/>
        </p:spPr>
        <p:txBody>
          <a:bodyPr wrap="none" rtlCol="0">
            <a:spAutoFit/>
          </a:bodyPr>
          <a:lstStyle/>
          <a:p>
            <a:r>
              <a:rPr lang="ja-JP" altLang="en-US" dirty="0">
                <a:latin typeface="HGP創英角ｺﾞｼｯｸUB" panose="020B0900000000000000" pitchFamily="50" charset="-128"/>
                <a:ea typeface="HGP創英角ｺﾞｼｯｸUB" panose="020B0900000000000000" pitchFamily="50" charset="-128"/>
              </a:rPr>
              <a:t>練習</a:t>
            </a:r>
            <a:r>
              <a:rPr kumimoji="1" lang="ja-JP" altLang="en-US" dirty="0" smtClean="0">
                <a:latin typeface="HGP創英角ｺﾞｼｯｸUB" panose="020B0900000000000000" pitchFamily="50" charset="-128"/>
                <a:ea typeface="HGP創英角ｺﾞｼｯｸUB" panose="020B0900000000000000" pitchFamily="50" charset="-128"/>
              </a:rPr>
              <a:t>問題　次の問に答えよ。</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46" name="テキスト ボックス 45"/>
          <p:cNvSpPr txBox="1"/>
          <p:nvPr/>
        </p:nvSpPr>
        <p:spPr>
          <a:xfrm>
            <a:off x="6991634" y="548680"/>
            <a:ext cx="1540806" cy="369332"/>
          </a:xfrm>
          <a:prstGeom prst="rect">
            <a:avLst/>
          </a:prstGeom>
          <a:noFill/>
        </p:spPr>
        <p:txBody>
          <a:bodyPr wrap="none" rtlCol="0">
            <a:spAutoFit/>
          </a:bodyPr>
          <a:lstStyle/>
          <a:p>
            <a:r>
              <a:rPr lang="ja-JP" altLang="en-US" dirty="0"/>
              <a:t>（</a:t>
            </a:r>
            <a:r>
              <a:rPr kumimoji="1" lang="ja-JP" altLang="en-US" dirty="0" smtClean="0"/>
              <a:t>教科書</a:t>
            </a:r>
            <a:r>
              <a:rPr kumimoji="1" lang="en-US" altLang="ja-JP" dirty="0" smtClean="0"/>
              <a:t>P</a:t>
            </a:r>
            <a:r>
              <a:rPr kumimoji="1" lang="ja-JP" altLang="en-US" dirty="0" smtClean="0"/>
              <a:t>３１）</a:t>
            </a:r>
            <a:endParaRPr kumimoji="1" lang="ja-JP" altLang="en-US" dirty="0"/>
          </a:p>
        </p:txBody>
      </p:sp>
      <p:sp>
        <p:nvSpPr>
          <p:cNvPr id="47" name="テキスト ボックス 46"/>
          <p:cNvSpPr txBox="1"/>
          <p:nvPr/>
        </p:nvSpPr>
        <p:spPr>
          <a:xfrm>
            <a:off x="885944" y="3402292"/>
            <a:ext cx="1697901" cy="369332"/>
          </a:xfrm>
          <a:prstGeom prst="rect">
            <a:avLst/>
          </a:prstGeom>
          <a:noFill/>
        </p:spPr>
        <p:txBody>
          <a:bodyPr wrap="none" rtlCol="0">
            <a:spAutoFit/>
          </a:bodyPr>
          <a:lstStyle/>
          <a:p>
            <a:r>
              <a:rPr lang="ja-JP" altLang="en-US" dirty="0"/>
              <a:t>（</a:t>
            </a:r>
            <a:r>
              <a:rPr kumimoji="1" lang="ja-JP" altLang="en-US" dirty="0" smtClean="0"/>
              <a:t>教科書</a:t>
            </a:r>
            <a:r>
              <a:rPr kumimoji="1" lang="en-US" altLang="ja-JP" dirty="0" smtClean="0"/>
              <a:t>P</a:t>
            </a:r>
            <a:r>
              <a:rPr kumimoji="1" lang="ja-JP" altLang="en-US" dirty="0" smtClean="0"/>
              <a:t>１６０）</a:t>
            </a:r>
            <a:endParaRPr kumimoji="1" lang="ja-JP" altLang="en-US" dirty="0"/>
          </a:p>
        </p:txBody>
      </p:sp>
      <p:sp>
        <p:nvSpPr>
          <p:cNvPr id="7" name="テキスト ボックス 6"/>
          <p:cNvSpPr txBox="1"/>
          <p:nvPr/>
        </p:nvSpPr>
        <p:spPr>
          <a:xfrm>
            <a:off x="179512" y="1340768"/>
            <a:ext cx="954107" cy="307777"/>
          </a:xfrm>
          <a:prstGeom prst="rect">
            <a:avLst/>
          </a:prstGeom>
          <a:noFill/>
        </p:spPr>
        <p:txBody>
          <a:bodyPr wrap="none" rtlCol="0">
            <a:spAutoFit/>
          </a:bodyPr>
          <a:lstStyle/>
          <a:p>
            <a:r>
              <a:rPr kumimoji="1" lang="ja-JP" altLang="en-US" sz="1400" b="1" i="1" dirty="0" smtClean="0"/>
              <a:t>＜ヒント＞</a:t>
            </a:r>
            <a:endParaRPr kumimoji="1" lang="ja-JP" altLang="en-US" sz="1400" b="1" i="1" dirty="0"/>
          </a:p>
        </p:txBody>
      </p:sp>
      <p:sp>
        <p:nvSpPr>
          <p:cNvPr id="8" name="テキスト ボックス 7"/>
          <p:cNvSpPr txBox="1"/>
          <p:nvPr/>
        </p:nvSpPr>
        <p:spPr>
          <a:xfrm>
            <a:off x="282584" y="1604986"/>
            <a:ext cx="5131533" cy="938719"/>
          </a:xfrm>
          <a:prstGeom prst="rect">
            <a:avLst/>
          </a:prstGeom>
          <a:noFill/>
          <a:ln w="28575">
            <a:solidFill>
              <a:schemeClr val="bg1">
                <a:lumMod val="50000"/>
              </a:schemeClr>
            </a:solidFill>
          </a:ln>
        </p:spPr>
        <p:txBody>
          <a:bodyPr wrap="none" rtlCol="0">
            <a:spAutoFit/>
          </a:bodyPr>
          <a:lstStyle/>
          <a:p>
            <a:pPr>
              <a:lnSpc>
                <a:spcPts val="2160"/>
              </a:lnSpc>
            </a:pPr>
            <a:r>
              <a:rPr kumimoji="1" lang="ja-JP" altLang="en-US" sz="1600" dirty="0" smtClean="0"/>
              <a:t>（１）砂は、紙の中を通り抜けることは出来ない。</a:t>
            </a:r>
            <a:endParaRPr kumimoji="1" lang="en-US" altLang="ja-JP" sz="1600" dirty="0" smtClean="0"/>
          </a:p>
          <a:p>
            <a:pPr>
              <a:lnSpc>
                <a:spcPts val="2160"/>
              </a:lnSpc>
            </a:pPr>
            <a:r>
              <a:rPr lang="ja-JP" altLang="en-US" sz="1600" dirty="0"/>
              <a:t>（２</a:t>
            </a:r>
            <a:r>
              <a:rPr lang="ja-JP" altLang="en-US" sz="1600" dirty="0" smtClean="0"/>
              <a:t>）お茶の葉を熱水につけると茶葉の成分を取り出せる。</a:t>
            </a:r>
            <a:endParaRPr lang="en-US" altLang="ja-JP" sz="1600" dirty="0" smtClean="0"/>
          </a:p>
          <a:p>
            <a:pPr>
              <a:lnSpc>
                <a:spcPts val="2160"/>
              </a:lnSpc>
            </a:pPr>
            <a:r>
              <a:rPr kumimoji="1" lang="ja-JP" altLang="en-US" sz="1600" dirty="0" smtClean="0"/>
              <a:t>（３）食塩水を加熱すると、水だけが蒸発する。</a:t>
            </a:r>
            <a:endParaRPr kumimoji="1" lang="ja-JP" altLang="en-US" sz="1600" dirty="0"/>
          </a:p>
        </p:txBody>
      </p:sp>
      <p:graphicFrame>
        <p:nvGraphicFramePr>
          <p:cNvPr id="9" name="表 8"/>
          <p:cNvGraphicFramePr>
            <a:graphicFrameLocks noGrp="1"/>
          </p:cNvGraphicFramePr>
          <p:nvPr>
            <p:extLst>
              <p:ext uri="{D42A27DB-BD31-4B8C-83A1-F6EECF244321}">
                <p14:modId xmlns:p14="http://schemas.microsoft.com/office/powerpoint/2010/main" val="16474378"/>
              </p:ext>
            </p:extLst>
          </p:nvPr>
        </p:nvGraphicFramePr>
        <p:xfrm>
          <a:off x="282580" y="2780928"/>
          <a:ext cx="6161628" cy="432048"/>
        </p:xfrm>
        <a:graphic>
          <a:graphicData uri="http://schemas.openxmlformats.org/drawingml/2006/table">
            <a:tbl>
              <a:tblPr firstRow="1" bandRow="1">
                <a:tableStyleId>{5C22544A-7EE6-4342-B048-85BDC9FD1C3A}</a:tableStyleId>
              </a:tblPr>
              <a:tblGrid>
                <a:gridCol w="880233">
                  <a:extLst>
                    <a:ext uri="{9D8B030D-6E8A-4147-A177-3AD203B41FA5}">
                      <a16:colId xmlns:a16="http://schemas.microsoft.com/office/drawing/2014/main" val="20000"/>
                    </a:ext>
                  </a:extLst>
                </a:gridCol>
                <a:gridCol w="673507">
                  <a:extLst>
                    <a:ext uri="{9D8B030D-6E8A-4147-A177-3AD203B41FA5}">
                      <a16:colId xmlns:a16="http://schemas.microsoft.com/office/drawing/2014/main" val="20001"/>
                    </a:ext>
                  </a:extLst>
                </a:gridCol>
                <a:gridCol w="1086958">
                  <a:extLst>
                    <a:ext uri="{9D8B030D-6E8A-4147-A177-3AD203B41FA5}">
                      <a16:colId xmlns:a16="http://schemas.microsoft.com/office/drawing/2014/main" val="20002"/>
                    </a:ext>
                  </a:extLst>
                </a:gridCol>
                <a:gridCol w="650443">
                  <a:extLst>
                    <a:ext uri="{9D8B030D-6E8A-4147-A177-3AD203B41FA5}">
                      <a16:colId xmlns:a16="http://schemas.microsoft.com/office/drawing/2014/main" val="20003"/>
                    </a:ext>
                  </a:extLst>
                </a:gridCol>
                <a:gridCol w="1110022">
                  <a:extLst>
                    <a:ext uri="{9D8B030D-6E8A-4147-A177-3AD203B41FA5}">
                      <a16:colId xmlns:a16="http://schemas.microsoft.com/office/drawing/2014/main" val="20004"/>
                    </a:ext>
                  </a:extLst>
                </a:gridCol>
                <a:gridCol w="628334">
                  <a:extLst>
                    <a:ext uri="{9D8B030D-6E8A-4147-A177-3AD203B41FA5}">
                      <a16:colId xmlns:a16="http://schemas.microsoft.com/office/drawing/2014/main" val="20005"/>
                    </a:ext>
                  </a:extLst>
                </a:gridCol>
                <a:gridCol w="1132131">
                  <a:extLst>
                    <a:ext uri="{9D8B030D-6E8A-4147-A177-3AD203B41FA5}">
                      <a16:colId xmlns:a16="http://schemas.microsoft.com/office/drawing/2014/main" val="20006"/>
                    </a:ext>
                  </a:extLst>
                </a:gridCol>
              </a:tblGrid>
              <a:tr h="432048">
                <a:tc>
                  <a:txBody>
                    <a:bodyPr/>
                    <a:lstStyle/>
                    <a:p>
                      <a:pPr algn="ctr"/>
                      <a:r>
                        <a:rPr kumimoji="1" lang="ja-JP" altLang="en-US" b="0" dirty="0" smtClean="0">
                          <a:solidFill>
                            <a:schemeClr val="tx1"/>
                          </a:solidFill>
                        </a:rPr>
                        <a:t>（答）</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smtClean="0">
                          <a:solidFill>
                            <a:schemeClr val="tx1"/>
                          </a:solidFill>
                        </a:rPr>
                        <a:t>（１）</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1" dirty="0" smtClean="0">
                          <a:solidFill>
                            <a:schemeClr val="tx1"/>
                          </a:solidFill>
                        </a:rPr>
                        <a:t>ろ過</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smtClean="0">
                          <a:solidFill>
                            <a:schemeClr val="tx1"/>
                          </a:solidFill>
                        </a:rPr>
                        <a:t>（２）</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1" dirty="0" smtClean="0">
                          <a:solidFill>
                            <a:schemeClr val="tx1"/>
                          </a:solidFill>
                        </a:rPr>
                        <a:t>抽出</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smtClean="0">
                          <a:solidFill>
                            <a:schemeClr val="tx1"/>
                          </a:solidFill>
                        </a:rPr>
                        <a:t>（３）</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1" dirty="0" smtClean="0">
                          <a:solidFill>
                            <a:schemeClr val="tx1"/>
                          </a:solidFill>
                        </a:rPr>
                        <a:t>蒸留</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cxnSp>
        <p:nvCxnSpPr>
          <p:cNvPr id="50" name="直線コネクタ 49"/>
          <p:cNvCxnSpPr/>
          <p:nvPr/>
        </p:nvCxnSpPr>
        <p:spPr>
          <a:xfrm>
            <a:off x="-13343" y="6854320"/>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5275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直線コネクタ 25"/>
          <p:cNvCxnSpPr/>
          <p:nvPr/>
        </p:nvCxnSpPr>
        <p:spPr>
          <a:xfrm>
            <a:off x="-13343" y="6841086"/>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51520" y="17328"/>
            <a:ext cx="5514651" cy="369332"/>
          </a:xfrm>
          <a:prstGeom prst="rect">
            <a:avLst/>
          </a:prstGeom>
          <a:noFill/>
        </p:spPr>
        <p:txBody>
          <a:bodyPr wrap="non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演習</a:t>
            </a:r>
            <a:r>
              <a:rPr kumimoji="1" lang="ja-JP" altLang="en-US" dirty="0" smtClean="0">
                <a:latin typeface="HGP創英角ｺﾞｼｯｸUB" panose="020B0900000000000000" pitchFamily="50" charset="-128"/>
                <a:ea typeface="HGP創英角ｺﾞｼｯｸUB" panose="020B0900000000000000" pitchFamily="50" charset="-128"/>
              </a:rPr>
              <a:t>問題</a:t>
            </a:r>
            <a:r>
              <a:rPr kumimoji="1" lang="ja-JP" altLang="en-US" dirty="0" smtClean="0">
                <a:latin typeface="HGP創英角ｺﾞｼｯｸUB" panose="020B0900000000000000" pitchFamily="50" charset="-128"/>
                <a:ea typeface="HGP創英角ｺﾞｼｯｸUB" panose="020B0900000000000000" pitchFamily="50" charset="-128"/>
              </a:rPr>
              <a:t>　教科書</a:t>
            </a:r>
            <a:r>
              <a:rPr kumimoji="1" lang="en-US" altLang="ja-JP" dirty="0" smtClean="0">
                <a:latin typeface="HGP創英角ｺﾞｼｯｸUB" panose="020B0900000000000000" pitchFamily="50" charset="-128"/>
                <a:ea typeface="HGP創英角ｺﾞｼｯｸUB" panose="020B0900000000000000" pitchFamily="50" charset="-128"/>
              </a:rPr>
              <a:t>P</a:t>
            </a:r>
            <a:r>
              <a:rPr lang="ja-JP" altLang="en-US" dirty="0" smtClean="0">
                <a:latin typeface="HGP創英角ｺﾞｼｯｸUB" panose="020B0900000000000000" pitchFamily="50" charset="-128"/>
                <a:ea typeface="HGP創英角ｺﾞｼｯｸUB" panose="020B0900000000000000" pitchFamily="50" charset="-128"/>
              </a:rPr>
              <a:t>８</a:t>
            </a:r>
            <a:r>
              <a:rPr kumimoji="1" lang="ja-JP" altLang="en-US" dirty="0" smtClean="0">
                <a:latin typeface="HGP創英角ｺﾞｼｯｸUB" panose="020B0900000000000000" pitchFamily="50" charset="-128"/>
                <a:ea typeface="HGP創英角ｺﾞｼｯｸUB" panose="020B0900000000000000" pitchFamily="50" charset="-128"/>
              </a:rPr>
              <a:t>～１０を</a:t>
            </a:r>
            <a:r>
              <a:rPr kumimoji="1" lang="ja-JP" altLang="en-US" dirty="0" smtClean="0">
                <a:latin typeface="HGP創英角ｺﾞｼｯｸUB" panose="020B0900000000000000" pitchFamily="50" charset="-128"/>
                <a:ea typeface="HGP創英角ｺﾞｼｯｸUB" panose="020B0900000000000000" pitchFamily="50" charset="-128"/>
              </a:rPr>
              <a:t>参考に、次の問に答えよ。</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8" name="テキスト ボックス 7"/>
          <p:cNvSpPr txBox="1"/>
          <p:nvPr/>
        </p:nvSpPr>
        <p:spPr>
          <a:xfrm>
            <a:off x="395536" y="467380"/>
            <a:ext cx="4480714" cy="369332"/>
          </a:xfrm>
          <a:prstGeom prst="rect">
            <a:avLst/>
          </a:prstGeom>
          <a:noFill/>
        </p:spPr>
        <p:txBody>
          <a:bodyPr wrap="none" rtlCol="0">
            <a:spAutoFit/>
          </a:bodyPr>
          <a:lstStyle/>
          <a:p>
            <a:r>
              <a:rPr kumimoji="1" lang="ja-JP" altLang="en-US" dirty="0" smtClean="0"/>
              <a:t>問１．アルミニウムの原料を６文字で答えよ。</a:t>
            </a:r>
            <a:endParaRPr kumimoji="1" lang="ja-JP" altLang="en-US" dirty="0"/>
          </a:p>
        </p:txBody>
      </p:sp>
      <p:sp>
        <p:nvSpPr>
          <p:cNvPr id="13" name="テキスト ボックス 12"/>
          <p:cNvSpPr txBox="1"/>
          <p:nvPr/>
        </p:nvSpPr>
        <p:spPr>
          <a:xfrm>
            <a:off x="395536" y="2653408"/>
            <a:ext cx="8208912" cy="646331"/>
          </a:xfrm>
          <a:prstGeom prst="rect">
            <a:avLst/>
          </a:prstGeom>
          <a:noFill/>
        </p:spPr>
        <p:txBody>
          <a:bodyPr wrap="square" rtlCol="0">
            <a:spAutoFit/>
          </a:bodyPr>
          <a:lstStyle/>
          <a:p>
            <a:r>
              <a:rPr kumimoji="1" lang="ja-JP" altLang="en-US" dirty="0" smtClean="0"/>
              <a:t>問３．地殻中の存在量が少なく、採掘や製錬が難しいため生産量が少ない金属を</a:t>
            </a:r>
            <a:endParaRPr kumimoji="1" lang="en-US" altLang="ja-JP" dirty="0" smtClean="0"/>
          </a:p>
          <a:p>
            <a:r>
              <a:rPr lang="ja-JP" altLang="en-US" dirty="0"/>
              <a:t>　</a:t>
            </a:r>
            <a:r>
              <a:rPr lang="ja-JP" altLang="en-US" dirty="0" smtClean="0"/>
              <a:t>　　何というか。</a:t>
            </a:r>
            <a:endParaRPr kumimoji="1" lang="ja-JP" altLang="en-US" dirty="0"/>
          </a:p>
        </p:txBody>
      </p:sp>
      <p:sp>
        <p:nvSpPr>
          <p:cNvPr id="15" name="テキスト ボックス 14"/>
          <p:cNvSpPr txBox="1"/>
          <p:nvPr/>
        </p:nvSpPr>
        <p:spPr>
          <a:xfrm>
            <a:off x="395536" y="994376"/>
            <a:ext cx="8208912" cy="646331"/>
          </a:xfrm>
          <a:prstGeom prst="rect">
            <a:avLst/>
          </a:prstGeom>
          <a:noFill/>
        </p:spPr>
        <p:txBody>
          <a:bodyPr wrap="square" rtlCol="0">
            <a:spAutoFit/>
          </a:bodyPr>
          <a:lstStyle/>
          <a:p>
            <a:r>
              <a:rPr kumimoji="1" lang="ja-JP" altLang="en-US" dirty="0" smtClean="0"/>
              <a:t>問２．アルミニウムが再利用に適している理由を２つ挙げよ。</a:t>
            </a:r>
            <a:endParaRPr kumimoji="1" lang="en-US" altLang="ja-JP" dirty="0" smtClean="0"/>
          </a:p>
          <a:p>
            <a:r>
              <a:rPr lang="ja-JP" altLang="en-US" dirty="0"/>
              <a:t>　</a:t>
            </a:r>
            <a:r>
              <a:rPr lang="ja-JP" altLang="en-US" dirty="0" smtClean="0"/>
              <a:t>　　</a:t>
            </a:r>
            <a:r>
              <a:rPr lang="ja-JP" altLang="en-US" sz="1600" dirty="0" smtClean="0"/>
              <a:t>（エネルギーに関わることと品質に関わること）</a:t>
            </a:r>
            <a:endParaRPr kumimoji="1" lang="ja-JP" altLang="en-US" sz="1600" dirty="0"/>
          </a:p>
        </p:txBody>
      </p:sp>
      <p:graphicFrame>
        <p:nvGraphicFramePr>
          <p:cNvPr id="16" name="表 15"/>
          <p:cNvGraphicFramePr>
            <a:graphicFrameLocks noGrp="1"/>
          </p:cNvGraphicFramePr>
          <p:nvPr>
            <p:extLst>
              <p:ext uri="{D42A27DB-BD31-4B8C-83A1-F6EECF244321}">
                <p14:modId xmlns:p14="http://schemas.microsoft.com/office/powerpoint/2010/main" val="3349762942"/>
              </p:ext>
            </p:extLst>
          </p:nvPr>
        </p:nvGraphicFramePr>
        <p:xfrm>
          <a:off x="5562696" y="3058160"/>
          <a:ext cx="2450013" cy="370840"/>
        </p:xfrm>
        <a:graphic>
          <a:graphicData uri="http://schemas.openxmlformats.org/drawingml/2006/table">
            <a:tbl>
              <a:tblPr firstRow="1" bandRow="1">
                <a:tableStyleId>{5C22544A-7EE6-4342-B048-85BDC9FD1C3A}</a:tableStyleId>
              </a:tblPr>
              <a:tblGrid>
                <a:gridCol w="648073">
                  <a:extLst>
                    <a:ext uri="{9D8B030D-6E8A-4147-A177-3AD203B41FA5}">
                      <a16:colId xmlns:a16="http://schemas.microsoft.com/office/drawing/2014/main" val="20000"/>
                    </a:ext>
                  </a:extLst>
                </a:gridCol>
                <a:gridCol w="1801940">
                  <a:extLst>
                    <a:ext uri="{9D8B030D-6E8A-4147-A177-3AD203B41FA5}">
                      <a16:colId xmlns:a16="http://schemas.microsoft.com/office/drawing/2014/main" val="20001"/>
                    </a:ext>
                  </a:extLst>
                </a:gridCol>
              </a:tblGrid>
              <a:tr h="370840">
                <a:tc>
                  <a:txBody>
                    <a:bodyPr/>
                    <a:lstStyle/>
                    <a:p>
                      <a:r>
                        <a:rPr kumimoji="1" lang="ja-JP" altLang="en-US" b="0" dirty="0" smtClean="0">
                          <a:solidFill>
                            <a:schemeClr val="tx1"/>
                          </a:solidFill>
                        </a:rPr>
                        <a:t>（答）</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1" dirty="0" smtClean="0">
                          <a:solidFill>
                            <a:schemeClr val="tx1"/>
                          </a:solidFill>
                        </a:rPr>
                        <a:t>レアメタル</a:t>
                      </a:r>
                      <a:endParaRPr kumimoji="1" lang="ja-JP"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7" name="テキスト ボックス 16"/>
          <p:cNvSpPr txBox="1"/>
          <p:nvPr/>
        </p:nvSpPr>
        <p:spPr>
          <a:xfrm>
            <a:off x="395536" y="3707740"/>
            <a:ext cx="8208912" cy="369332"/>
          </a:xfrm>
          <a:prstGeom prst="rect">
            <a:avLst/>
          </a:prstGeom>
          <a:noFill/>
        </p:spPr>
        <p:txBody>
          <a:bodyPr wrap="square" rtlCol="0">
            <a:spAutoFit/>
          </a:bodyPr>
          <a:lstStyle/>
          <a:p>
            <a:r>
              <a:rPr kumimoji="1" lang="ja-JP" altLang="en-US" dirty="0" smtClean="0"/>
              <a:t>問４．携帯電話に利用されているレアメタルの名称と元素記号を４つ答えよ。</a:t>
            </a:r>
            <a:endParaRPr kumimoji="1" lang="ja-JP" altLang="en-US" dirty="0"/>
          </a:p>
        </p:txBody>
      </p:sp>
      <p:sp>
        <p:nvSpPr>
          <p:cNvPr id="20" name="テキスト ボックス 19"/>
          <p:cNvSpPr txBox="1"/>
          <p:nvPr/>
        </p:nvSpPr>
        <p:spPr>
          <a:xfrm>
            <a:off x="395536" y="5825797"/>
            <a:ext cx="5197511" cy="646331"/>
          </a:xfrm>
          <a:prstGeom prst="rect">
            <a:avLst/>
          </a:prstGeom>
          <a:noFill/>
        </p:spPr>
        <p:txBody>
          <a:bodyPr wrap="square" rtlCol="0">
            <a:spAutoFit/>
          </a:bodyPr>
          <a:lstStyle/>
          <a:p>
            <a:r>
              <a:rPr kumimoji="1" lang="ja-JP" altLang="en-US" dirty="0" smtClean="0"/>
              <a:t>問５．ケイ砂や粘土のなどの天然の無機物質を</a:t>
            </a:r>
            <a:r>
              <a:rPr kumimoji="1" lang="ja-JP" altLang="en-US" dirty="0" smtClean="0"/>
              <a:t>高温</a:t>
            </a:r>
            <a:endParaRPr kumimoji="1" lang="en-US" altLang="ja-JP" dirty="0" smtClean="0"/>
          </a:p>
          <a:p>
            <a:r>
              <a:rPr kumimoji="1" lang="ja-JP" altLang="en-US" dirty="0" smtClean="0"/>
              <a:t>　　　で処理</a:t>
            </a:r>
            <a:r>
              <a:rPr kumimoji="1" lang="ja-JP" altLang="en-US" dirty="0" smtClean="0"/>
              <a:t>してつくられたものを何というか。</a:t>
            </a:r>
            <a:endParaRPr kumimoji="1" lang="ja-JP" altLang="en-US" dirty="0"/>
          </a:p>
        </p:txBody>
      </p:sp>
      <p:graphicFrame>
        <p:nvGraphicFramePr>
          <p:cNvPr id="21" name="表 20"/>
          <p:cNvGraphicFramePr>
            <a:graphicFrameLocks noGrp="1"/>
          </p:cNvGraphicFramePr>
          <p:nvPr>
            <p:extLst>
              <p:ext uri="{D42A27DB-BD31-4B8C-83A1-F6EECF244321}">
                <p14:modId xmlns:p14="http://schemas.microsoft.com/office/powerpoint/2010/main" val="444019867"/>
              </p:ext>
            </p:extLst>
          </p:nvPr>
        </p:nvGraphicFramePr>
        <p:xfrm>
          <a:off x="5866403" y="5885264"/>
          <a:ext cx="2450013" cy="640080"/>
        </p:xfrm>
        <a:graphic>
          <a:graphicData uri="http://schemas.openxmlformats.org/drawingml/2006/table">
            <a:tbl>
              <a:tblPr firstRow="1" bandRow="1">
                <a:tableStyleId>{5C22544A-7EE6-4342-B048-85BDC9FD1C3A}</a:tableStyleId>
              </a:tblPr>
              <a:tblGrid>
                <a:gridCol w="648073">
                  <a:extLst>
                    <a:ext uri="{9D8B030D-6E8A-4147-A177-3AD203B41FA5}">
                      <a16:colId xmlns:a16="http://schemas.microsoft.com/office/drawing/2014/main" val="20000"/>
                    </a:ext>
                  </a:extLst>
                </a:gridCol>
                <a:gridCol w="1801940">
                  <a:extLst>
                    <a:ext uri="{9D8B030D-6E8A-4147-A177-3AD203B41FA5}">
                      <a16:colId xmlns:a16="http://schemas.microsoft.com/office/drawing/2014/main" val="20001"/>
                    </a:ext>
                  </a:extLst>
                </a:gridCol>
              </a:tblGrid>
              <a:tr h="370840">
                <a:tc>
                  <a:txBody>
                    <a:bodyPr/>
                    <a:lstStyle/>
                    <a:p>
                      <a:r>
                        <a:rPr kumimoji="1" lang="ja-JP" altLang="en-US" b="0" dirty="0" smtClean="0">
                          <a:solidFill>
                            <a:schemeClr val="tx1"/>
                          </a:solidFill>
                        </a:rPr>
                        <a:t>（答）</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1" dirty="0" smtClean="0">
                          <a:solidFill>
                            <a:schemeClr val="tx1"/>
                          </a:solidFill>
                        </a:rPr>
                        <a:t>セラミックス</a:t>
                      </a:r>
                      <a:endParaRPr kumimoji="1" lang="en-US" altLang="ja-JP" b="1" dirty="0" smtClean="0">
                        <a:solidFill>
                          <a:schemeClr val="tx1"/>
                        </a:solidFill>
                      </a:endParaRPr>
                    </a:p>
                    <a:p>
                      <a:pPr algn="ctr"/>
                      <a:r>
                        <a:rPr kumimoji="1" lang="ja-JP" altLang="en-US" b="1" dirty="0" smtClean="0">
                          <a:solidFill>
                            <a:schemeClr val="tx1"/>
                          </a:solidFill>
                        </a:rPr>
                        <a:t>（陶磁器）</a:t>
                      </a:r>
                      <a:endParaRPr kumimoji="1" lang="ja-JP"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2491500666"/>
              </p:ext>
            </p:extLst>
          </p:nvPr>
        </p:nvGraphicFramePr>
        <p:xfrm>
          <a:off x="539552" y="4256504"/>
          <a:ext cx="7200800" cy="1356360"/>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1021923">
                  <a:extLst>
                    <a:ext uri="{9D8B030D-6E8A-4147-A177-3AD203B41FA5}">
                      <a16:colId xmlns:a16="http://schemas.microsoft.com/office/drawing/2014/main" val="20002"/>
                    </a:ext>
                  </a:extLst>
                </a:gridCol>
                <a:gridCol w="2578477">
                  <a:extLst>
                    <a:ext uri="{9D8B030D-6E8A-4147-A177-3AD203B41FA5}">
                      <a16:colId xmlns:a16="http://schemas.microsoft.com/office/drawing/2014/main" val="20003"/>
                    </a:ext>
                  </a:extLst>
                </a:gridCol>
              </a:tblGrid>
              <a:tr h="562336">
                <a:tc>
                  <a:txBody>
                    <a:bodyPr/>
                    <a:lstStyle/>
                    <a:p>
                      <a:pPr algn="ctr"/>
                      <a:r>
                        <a:rPr kumimoji="1" lang="ja-JP" altLang="en-US" sz="1600" b="1" dirty="0" smtClean="0">
                          <a:solidFill>
                            <a:schemeClr val="tx1"/>
                          </a:solidFill>
                        </a:rPr>
                        <a:t>スピーカー</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1" dirty="0" smtClean="0">
                          <a:solidFill>
                            <a:schemeClr val="tx1"/>
                          </a:solidFill>
                        </a:rPr>
                        <a:t>名称　　　　　　　　　　　　　　　</a:t>
                      </a:r>
                      <a:r>
                        <a:rPr kumimoji="1" lang="ja-JP" altLang="en-US" sz="1100" b="1" dirty="0" smtClean="0">
                          <a:solidFill>
                            <a:schemeClr val="tx1"/>
                          </a:solidFill>
                        </a:rPr>
                        <a:t>記号</a:t>
                      </a:r>
                      <a:endParaRPr kumimoji="1" lang="en-US" altLang="ja-JP" sz="1100" b="1" dirty="0" smtClean="0">
                        <a:solidFill>
                          <a:schemeClr val="tx1"/>
                        </a:solidFill>
                      </a:endParaRPr>
                    </a:p>
                    <a:p>
                      <a:r>
                        <a:rPr kumimoji="1" lang="ja-JP" altLang="en-US" sz="1400" b="1" dirty="0" smtClean="0">
                          <a:solidFill>
                            <a:schemeClr val="tx1"/>
                          </a:solidFill>
                        </a:rPr>
                        <a:t>ネオジム　　　　　　　　　</a:t>
                      </a:r>
                      <a:r>
                        <a:rPr kumimoji="1" lang="en-US" altLang="ja-JP" sz="1400" b="1" dirty="0" err="1" smtClean="0">
                          <a:solidFill>
                            <a:schemeClr val="tx1"/>
                          </a:solidFill>
                        </a:rPr>
                        <a:t>Nd</a:t>
                      </a:r>
                      <a:endParaRPr kumimoji="1" lang="en-US" altLang="ja-JP" sz="1400" b="1" dirty="0" smtClean="0">
                        <a:solidFill>
                          <a:schemeClr val="tx1"/>
                        </a:solidFill>
                      </a:endParaRPr>
                    </a:p>
                    <a:p>
                      <a:r>
                        <a:rPr kumimoji="1" lang="ja-JP" altLang="en-US" sz="1400" b="1" dirty="0" smtClean="0">
                          <a:solidFill>
                            <a:schemeClr val="tx1"/>
                          </a:solidFill>
                        </a:rPr>
                        <a:t>サマリウム　　　　　　　</a:t>
                      </a:r>
                      <a:r>
                        <a:rPr kumimoji="1" lang="ja-JP" altLang="en-US" sz="1400" b="1" baseline="0" dirty="0" smtClean="0">
                          <a:solidFill>
                            <a:schemeClr val="tx1"/>
                          </a:solidFill>
                        </a:rPr>
                        <a:t>   </a:t>
                      </a:r>
                      <a:r>
                        <a:rPr kumimoji="1" lang="en-US" altLang="ja-JP" sz="1400" b="1" baseline="0" dirty="0" smtClean="0">
                          <a:solidFill>
                            <a:schemeClr val="tx1"/>
                          </a:solidFill>
                        </a:rPr>
                        <a:t>Sm</a:t>
                      </a:r>
                      <a:endParaRPr kumimoji="1" lang="en-US" altLang="ja-JP" sz="14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smtClean="0">
                          <a:solidFill>
                            <a:schemeClr val="tx1"/>
                          </a:solidFill>
                        </a:rPr>
                        <a:t>LED</a:t>
                      </a:r>
                      <a:endParaRPr kumimoji="1" lang="ja-JP" alt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rPr>
                        <a:t>名称　　　　　　　　　　　　　　　</a:t>
                      </a:r>
                      <a:r>
                        <a:rPr kumimoji="1" lang="ja-JP" altLang="en-US" sz="1100" b="1" dirty="0" smtClean="0">
                          <a:solidFill>
                            <a:schemeClr val="tx1"/>
                          </a:solidFill>
                        </a:rPr>
                        <a:t>記号</a:t>
                      </a:r>
                      <a:endParaRPr kumimoji="1" lang="en-US" altLang="ja-JP" sz="11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solidFill>
                          <a:schemeClr val="tx1"/>
                        </a:solidFill>
                      </a:endParaRPr>
                    </a:p>
                    <a:p>
                      <a:r>
                        <a:rPr kumimoji="1" lang="en-US" altLang="ja-JP" sz="1600" b="1" dirty="0" smtClean="0">
                          <a:solidFill>
                            <a:schemeClr val="tx1"/>
                          </a:solidFill>
                        </a:rPr>
                        <a:t> </a:t>
                      </a:r>
                      <a:r>
                        <a:rPr kumimoji="1" lang="ja-JP" altLang="en-US" sz="1600" b="1" dirty="0" smtClean="0">
                          <a:solidFill>
                            <a:schemeClr val="tx1"/>
                          </a:solidFill>
                        </a:rPr>
                        <a:t>ガリウム　　　　　　　</a:t>
                      </a:r>
                      <a:r>
                        <a:rPr kumimoji="1" lang="en-US" altLang="ja-JP" sz="1600" b="1" dirty="0" smtClean="0">
                          <a:solidFill>
                            <a:schemeClr val="tx1"/>
                          </a:solidFill>
                        </a:rPr>
                        <a:t>Ga</a:t>
                      </a:r>
                      <a:endParaRPr kumimoji="1" lang="ja-JP" alt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77134">
                <a:tc>
                  <a:txBody>
                    <a:bodyPr/>
                    <a:lstStyle/>
                    <a:p>
                      <a:pPr algn="ctr"/>
                      <a:r>
                        <a:rPr kumimoji="1" lang="ja-JP" altLang="en-US" sz="1600" b="1" dirty="0" smtClean="0">
                          <a:solidFill>
                            <a:schemeClr val="tx1"/>
                          </a:solidFill>
                        </a:rPr>
                        <a:t>液晶画面</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rPr>
                        <a:t>名称　　　　　　　　　　　　　　　</a:t>
                      </a:r>
                      <a:r>
                        <a:rPr kumimoji="1" lang="ja-JP" altLang="en-US" sz="1100" b="1" dirty="0" smtClean="0">
                          <a:solidFill>
                            <a:schemeClr val="tx1"/>
                          </a:solidFill>
                        </a:rPr>
                        <a:t>記号</a:t>
                      </a:r>
                      <a:endParaRPr kumimoji="1" lang="en-US" altLang="ja-JP" sz="11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rPr>
                        <a:t>インジウム　　　　　　</a:t>
                      </a:r>
                      <a:r>
                        <a:rPr kumimoji="1" lang="en-US" altLang="ja-JP" sz="1600" b="1" dirty="0" smtClean="0">
                          <a:solidFill>
                            <a:schemeClr val="tx1"/>
                          </a:solidFill>
                        </a:rPr>
                        <a:t>In</a:t>
                      </a:r>
                      <a:endParaRPr kumimoji="1" lang="ja-JP" altLang="en-US" sz="16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smtClean="0">
                          <a:solidFill>
                            <a:schemeClr val="tx1"/>
                          </a:solidFill>
                        </a:rPr>
                        <a:t>電池</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rPr>
                        <a:t>名称　　　　　　　　　　　　　　　記号</a:t>
                      </a:r>
                    </a:p>
                    <a:p>
                      <a:endParaRPr kumimoji="1" lang="en-US" altLang="ja-JP" sz="1100" b="1" dirty="0" smtClean="0">
                        <a:solidFill>
                          <a:schemeClr val="tx1"/>
                        </a:solidFill>
                      </a:endParaRPr>
                    </a:p>
                    <a:p>
                      <a:r>
                        <a:rPr kumimoji="1" lang="ja-JP" altLang="en-US" sz="1600" b="1" dirty="0" smtClean="0">
                          <a:solidFill>
                            <a:schemeClr val="tx1"/>
                          </a:solidFill>
                        </a:rPr>
                        <a:t>リチウム　　　　　　　　</a:t>
                      </a:r>
                      <a:r>
                        <a:rPr kumimoji="1" lang="en-US" altLang="ja-JP" sz="1600" b="1" dirty="0" smtClean="0">
                          <a:solidFill>
                            <a:schemeClr val="tx1"/>
                          </a:solidFill>
                        </a:rPr>
                        <a:t>Li</a:t>
                      </a:r>
                      <a:endParaRPr kumimoji="1" lang="ja-JP" alt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3294139194"/>
              </p:ext>
            </p:extLst>
          </p:nvPr>
        </p:nvGraphicFramePr>
        <p:xfrm>
          <a:off x="654531" y="1700808"/>
          <a:ext cx="7373853" cy="741680"/>
        </p:xfrm>
        <a:graphic>
          <a:graphicData uri="http://schemas.openxmlformats.org/drawingml/2006/table">
            <a:tbl>
              <a:tblPr firstRow="1" bandRow="1">
                <a:tableStyleId>{5C22544A-7EE6-4342-B048-85BDC9FD1C3A}</a:tableStyleId>
              </a:tblPr>
              <a:tblGrid>
                <a:gridCol w="7373853">
                  <a:extLst>
                    <a:ext uri="{9D8B030D-6E8A-4147-A177-3AD203B41FA5}">
                      <a16:colId xmlns:a16="http://schemas.microsoft.com/office/drawing/2014/main" val="20000"/>
                    </a:ext>
                  </a:extLst>
                </a:gridCol>
              </a:tblGrid>
              <a:tr h="370840">
                <a:tc>
                  <a:txBody>
                    <a:bodyPr/>
                    <a:lstStyle/>
                    <a:p>
                      <a:r>
                        <a:rPr kumimoji="1" lang="ja-JP" altLang="en-US" sz="1400" b="0" dirty="0" smtClean="0">
                          <a:solidFill>
                            <a:schemeClr val="tx1"/>
                          </a:solidFill>
                        </a:rPr>
                        <a:t>１．</a:t>
                      </a:r>
                      <a:r>
                        <a:rPr kumimoji="1" lang="ja-JP" altLang="en-US" sz="1800" b="1" dirty="0" smtClean="0">
                          <a:solidFill>
                            <a:schemeClr val="tx1"/>
                          </a:solidFill>
                        </a:rPr>
                        <a:t>リサイクルによって品質が悪くならない。</a:t>
                      </a:r>
                      <a:endParaRPr kumimoji="1" lang="ja-JP" altLang="en-US" sz="1400" b="1"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kumimoji="1" lang="ja-JP" altLang="en-US" sz="1400" b="0" dirty="0" smtClean="0">
                          <a:solidFill>
                            <a:schemeClr val="tx1"/>
                          </a:solidFill>
                        </a:rPr>
                        <a:t>２．</a:t>
                      </a:r>
                      <a:r>
                        <a:rPr kumimoji="1" lang="ja-JP" altLang="en-US" sz="1800" b="1" dirty="0" smtClean="0">
                          <a:solidFill>
                            <a:schemeClr val="tx1"/>
                          </a:solidFill>
                        </a:rPr>
                        <a:t>ボーキサイトから製造するときの約３％のエネルギーだけで再生できる。</a:t>
                      </a:r>
                      <a:endParaRPr kumimoji="1" lang="ja-JP" altLang="en-US" sz="1400" b="1"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393499720"/>
              </p:ext>
            </p:extLst>
          </p:nvPr>
        </p:nvGraphicFramePr>
        <p:xfrm>
          <a:off x="5292080" y="476672"/>
          <a:ext cx="2687958" cy="396240"/>
        </p:xfrm>
        <a:graphic>
          <a:graphicData uri="http://schemas.openxmlformats.org/drawingml/2006/table">
            <a:tbl>
              <a:tblPr firstRow="1" bandRow="1">
                <a:tableStyleId>{5C22544A-7EE6-4342-B048-85BDC9FD1C3A}</a:tableStyleId>
              </a:tblPr>
              <a:tblGrid>
                <a:gridCol w="447993">
                  <a:extLst>
                    <a:ext uri="{9D8B030D-6E8A-4147-A177-3AD203B41FA5}">
                      <a16:colId xmlns:a16="http://schemas.microsoft.com/office/drawing/2014/main" val="20000"/>
                    </a:ext>
                  </a:extLst>
                </a:gridCol>
                <a:gridCol w="447993">
                  <a:extLst>
                    <a:ext uri="{9D8B030D-6E8A-4147-A177-3AD203B41FA5}">
                      <a16:colId xmlns:a16="http://schemas.microsoft.com/office/drawing/2014/main" val="20001"/>
                    </a:ext>
                  </a:extLst>
                </a:gridCol>
                <a:gridCol w="447993">
                  <a:extLst>
                    <a:ext uri="{9D8B030D-6E8A-4147-A177-3AD203B41FA5}">
                      <a16:colId xmlns:a16="http://schemas.microsoft.com/office/drawing/2014/main" val="20002"/>
                    </a:ext>
                  </a:extLst>
                </a:gridCol>
                <a:gridCol w="447993">
                  <a:extLst>
                    <a:ext uri="{9D8B030D-6E8A-4147-A177-3AD203B41FA5}">
                      <a16:colId xmlns:a16="http://schemas.microsoft.com/office/drawing/2014/main" val="20003"/>
                    </a:ext>
                  </a:extLst>
                </a:gridCol>
                <a:gridCol w="447993">
                  <a:extLst>
                    <a:ext uri="{9D8B030D-6E8A-4147-A177-3AD203B41FA5}">
                      <a16:colId xmlns:a16="http://schemas.microsoft.com/office/drawing/2014/main" val="20004"/>
                    </a:ext>
                  </a:extLst>
                </a:gridCol>
                <a:gridCol w="447993">
                  <a:extLst>
                    <a:ext uri="{9D8B030D-6E8A-4147-A177-3AD203B41FA5}">
                      <a16:colId xmlns:a16="http://schemas.microsoft.com/office/drawing/2014/main" val="20005"/>
                    </a:ext>
                  </a:extLst>
                </a:gridCol>
              </a:tblGrid>
              <a:tr h="370840">
                <a:tc>
                  <a:txBody>
                    <a:bodyPr/>
                    <a:lstStyle/>
                    <a:p>
                      <a:pPr algn="ctr"/>
                      <a:r>
                        <a:rPr kumimoji="1" lang="ja-JP" altLang="en-US" sz="2000" dirty="0" smtClean="0">
                          <a:solidFill>
                            <a:schemeClr val="tx1"/>
                          </a:solidFill>
                        </a:rPr>
                        <a:t>ボ</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dirty="0" smtClean="0">
                          <a:solidFill>
                            <a:schemeClr val="tx1"/>
                          </a:solidFill>
                        </a:rPr>
                        <a:t>－</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dirty="0" smtClean="0">
                          <a:solidFill>
                            <a:schemeClr val="tx1"/>
                          </a:solidFill>
                        </a:rPr>
                        <a:t>キ</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dirty="0" smtClean="0">
                          <a:solidFill>
                            <a:schemeClr val="tx1"/>
                          </a:solidFill>
                        </a:rPr>
                        <a:t>サ</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dirty="0" smtClean="0">
                          <a:solidFill>
                            <a:schemeClr val="tx1"/>
                          </a:solidFill>
                        </a:rPr>
                        <a:t>イ</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dirty="0" smtClean="0">
                          <a:solidFill>
                            <a:schemeClr val="tx1"/>
                          </a:solidFill>
                        </a:rPr>
                        <a:t>ト</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19516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57150">
          <a:solidFill>
            <a:schemeClr val="bg1">
              <a:lumMod val="75000"/>
            </a:schemeClr>
          </a:solidFill>
          <a:headEnd type="none" w="med" len="med"/>
          <a:tailEnd type="none" w="med" len="med"/>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lnDef>
      <a:spPr>
        <a:ln w="12700">
          <a:solidFill>
            <a:schemeClr val="bg1">
              <a:lumMod val="75000"/>
            </a:schemeClr>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15195</TotalTime>
  <Words>1072</Words>
  <Application>Microsoft Office PowerPoint</Application>
  <PresentationFormat>画面に合わせる (4:3)</PresentationFormat>
  <Paragraphs>199</Paragraphs>
  <Slides>8</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HGPｺﾞｼｯｸE</vt:lpstr>
      <vt:lpstr>HGP創英角ｺﾞｼｯｸUB</vt:lpstr>
      <vt:lpstr>ＭＳ Ｐゴシック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m124371</dc:creator>
  <cp:lastModifiedBy>古野正則</cp:lastModifiedBy>
  <cp:revision>734</cp:revision>
  <cp:lastPrinted>2017-05-07T23:13:13Z</cp:lastPrinted>
  <dcterms:created xsi:type="dcterms:W3CDTF">2013-07-17T08:32:15Z</dcterms:created>
  <dcterms:modified xsi:type="dcterms:W3CDTF">2018-03-06T01:05:22Z</dcterms:modified>
</cp:coreProperties>
</file>