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11" r:id="rId3"/>
    <p:sldId id="322" r:id="rId4"/>
    <p:sldId id="323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49" d="100"/>
          <a:sy n="49" d="100"/>
        </p:scale>
        <p:origin x="34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482175" cy="420943"/>
          </a:xfrm>
          <a:prstGeom prst="rect">
            <a:avLst/>
          </a:prstGeom>
        </p:spPr>
        <p:txBody>
          <a:bodyPr vert="horz" lIns="72120" tIns="36060" rIns="72120" bIns="36060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4"/>
            <a:ext cx="2482175" cy="420943"/>
          </a:xfrm>
          <a:prstGeom prst="rect">
            <a:avLst/>
          </a:prstGeom>
        </p:spPr>
        <p:txBody>
          <a:bodyPr vert="horz" lIns="72120" tIns="36060" rIns="72120" bIns="36060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20" tIns="36060" rIns="72120" bIns="360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7" y="4002894"/>
            <a:ext cx="4582672" cy="3792422"/>
          </a:xfrm>
          <a:prstGeom prst="rect">
            <a:avLst/>
          </a:prstGeom>
        </p:spPr>
        <p:txBody>
          <a:bodyPr vert="horz" lIns="72120" tIns="36060" rIns="72120" bIns="360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89"/>
            <a:ext cx="2482175" cy="420943"/>
          </a:xfrm>
          <a:prstGeom prst="rect">
            <a:avLst/>
          </a:prstGeom>
        </p:spPr>
        <p:txBody>
          <a:bodyPr vert="horz" lIns="72120" tIns="36060" rIns="72120" bIns="36060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89"/>
            <a:ext cx="2482175" cy="420943"/>
          </a:xfrm>
          <a:prstGeom prst="rect">
            <a:avLst/>
          </a:prstGeom>
        </p:spPr>
        <p:txBody>
          <a:bodyPr vert="horz" lIns="72120" tIns="36060" rIns="72120" bIns="36060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28-41\OEBPS\images\p30-i2-shu2_fmt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7375737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No.05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赤ワインからアルコールを取り出す≫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21301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P28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（観察実験４　赤ワインを蒸留してみよう）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379927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504" y="12115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■原理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141" y="1499532"/>
            <a:ext cx="84497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赤ワインには、約１１～１５％程度のアルコール（</a:t>
            </a:r>
            <a:r>
              <a:rPr kumimoji="1" lang="en-US" altLang="ja-JP" sz="1400" dirty="0" smtClean="0"/>
              <a:t>1.</a:t>
            </a:r>
            <a:r>
              <a:rPr kumimoji="1" lang="ja-JP" altLang="en-US" dirty="0" smtClean="0"/>
              <a:t>　　　　　　　　　　）が含まれている。</a:t>
            </a:r>
            <a:endParaRPr kumimoji="1" lang="en-US" altLang="ja-JP" dirty="0" smtClean="0"/>
          </a:p>
          <a:p>
            <a:r>
              <a:rPr lang="ja-JP" altLang="en-US" dirty="0" smtClean="0"/>
              <a:t>エタノールは、引火性の液体で（</a:t>
            </a:r>
            <a:r>
              <a:rPr lang="en-US" altLang="ja-JP" sz="1400" dirty="0" smtClean="0"/>
              <a:t>2.</a:t>
            </a:r>
            <a:r>
              <a:rPr lang="ja-JP" altLang="en-US" dirty="0" smtClean="0"/>
              <a:t>　　　　　　　）が強く、（</a:t>
            </a:r>
            <a:r>
              <a:rPr lang="en-US" altLang="ja-JP" sz="1400" dirty="0" smtClean="0"/>
              <a:t>3.</a:t>
            </a:r>
            <a:r>
              <a:rPr lang="ja-JP" altLang="en-US" dirty="0" smtClean="0"/>
              <a:t>　　　　　）・（</a:t>
            </a:r>
            <a:r>
              <a:rPr lang="en-US" altLang="ja-JP" sz="1400" dirty="0" smtClean="0"/>
              <a:t>4.</a:t>
            </a:r>
            <a:r>
              <a:rPr lang="ja-JP" altLang="en-US" dirty="0" smtClean="0"/>
              <a:t>　　　　　）の他、</a:t>
            </a:r>
            <a:endParaRPr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sz="1400" dirty="0" smtClean="0"/>
              <a:t>5.</a:t>
            </a:r>
            <a:r>
              <a:rPr lang="ja-JP" altLang="en-US" dirty="0" smtClean="0"/>
              <a:t>　　　　　）としても用いられる。エタノールは、室温では液体として存在するので、</a:t>
            </a:r>
            <a:endParaRPr lang="en-US" altLang="ja-JP" dirty="0" smtClean="0"/>
          </a:p>
          <a:p>
            <a:r>
              <a:rPr lang="ja-JP" altLang="en-US" dirty="0" smtClean="0"/>
              <a:t>水と分離する時には、沸点の違いを</a:t>
            </a:r>
            <a:r>
              <a:rPr kumimoji="1" lang="ja-JP" altLang="en-US" dirty="0" smtClean="0"/>
              <a:t>利用する（</a:t>
            </a:r>
            <a:r>
              <a:rPr lang="en-US" altLang="ja-JP" sz="1400" dirty="0"/>
              <a:t>6</a:t>
            </a:r>
            <a:r>
              <a:rPr kumimoji="1" lang="en-US" altLang="ja-JP" sz="1400" dirty="0" smtClean="0"/>
              <a:t>.</a:t>
            </a:r>
            <a:r>
              <a:rPr kumimoji="1" lang="ja-JP" altLang="en-US" dirty="0" smtClean="0"/>
              <a:t>　　　　）という分離操作を行う。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277614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lang="ja-JP" altLang="en-US" dirty="0"/>
              <a:t>この後</a:t>
            </a:r>
            <a:r>
              <a:rPr lang="ja-JP" altLang="en-US" dirty="0" smtClean="0"/>
              <a:t>の手順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904" y="3159328"/>
            <a:ext cx="6700873" cy="120032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①．蒸留装置を組み立てて、赤ワインを加熱する。</a:t>
            </a:r>
            <a:endParaRPr kumimoji="1" lang="en-US" altLang="ja-JP" dirty="0" smtClean="0"/>
          </a:p>
          <a:p>
            <a:r>
              <a:rPr lang="ja-JP" altLang="en-US" dirty="0" smtClean="0"/>
              <a:t>②．</a:t>
            </a:r>
            <a:r>
              <a:rPr lang="ja-JP" altLang="en-US" dirty="0"/>
              <a:t>時間と温度</a:t>
            </a:r>
            <a:r>
              <a:rPr lang="ja-JP" altLang="en-US" dirty="0" smtClean="0"/>
              <a:t>変化に関するデータを記録する。</a:t>
            </a:r>
            <a:endParaRPr lang="en-US" altLang="ja-JP" dirty="0" smtClean="0"/>
          </a:p>
          <a:p>
            <a:r>
              <a:rPr kumimoji="1" lang="ja-JP" altLang="en-US" dirty="0" smtClean="0"/>
              <a:t>③．</a:t>
            </a:r>
            <a:r>
              <a:rPr lang="ja-JP" altLang="en-US" dirty="0" smtClean="0"/>
              <a:t>赤ワインと試験管にたまった液体の特徴を整理する。</a:t>
            </a:r>
            <a:endParaRPr lang="en-US" altLang="ja-JP" dirty="0" smtClean="0"/>
          </a:p>
          <a:p>
            <a:r>
              <a:rPr lang="ja-JP" altLang="en-US" dirty="0" smtClean="0"/>
              <a:t>④．赤ワインと試験管にたまった液体にマッチの火を近づけてみる。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725144"/>
            <a:ext cx="423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①</a:t>
            </a:r>
            <a:r>
              <a:rPr kumimoji="1" lang="en-US" altLang="ja-JP" i="1" u="sng" dirty="0" smtClean="0"/>
              <a:t>.</a:t>
            </a:r>
            <a:r>
              <a:rPr kumimoji="1" lang="ja-JP" altLang="en-US" i="1" u="sng" dirty="0" smtClean="0"/>
              <a:t>蒸留装置の組み立てと赤ワインの加熱</a:t>
            </a:r>
            <a:endParaRPr kumimoji="1" lang="ja-JP" altLang="en-US" i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5071329"/>
            <a:ext cx="85379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Ａ</a:t>
            </a:r>
            <a:r>
              <a:rPr lang="ja-JP" altLang="en-US" smtClean="0"/>
              <a:t>．</a:t>
            </a:r>
            <a:r>
              <a:rPr kumimoji="1" lang="ja-JP" altLang="en-US" smtClean="0"/>
              <a:t>沸騰</a:t>
            </a:r>
            <a:r>
              <a:rPr kumimoji="1" lang="ja-JP" altLang="en-US" dirty="0" smtClean="0"/>
              <a:t>石（ふっとうせき）を枝付きフラスコの中に入れる。</a:t>
            </a:r>
            <a:endParaRPr kumimoji="1" lang="en-US" altLang="ja-JP" dirty="0" smtClean="0"/>
          </a:p>
          <a:p>
            <a:r>
              <a:rPr lang="ja-JP" altLang="en-US" dirty="0"/>
              <a:t>Ｂ</a:t>
            </a:r>
            <a:r>
              <a:rPr lang="ja-JP" altLang="en-US" dirty="0" smtClean="0"/>
              <a:t>．赤</a:t>
            </a:r>
            <a:r>
              <a:rPr lang="ja-JP" altLang="en-US" dirty="0" smtClean="0"/>
              <a:t>ワイン</a:t>
            </a:r>
            <a:r>
              <a:rPr lang="ja-JP" altLang="en-US" dirty="0"/>
              <a:t>約２０ｍｌ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枝付きフラスコの枝の部分を上に</a:t>
            </a:r>
            <a:r>
              <a:rPr lang="ja-JP" altLang="en-US" dirty="0" smtClean="0"/>
              <a:t>して入れる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Ｃ</a:t>
            </a:r>
            <a:r>
              <a:rPr lang="ja-JP" altLang="en-US" dirty="0" smtClean="0"/>
              <a:t>．温度計にゴム栓を通し、</a:t>
            </a:r>
            <a:r>
              <a:rPr lang="ja-JP" altLang="en-US" b="1" u="sng" dirty="0" smtClean="0"/>
              <a:t>枝付きフラスコの枝のつけ根の位置に温度計の下端が</a:t>
            </a:r>
            <a:endParaRPr lang="en-US" altLang="ja-JP" b="1" u="sng" dirty="0" smtClean="0"/>
          </a:p>
          <a:p>
            <a:r>
              <a:rPr lang="ja-JP" altLang="en-US" b="1" dirty="0" smtClean="0"/>
              <a:t>　　</a:t>
            </a:r>
            <a:r>
              <a:rPr lang="ja-JP" altLang="en-US" b="1" u="sng" dirty="0" smtClean="0"/>
              <a:t>来るように　</a:t>
            </a:r>
            <a:r>
              <a:rPr lang="ja-JP" altLang="en-US" dirty="0" smtClean="0"/>
              <a:t>取り付ける。</a:t>
            </a:r>
            <a:endParaRPr lang="en-US" altLang="ja-JP" dirty="0" smtClean="0"/>
          </a:p>
          <a:p>
            <a:r>
              <a:rPr lang="ja-JP" altLang="en-US" dirty="0" smtClean="0"/>
              <a:t>Ｄ．ゴム管を図のように、枝付きフラスコとガラス管に取り付ける。</a:t>
            </a:r>
            <a:endParaRPr lang="en-US" altLang="ja-JP" dirty="0" smtClean="0"/>
          </a:p>
          <a:p>
            <a:r>
              <a:rPr lang="ja-JP" altLang="en-US" dirty="0" smtClean="0"/>
              <a:t>Ｅ</a:t>
            </a:r>
            <a:r>
              <a:rPr kumimoji="1" lang="ja-JP" altLang="en-US" dirty="0" smtClean="0"/>
              <a:t>．水の入ったビーカーの中に</a:t>
            </a:r>
            <a:r>
              <a:rPr lang="ja-JP" altLang="en-US" dirty="0" smtClean="0"/>
              <a:t>ガラス管を</a:t>
            </a:r>
            <a:r>
              <a:rPr kumimoji="1" lang="ja-JP" altLang="en-US" dirty="0" smtClean="0"/>
              <a:t>入れる。その後、（</a:t>
            </a:r>
            <a:r>
              <a:rPr kumimoji="1" lang="en-US" altLang="ja-JP" sz="1400" dirty="0" smtClean="0"/>
              <a:t>7.</a:t>
            </a:r>
            <a:r>
              <a:rPr kumimoji="1" lang="ja-JP" altLang="en-US" dirty="0" smtClean="0"/>
              <a:t>　　　　　　　）で加熱する。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-13343" y="6827231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475093" y="395372"/>
            <a:ext cx="64633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実験</a:t>
            </a:r>
            <a:endParaRPr kumimoji="1" lang="ja-JP" altLang="en-US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67725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30-i2-shu2.eps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" y="16914"/>
            <a:ext cx="4896544" cy="522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32040" y="3059"/>
            <a:ext cx="4116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②</a:t>
            </a:r>
            <a:r>
              <a:rPr kumimoji="1" lang="en-US" altLang="ja-JP" i="1" u="sng" dirty="0" smtClean="0"/>
              <a:t>.</a:t>
            </a:r>
            <a:r>
              <a:rPr kumimoji="1" lang="ja-JP" altLang="en-US" i="1" u="sng" dirty="0" smtClean="0"/>
              <a:t>時間と温度変化のデータを記録する。</a:t>
            </a:r>
            <a:endParaRPr kumimoji="1" lang="ja-JP" altLang="en-US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17903" y="489446"/>
            <a:ext cx="396775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試験管に液体が２ｍＬ（黒い線まで）</a:t>
            </a:r>
            <a:endParaRPr kumimoji="1" lang="en-US" altLang="ja-JP" dirty="0" smtClean="0"/>
          </a:p>
          <a:p>
            <a:r>
              <a:rPr lang="ja-JP" altLang="en-US" dirty="0" smtClean="0"/>
              <a:t>たまったら、次の試験管に入れ替える。</a:t>
            </a:r>
            <a:endParaRPr lang="en-US" altLang="ja-JP" dirty="0" smtClean="0"/>
          </a:p>
          <a:p>
            <a:r>
              <a:rPr lang="ja-JP" altLang="en-US" dirty="0" smtClean="0"/>
              <a:t>試験管３本分、液体を集める。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6035"/>
              </p:ext>
            </p:extLst>
          </p:nvPr>
        </p:nvGraphicFramePr>
        <p:xfrm>
          <a:off x="5024683" y="1662008"/>
          <a:ext cx="390765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時間（分）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（何本目）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温度（℃）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開始前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１本目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４分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６分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８分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１０分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１２分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１４分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１６分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１８分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２０分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231933"/>
            <a:ext cx="2520280" cy="1484784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矢印コネクタ 7"/>
          <p:cNvCxnSpPr>
            <a:stCxn id="10" idx="3"/>
          </p:cNvCxnSpPr>
          <p:nvPr/>
        </p:nvCxnSpPr>
        <p:spPr>
          <a:xfrm>
            <a:off x="1369388" y="5785671"/>
            <a:ext cx="1330404" cy="23246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07504" y="552406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《</a:t>
            </a:r>
            <a:r>
              <a:rPr lang="ja-JP" altLang="en-US" sz="2800" dirty="0"/>
              <a:t>注意</a:t>
            </a:r>
            <a:r>
              <a:rPr lang="en-US" altLang="ja-JP" sz="2800" dirty="0" smtClean="0"/>
              <a:t>》</a:t>
            </a:r>
          </a:p>
        </p:txBody>
      </p:sp>
      <p:sp>
        <p:nvSpPr>
          <p:cNvPr id="11" name="下矢印 10"/>
          <p:cNvSpPr/>
          <p:nvPr/>
        </p:nvSpPr>
        <p:spPr>
          <a:xfrm>
            <a:off x="2915816" y="4855305"/>
            <a:ext cx="994257" cy="51791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-13343" y="6824498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633674" y="6505599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前半はここまで</a:t>
            </a:r>
            <a:endParaRPr kumimoji="1" lang="ja-JP" altLang="en-US" sz="14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5017902" y="6427935"/>
            <a:ext cx="3924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017902" y="2285339"/>
            <a:ext cx="3924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017902" y="1612502"/>
            <a:ext cx="3924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07504" y="60230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液体につけると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溶液が逆流する！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79512" y="116632"/>
            <a:ext cx="541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u="sng" dirty="0"/>
              <a:t>④</a:t>
            </a:r>
            <a:r>
              <a:rPr kumimoji="1" lang="en-US" altLang="ja-JP" i="1" u="sng" dirty="0" smtClean="0"/>
              <a:t>.</a:t>
            </a:r>
            <a:r>
              <a:rPr kumimoji="1" lang="ja-JP" altLang="en-US" i="1" u="sng" dirty="0" smtClean="0"/>
              <a:t>赤ワインと試験管に残った液体の特徴を整理する。</a:t>
            </a:r>
            <a:endParaRPr kumimoji="1" lang="ja-JP" altLang="en-US" i="1" u="sng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91978"/>
              </p:ext>
            </p:extLst>
          </p:nvPr>
        </p:nvGraphicFramePr>
        <p:xfrm>
          <a:off x="395536" y="580648"/>
          <a:ext cx="813690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試料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赤ワイン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（１本目）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（２本目）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（３本目）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色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におい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気体の温度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9512" y="3501008"/>
            <a:ext cx="616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u="sng" dirty="0" smtClean="0"/>
              <a:t>⑤</a:t>
            </a:r>
            <a:r>
              <a:rPr kumimoji="1" lang="en-US" altLang="ja-JP" i="1" u="sng" dirty="0" smtClean="0"/>
              <a:t>.</a:t>
            </a:r>
            <a:r>
              <a:rPr lang="ja-JP" altLang="en-US" i="1" u="sng" dirty="0"/>
              <a:t>赤ワインと試験管にたまった液体にマッチの火を</a:t>
            </a:r>
            <a:r>
              <a:rPr lang="ja-JP" altLang="en-US" i="1" u="sng" dirty="0" smtClean="0"/>
              <a:t>近づける</a:t>
            </a:r>
            <a:r>
              <a:rPr lang="ja-JP" altLang="en-US" i="1" u="sng" dirty="0"/>
              <a:t>。</a:t>
            </a:r>
            <a:endParaRPr kumimoji="1" lang="ja-JP" altLang="en-US" i="1" u="sng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661611"/>
              </p:ext>
            </p:extLst>
          </p:nvPr>
        </p:nvGraphicFramePr>
        <p:xfrm>
          <a:off x="294384" y="4669120"/>
          <a:ext cx="8252345" cy="178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試料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赤ワイン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（１本目）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（２本目）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（３本目）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火をつけたとき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80096" y="389891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試験管に集めた液体を蒸発皿に取り、マッチの火を近づけた時の様子を観察し、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記録する。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-13343" y="6824498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821122" y="58912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後半はここから</a:t>
            </a:r>
            <a:endParaRPr kumimoji="1" lang="ja-JP" altLang="en-US" sz="14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85911" y="1209452"/>
            <a:ext cx="8151193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85911" y="3187576"/>
            <a:ext cx="8151193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88034" y="6505347"/>
            <a:ext cx="8265600" cy="2241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85911" y="535980"/>
            <a:ext cx="8151193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88034" y="5325601"/>
            <a:ext cx="8265600" cy="2241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88034" y="4607963"/>
            <a:ext cx="8265600" cy="2241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86383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2367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356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印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541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68042"/>
              </p:ext>
            </p:extLst>
          </p:nvPr>
        </p:nvGraphicFramePr>
        <p:xfrm>
          <a:off x="395535" y="3504416"/>
          <a:ext cx="792088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（１本目）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（２本目）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（３本目）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51520" y="27089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■考察</a:t>
            </a:r>
            <a:endParaRPr kumimoji="1" lang="ja-JP" altLang="en-US" i="1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7816" y="3065524"/>
            <a:ext cx="854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⑤の結果より、それぞれの試験管には、赤ワインから何が分離されたと考えられるか。</a:t>
            </a:r>
            <a:endParaRPr kumimoji="1" lang="ja-JP" alt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55275"/>
              </p:ext>
            </p:extLst>
          </p:nvPr>
        </p:nvGraphicFramePr>
        <p:xfrm>
          <a:off x="395535" y="1009304"/>
          <a:ext cx="792088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（１本目）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（２本目）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試験管　（３本目）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51520" y="160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■観察</a:t>
            </a:r>
            <a:endParaRPr kumimoji="1" lang="ja-JP" altLang="en-US" i="1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7816" y="332656"/>
            <a:ext cx="841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試験管に液体を集められるまでのフラスコ内、温度計や試験管の様子など、気付いたことを書きこもう！！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571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13167</TotalTime>
  <Words>391</Words>
  <Application>Microsoft Office PowerPoint</Application>
  <PresentationFormat>画面に合わせる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715</cp:revision>
  <cp:lastPrinted>2017-04-30T23:06:45Z</cp:lastPrinted>
  <dcterms:created xsi:type="dcterms:W3CDTF">2013-07-17T08:32:15Z</dcterms:created>
  <dcterms:modified xsi:type="dcterms:W3CDTF">2018-10-05T06:05:51Z</dcterms:modified>
</cp:coreProperties>
</file>