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11" r:id="rId3"/>
    <p:sldId id="322" r:id="rId4"/>
    <p:sldId id="323" r:id="rId5"/>
    <p:sldId id="310" r:id="rId6"/>
    <p:sldId id="317" r:id="rId7"/>
  </p:sldIdLst>
  <p:sldSz cx="9144000" cy="6858000" type="screen4x3"/>
  <p:notesSz cx="8428038" cy="122809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FFF"/>
    <a:srgbClr val="E1FFFF"/>
    <a:srgbClr val="CC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6" autoAdjust="0"/>
    <p:restoredTop sz="94694" autoAdjust="0"/>
  </p:normalViewPr>
  <p:slideViewPr>
    <p:cSldViewPr>
      <p:cViewPr varScale="1">
        <p:scale>
          <a:sx n="57" d="100"/>
          <a:sy n="57" d="100"/>
        </p:scale>
        <p:origin x="858" y="66"/>
      </p:cViewPr>
      <p:guideLst>
        <p:guide orient="horz" pos="2160"/>
        <p:guide pos="2880"/>
      </p:guideLst>
    </p:cSldViewPr>
  </p:slideViewPr>
  <p:outlineViewPr>
    <p:cViewPr>
      <p:scale>
        <a:sx n="33" d="100"/>
        <a:sy n="33" d="100"/>
      </p:scale>
      <p:origin x="0" y="3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3652402" cy="613377"/>
          </a:xfrm>
          <a:prstGeom prst="rect">
            <a:avLst/>
          </a:prstGeom>
        </p:spPr>
        <p:txBody>
          <a:bodyPr vert="horz" lIns="105516" tIns="52758" rIns="105516" bIns="52758" rtlCol="0"/>
          <a:lstStyle>
            <a:lvl1pPr algn="l">
              <a:defRPr sz="1400"/>
            </a:lvl1pPr>
          </a:lstStyle>
          <a:p>
            <a:endParaRPr kumimoji="1" lang="ja-JP" altLang="en-US"/>
          </a:p>
        </p:txBody>
      </p:sp>
      <p:sp>
        <p:nvSpPr>
          <p:cNvPr id="3" name="日付プレースホルダー 2"/>
          <p:cNvSpPr>
            <a:spLocks noGrp="1"/>
          </p:cNvSpPr>
          <p:nvPr>
            <p:ph type="dt" idx="1"/>
          </p:nvPr>
        </p:nvSpPr>
        <p:spPr>
          <a:xfrm>
            <a:off x="4773755" y="5"/>
            <a:ext cx="3652402" cy="613377"/>
          </a:xfrm>
          <a:prstGeom prst="rect">
            <a:avLst/>
          </a:prstGeom>
        </p:spPr>
        <p:txBody>
          <a:bodyPr vert="horz" lIns="105516" tIns="52758" rIns="105516" bIns="52758" rtlCol="0"/>
          <a:lstStyle>
            <a:lvl1pPr algn="r">
              <a:defRPr sz="1400"/>
            </a:lvl1pPr>
          </a:lstStyle>
          <a:p>
            <a:fld id="{799C1CCE-4943-47EA-A67E-4CD72011E9C2}" type="datetimeFigureOut">
              <a:rPr kumimoji="1" lang="ja-JP" altLang="en-US" smtClean="0"/>
              <a:t>2018/3/6</a:t>
            </a:fld>
            <a:endParaRPr kumimoji="1" lang="ja-JP" altLang="en-US"/>
          </a:p>
        </p:txBody>
      </p:sp>
      <p:sp>
        <p:nvSpPr>
          <p:cNvPr id="4" name="スライド イメージ プレースホルダー 3"/>
          <p:cNvSpPr>
            <a:spLocks noGrp="1" noRot="1" noChangeAspect="1"/>
          </p:cNvSpPr>
          <p:nvPr>
            <p:ph type="sldImg" idx="2"/>
          </p:nvPr>
        </p:nvSpPr>
        <p:spPr>
          <a:xfrm>
            <a:off x="1146175" y="922338"/>
            <a:ext cx="6135688" cy="4603750"/>
          </a:xfrm>
          <a:prstGeom prst="rect">
            <a:avLst/>
          </a:prstGeom>
          <a:noFill/>
          <a:ln w="12700">
            <a:solidFill>
              <a:prstClr val="black"/>
            </a:solidFill>
          </a:ln>
        </p:spPr>
        <p:txBody>
          <a:bodyPr vert="horz" lIns="105516" tIns="52758" rIns="105516" bIns="52758" rtlCol="0" anchor="ctr"/>
          <a:lstStyle/>
          <a:p>
            <a:endParaRPr lang="ja-JP" altLang="en-US"/>
          </a:p>
        </p:txBody>
      </p:sp>
      <p:sp>
        <p:nvSpPr>
          <p:cNvPr id="5" name="ノート プレースホルダー 4"/>
          <p:cNvSpPr>
            <a:spLocks noGrp="1"/>
          </p:cNvSpPr>
          <p:nvPr>
            <p:ph type="body" sz="quarter" idx="3"/>
          </p:nvPr>
        </p:nvSpPr>
        <p:spPr>
          <a:xfrm>
            <a:off x="842431" y="5832810"/>
            <a:ext cx="6743184" cy="5526120"/>
          </a:xfrm>
          <a:prstGeom prst="rect">
            <a:avLst/>
          </a:prstGeom>
        </p:spPr>
        <p:txBody>
          <a:bodyPr vert="horz" lIns="105516" tIns="52758" rIns="105516" bIns="527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11665620"/>
            <a:ext cx="3652402" cy="613377"/>
          </a:xfrm>
          <a:prstGeom prst="rect">
            <a:avLst/>
          </a:prstGeom>
        </p:spPr>
        <p:txBody>
          <a:bodyPr vert="horz" lIns="105516" tIns="52758" rIns="105516" bIns="52758"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4773755" y="11665620"/>
            <a:ext cx="3652402" cy="613377"/>
          </a:xfrm>
          <a:prstGeom prst="rect">
            <a:avLst/>
          </a:prstGeom>
        </p:spPr>
        <p:txBody>
          <a:bodyPr vert="horz" lIns="105516" tIns="52758" rIns="105516" bIns="52758" rtlCol="0" anchor="b"/>
          <a:lstStyle>
            <a:lvl1pPr algn="r">
              <a:defRPr sz="1400"/>
            </a:lvl1pPr>
          </a:lstStyle>
          <a:p>
            <a:fld id="{4CB8D7CC-ABC0-48F2-A2A1-060EC994B011}" type="slidenum">
              <a:rPr kumimoji="1" lang="ja-JP" altLang="en-US" smtClean="0"/>
              <a:t>‹#›</a:t>
            </a:fld>
            <a:endParaRPr kumimoji="1" lang="ja-JP" altLang="en-US"/>
          </a:p>
        </p:txBody>
      </p:sp>
    </p:spTree>
    <p:extLst>
      <p:ext uri="{BB962C8B-B14F-4D97-AF65-F5344CB8AC3E}">
        <p14:creationId xmlns:p14="http://schemas.microsoft.com/office/powerpoint/2010/main" val="39220830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CB8D7CC-ABC0-48F2-A2A1-060EC994B011}" type="slidenum">
              <a:rPr kumimoji="1" lang="ja-JP" altLang="en-US" smtClean="0"/>
              <a:t>2</a:t>
            </a:fld>
            <a:endParaRPr kumimoji="1" lang="ja-JP" altLang="en-US"/>
          </a:p>
        </p:txBody>
      </p:sp>
    </p:spTree>
    <p:extLst>
      <p:ext uri="{BB962C8B-B14F-4D97-AF65-F5344CB8AC3E}">
        <p14:creationId xmlns:p14="http://schemas.microsoft.com/office/powerpoint/2010/main" val="4021040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2018/3/6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2018/3/6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file:///\\dtp-server\E\&#38651;&#23376;&#26360;&#31821;\&#26481;&#20140;&#26360;&#31821;\&#26032;&#32232;&#21270;&#23398;&#22522;&#30990;\1-&#21021;&#26657;\1-&#26360;&#12365;&#20986;&#12375;\28-41\OEBPS\images\p28-i1_fmt.pn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0131" y="69112"/>
            <a:ext cx="5745484" cy="369332"/>
          </a:xfrm>
          <a:prstGeom prst="rect">
            <a:avLst/>
          </a:prstGeom>
          <a:solidFill>
            <a:schemeClr val="bg1"/>
          </a:solidFill>
          <a:effectLst/>
        </p:spPr>
        <p:txBody>
          <a:bodyPr wrap="none" rtlCol="0">
            <a:spAutoFit/>
          </a:bodyPr>
          <a:lstStyle/>
          <a:p>
            <a:r>
              <a:rPr lang="ja-JP" altLang="en-US" dirty="0">
                <a:effectLst/>
                <a:latin typeface="Times New Roman" pitchFamily="18" charset="0"/>
                <a:ea typeface="HGPｺﾞｼｯｸE" pitchFamily="50" charset="-128"/>
                <a:cs typeface="Times New Roman" pitchFamily="18" charset="0"/>
              </a:rPr>
              <a:t>２</a:t>
            </a:r>
            <a:r>
              <a:rPr kumimoji="1" lang="ja-JP" altLang="en-US" dirty="0" smtClean="0">
                <a:effectLst/>
                <a:latin typeface="Times New Roman" pitchFamily="18" charset="0"/>
                <a:ea typeface="HGPｺﾞｼｯｸE" pitchFamily="50" charset="-128"/>
                <a:cs typeface="Times New Roman" pitchFamily="18" charset="0"/>
              </a:rPr>
              <a:t>学年 化学基礎 </a:t>
            </a:r>
            <a:r>
              <a:rPr kumimoji="1" lang="en-US" altLang="ja-JP" dirty="0" smtClean="0">
                <a:effectLst/>
                <a:latin typeface="Times New Roman" pitchFamily="18" charset="0"/>
                <a:ea typeface="HGPｺﾞｼｯｸE" pitchFamily="50" charset="-128"/>
                <a:cs typeface="Times New Roman" pitchFamily="18" charset="0"/>
              </a:rPr>
              <a:t> </a:t>
            </a:r>
            <a:r>
              <a:rPr kumimoji="1" lang="ja-JP" altLang="en-US" dirty="0" smtClean="0">
                <a:effectLst/>
                <a:latin typeface="Times New Roman" pitchFamily="18" charset="0"/>
                <a:ea typeface="HGPｺﾞｼｯｸE" pitchFamily="50" charset="-128"/>
                <a:cs typeface="Times New Roman" pitchFamily="18" charset="0"/>
              </a:rPr>
              <a:t>授業資料 </a:t>
            </a:r>
            <a:r>
              <a:rPr kumimoji="1" lang="en-US" altLang="ja-JP" dirty="0" smtClean="0">
                <a:effectLst/>
                <a:latin typeface="Times New Roman" pitchFamily="18" charset="0"/>
                <a:ea typeface="HGPｺﾞｼｯｸE" pitchFamily="50" charset="-128"/>
                <a:cs typeface="Times New Roman" pitchFamily="18" charset="0"/>
              </a:rPr>
              <a:t>No.02</a:t>
            </a:r>
            <a:r>
              <a:rPr kumimoji="1" lang="ja-JP" altLang="en-US" dirty="0" smtClean="0">
                <a:effectLst/>
                <a:latin typeface="Times New Roman" pitchFamily="18" charset="0"/>
                <a:ea typeface="HGPｺﾞｼｯｸE" pitchFamily="50" charset="-128"/>
                <a:cs typeface="Times New Roman" pitchFamily="18" charset="0"/>
              </a:rPr>
              <a:t> ≪ </a:t>
            </a:r>
            <a:r>
              <a:rPr lang="ja-JP" altLang="en-US" dirty="0" smtClean="0">
                <a:latin typeface="Times New Roman" pitchFamily="18" charset="0"/>
                <a:ea typeface="HGPｺﾞｼｯｸE" pitchFamily="50" charset="-128"/>
                <a:cs typeface="Times New Roman" pitchFamily="18" charset="0"/>
              </a:rPr>
              <a:t>醤油 の製造方法 </a:t>
            </a:r>
            <a:r>
              <a:rPr kumimoji="1" lang="ja-JP" altLang="en-US" dirty="0" smtClean="0">
                <a:effectLst/>
                <a:latin typeface="Times New Roman" pitchFamily="18" charset="0"/>
                <a:ea typeface="HGPｺﾞｼｯｸE" pitchFamily="50" charset="-128"/>
                <a:cs typeface="Times New Roman" pitchFamily="18" charset="0"/>
              </a:rPr>
              <a:t>≫</a:t>
            </a:r>
            <a:endParaRPr kumimoji="1" lang="ja-JP" altLang="en-US" dirty="0">
              <a:effectLst/>
              <a:latin typeface="Times New Roman" pitchFamily="18" charset="0"/>
              <a:ea typeface="HGPｺﾞｼｯｸE" pitchFamily="50" charset="-128"/>
              <a:cs typeface="Times New Roman" pitchFamily="18" charset="0"/>
            </a:endParaRPr>
          </a:p>
        </p:txBody>
      </p:sp>
      <p:sp>
        <p:nvSpPr>
          <p:cNvPr id="5" name="テキスト ボックス 4"/>
          <p:cNvSpPr txBox="1"/>
          <p:nvPr/>
        </p:nvSpPr>
        <p:spPr>
          <a:xfrm>
            <a:off x="107504" y="412123"/>
            <a:ext cx="2653290" cy="348813"/>
          </a:xfrm>
          <a:prstGeom prst="rect">
            <a:avLst/>
          </a:prstGeom>
          <a:solidFill>
            <a:schemeClr val="bg1"/>
          </a:solidFill>
          <a:effectLst>
            <a:softEdge rad="127000"/>
          </a:effectLst>
        </p:spPr>
        <p:txBody>
          <a:bodyPr wrap="none" rtlCol="0">
            <a:spAutoFit/>
          </a:bodyPr>
          <a:lstStyle/>
          <a:p>
            <a:pPr>
              <a:lnSpc>
                <a:spcPts val="2000"/>
              </a:lnSpc>
            </a:pPr>
            <a:r>
              <a:rPr kumimoji="1" lang="ja-JP" altLang="en-US" sz="1400" b="1" dirty="0" smtClean="0">
                <a:effectLst/>
                <a:latin typeface="Times New Roman" panose="02020603050405020304" pitchFamily="18" charset="0"/>
                <a:cs typeface="Times New Roman" panose="02020603050405020304" pitchFamily="18" charset="0"/>
              </a:rPr>
              <a:t> 教科書</a:t>
            </a:r>
            <a:r>
              <a:rPr lang="ja-JP" altLang="en-US" sz="1400" b="1" dirty="0" smtClean="0">
                <a:latin typeface="Times New Roman" panose="02020603050405020304" pitchFamily="18" charset="0"/>
                <a:cs typeface="Times New Roman" panose="02020603050405020304" pitchFamily="18" charset="0"/>
              </a:rPr>
              <a:t>Ｐ２６</a:t>
            </a:r>
            <a:r>
              <a:rPr kumimoji="1" lang="en-US" altLang="ja-JP" b="1" dirty="0" smtClean="0">
                <a:effectLst/>
                <a:latin typeface="Times New Roman" panose="02020603050405020304" pitchFamily="18" charset="0"/>
                <a:cs typeface="Times New Roman" panose="02020603050405020304" pitchFamily="18" charset="0"/>
              </a:rPr>
              <a:t>  </a:t>
            </a:r>
            <a:r>
              <a:rPr lang="ja-JP" altLang="en-US" sz="1400" b="1" dirty="0" smtClean="0">
                <a:effectLst/>
                <a:latin typeface="Times New Roman" panose="02020603050405020304" pitchFamily="18" charset="0"/>
                <a:cs typeface="Times New Roman" panose="02020603050405020304" pitchFamily="18" charset="0"/>
              </a:rPr>
              <a:t>（混合物と純物質）</a:t>
            </a:r>
            <a:endParaRPr kumimoji="1" lang="ja-JP" altLang="en-US" b="1" dirty="0">
              <a:effectLst/>
              <a:latin typeface="Times New Roman" panose="02020603050405020304" pitchFamily="18" charset="0"/>
              <a:cs typeface="Times New Roman" panose="02020603050405020304" pitchFamily="18" charset="0"/>
            </a:endParaRPr>
          </a:p>
        </p:txBody>
      </p:sp>
      <p:sp>
        <p:nvSpPr>
          <p:cNvPr id="50" name="テキスト ボックス 49"/>
          <p:cNvSpPr txBox="1"/>
          <p:nvPr/>
        </p:nvSpPr>
        <p:spPr>
          <a:xfrm>
            <a:off x="2411759" y="799579"/>
            <a:ext cx="4752529" cy="369332"/>
          </a:xfrm>
          <a:prstGeom prst="rect">
            <a:avLst/>
          </a:prstGeom>
          <a:noFill/>
        </p:spPr>
        <p:txBody>
          <a:bodyPr wrap="square" rtlCol="0">
            <a:spAutoFit/>
          </a:bodyPr>
          <a:lstStyle/>
          <a:p>
            <a:r>
              <a:rPr kumimoji="1" lang="ja-JP" altLang="en-US" u="sng" dirty="0" smtClean="0"/>
              <a:t>２年（　）組（　　）席　名前（　　　　　　　　　　　　）</a:t>
            </a:r>
            <a:endParaRPr lang="ja-JP" altLang="en-US" u="sng" dirty="0"/>
          </a:p>
        </p:txBody>
      </p:sp>
      <p:sp>
        <p:nvSpPr>
          <p:cNvPr id="3" name="正方形/長方形 2"/>
          <p:cNvSpPr/>
          <p:nvPr/>
        </p:nvSpPr>
        <p:spPr>
          <a:xfrm>
            <a:off x="65941" y="40417"/>
            <a:ext cx="7078143" cy="1114773"/>
          </a:xfrm>
          <a:prstGeom prst="rect">
            <a:avLst/>
          </a:prstGeom>
          <a:ln w="5715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5" name="テキスト ボックス 14"/>
          <p:cNvSpPr txBox="1"/>
          <p:nvPr/>
        </p:nvSpPr>
        <p:spPr>
          <a:xfrm>
            <a:off x="65941" y="2768903"/>
            <a:ext cx="7568097" cy="369332"/>
          </a:xfrm>
          <a:prstGeom prst="rect">
            <a:avLst/>
          </a:prstGeom>
          <a:noFill/>
        </p:spPr>
        <p:txBody>
          <a:bodyPr wrap="none" rtlCol="0">
            <a:spAutoFit/>
          </a:bodyPr>
          <a:lstStyle/>
          <a:p>
            <a:r>
              <a:rPr kumimoji="1" lang="ja-JP" altLang="en-US" dirty="0" smtClean="0"/>
              <a:t>課題１：「</a:t>
            </a:r>
            <a:r>
              <a:rPr lang="en-US" altLang="ja-JP" dirty="0" smtClean="0"/>
              <a:t>THE </a:t>
            </a:r>
            <a:r>
              <a:rPr lang="en-US" altLang="ja-JP" dirty="0"/>
              <a:t>MAKING</a:t>
            </a:r>
            <a:r>
              <a:rPr lang="ja-JP" altLang="en-US" dirty="0"/>
              <a:t>　</a:t>
            </a:r>
            <a:r>
              <a:rPr lang="ja-JP" altLang="en-US" dirty="0" smtClean="0"/>
              <a:t>しょう</a:t>
            </a:r>
            <a:r>
              <a:rPr lang="ja-JP" altLang="en-US" dirty="0"/>
              <a:t>油ができる</a:t>
            </a:r>
            <a:r>
              <a:rPr lang="ja-JP" altLang="en-US" dirty="0" smtClean="0"/>
              <a:t>まで」　を観て、次の問題に答えよう！</a:t>
            </a:r>
            <a:endParaRPr kumimoji="1" lang="ja-JP" altLang="en-US" dirty="0"/>
          </a:p>
        </p:txBody>
      </p:sp>
      <p:sp>
        <p:nvSpPr>
          <p:cNvPr id="7" name="テキスト ボックス 6"/>
          <p:cNvSpPr txBox="1"/>
          <p:nvPr/>
        </p:nvSpPr>
        <p:spPr>
          <a:xfrm>
            <a:off x="107504" y="3247968"/>
            <a:ext cx="3523722" cy="369332"/>
          </a:xfrm>
          <a:prstGeom prst="rect">
            <a:avLst/>
          </a:prstGeom>
          <a:noFill/>
        </p:spPr>
        <p:txBody>
          <a:bodyPr wrap="none" rtlCol="0">
            <a:spAutoFit/>
          </a:bodyPr>
          <a:lstStyle/>
          <a:p>
            <a:r>
              <a:rPr kumimoji="1" lang="ja-JP" altLang="en-US" dirty="0" smtClean="0"/>
              <a:t>問１．しょう油の原料を３つ答えよ。</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071050572"/>
              </p:ext>
            </p:extLst>
          </p:nvPr>
        </p:nvGraphicFramePr>
        <p:xfrm>
          <a:off x="179512" y="3666549"/>
          <a:ext cx="6096000" cy="554539"/>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554539">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8" name="テキスト ボックス 17"/>
          <p:cNvSpPr txBox="1"/>
          <p:nvPr/>
        </p:nvSpPr>
        <p:spPr>
          <a:xfrm>
            <a:off x="107504" y="4320806"/>
            <a:ext cx="5161991" cy="369332"/>
          </a:xfrm>
          <a:prstGeom prst="rect">
            <a:avLst/>
          </a:prstGeom>
          <a:noFill/>
        </p:spPr>
        <p:txBody>
          <a:bodyPr wrap="none" rtlCol="0">
            <a:spAutoFit/>
          </a:bodyPr>
          <a:lstStyle/>
          <a:p>
            <a:r>
              <a:rPr kumimoji="1" lang="ja-JP" altLang="en-US" dirty="0" smtClean="0"/>
              <a:t>問２．次の文中の（１）、（２）に入る語句を記入せよ。</a:t>
            </a:r>
            <a:endParaRPr kumimoji="1" lang="ja-JP" altLang="en-US" dirty="0"/>
          </a:p>
        </p:txBody>
      </p:sp>
      <p:sp>
        <p:nvSpPr>
          <p:cNvPr id="9" name="正方形/長方形 8"/>
          <p:cNvSpPr/>
          <p:nvPr/>
        </p:nvSpPr>
        <p:spPr>
          <a:xfrm>
            <a:off x="155832" y="4754595"/>
            <a:ext cx="8808656" cy="646331"/>
          </a:xfrm>
          <a:prstGeom prst="rect">
            <a:avLst/>
          </a:prstGeom>
        </p:spPr>
        <p:txBody>
          <a:bodyPr wrap="square">
            <a:spAutoFit/>
          </a:bodyPr>
          <a:lstStyle/>
          <a:p>
            <a:r>
              <a:rPr lang="ja-JP" altLang="en-US" dirty="0"/>
              <a:t>しょう油は鎌倉時代中国から</a:t>
            </a:r>
            <a:r>
              <a:rPr lang="ja-JP" altLang="en-US" dirty="0" smtClean="0"/>
              <a:t>伝わった（１．　　　　）が</a:t>
            </a:r>
            <a:r>
              <a:rPr lang="ja-JP" altLang="en-US" dirty="0"/>
              <a:t>起源と言われる。</a:t>
            </a:r>
            <a:endParaRPr lang="en-US" altLang="ja-JP" dirty="0"/>
          </a:p>
          <a:p>
            <a:r>
              <a:rPr lang="ja-JP" altLang="en-US" dirty="0"/>
              <a:t>（</a:t>
            </a:r>
            <a:r>
              <a:rPr lang="ja-JP" altLang="en-US" dirty="0" smtClean="0"/>
              <a:t>１）製造</a:t>
            </a:r>
            <a:r>
              <a:rPr lang="ja-JP" altLang="en-US" dirty="0"/>
              <a:t>の際、樽の底</a:t>
            </a:r>
            <a:r>
              <a:rPr lang="ja-JP" altLang="en-US" dirty="0" smtClean="0"/>
              <a:t>に（２．　　　　）した</a:t>
            </a:r>
            <a:r>
              <a:rPr lang="ja-JP" altLang="en-US" dirty="0"/>
              <a:t>液汁が調味料として発達し「しょう油」となった。</a:t>
            </a:r>
            <a:endParaRPr lang="en-US" altLang="ja-JP" dirty="0"/>
          </a:p>
        </p:txBody>
      </p:sp>
      <p:pic>
        <p:nvPicPr>
          <p:cNvPr id="27" name="Picture 122" descr="http://upload.wikimedia.org/wikipedia/commons/thumb/5/54/Michael_Faraday_001.jpg/200px-Michael_Faraday_001.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a14:imgEffect>
                  </a14:imgLayer>
                </a14:imgProps>
              </a:ext>
              <a:ext uri="{28A0092B-C50C-407E-A947-70E740481C1C}">
                <a14:useLocalDpi xmlns:a14="http://schemas.microsoft.com/office/drawing/2010/main" val="0"/>
              </a:ext>
            </a:extLst>
          </a:blip>
          <a:srcRect/>
          <a:stretch>
            <a:fillRect/>
          </a:stretch>
        </p:blipFill>
        <p:spPr bwMode="auto">
          <a:xfrm>
            <a:off x="7485071" y="-52362"/>
            <a:ext cx="1714349" cy="2211511"/>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28" name="正方形/長方形 27"/>
          <p:cNvSpPr/>
          <p:nvPr/>
        </p:nvSpPr>
        <p:spPr>
          <a:xfrm>
            <a:off x="6419997" y="1624648"/>
            <a:ext cx="1104331" cy="205184"/>
          </a:xfrm>
          <a:prstGeom prst="rect">
            <a:avLst/>
          </a:prstGeom>
          <a:solidFill>
            <a:schemeClr val="bg1"/>
          </a:solidFill>
          <a:effectLst>
            <a:softEdge rad="63500"/>
          </a:effectLst>
        </p:spPr>
        <p:txBody>
          <a:bodyPr wrap="square" tIns="0" bIns="0">
            <a:spAutoFit/>
          </a:bodyPr>
          <a:lstStyle/>
          <a:p>
            <a:pPr algn="r">
              <a:lnSpc>
                <a:spcPts val="1600"/>
              </a:lnSpc>
            </a:pPr>
            <a:r>
              <a:rPr lang="en-US" altLang="ja-JP" sz="1400" dirty="0" smtClean="0"/>
              <a:t>(1791-1867)</a:t>
            </a:r>
          </a:p>
        </p:txBody>
      </p:sp>
      <p:sp>
        <p:nvSpPr>
          <p:cNvPr id="29" name="正方形/長方形 28"/>
          <p:cNvSpPr/>
          <p:nvPr/>
        </p:nvSpPr>
        <p:spPr>
          <a:xfrm>
            <a:off x="5076056" y="1563224"/>
            <a:ext cx="1466331" cy="323165"/>
          </a:xfrm>
          <a:prstGeom prst="rect">
            <a:avLst/>
          </a:prstGeom>
          <a:solidFill>
            <a:schemeClr val="bg1"/>
          </a:solidFill>
          <a:effectLst>
            <a:softEdge rad="127000"/>
          </a:effectLst>
        </p:spPr>
        <p:txBody>
          <a:bodyPr wrap="square">
            <a:spAutoFit/>
          </a:bodyPr>
          <a:lstStyle/>
          <a:p>
            <a:pPr algn="r">
              <a:lnSpc>
                <a:spcPts val="1800"/>
              </a:lnSpc>
            </a:pPr>
            <a:r>
              <a:rPr lang="en-US" altLang="ja-JP" sz="1400" dirty="0"/>
              <a:t>Michael Faraday</a:t>
            </a:r>
            <a:r>
              <a:rPr lang="nl-NL" altLang="ja-JP" sz="1400" dirty="0" smtClean="0"/>
              <a:t>  </a:t>
            </a:r>
          </a:p>
        </p:txBody>
      </p:sp>
      <p:sp>
        <p:nvSpPr>
          <p:cNvPr id="30" name="正方形/長方形 29"/>
          <p:cNvSpPr/>
          <p:nvPr/>
        </p:nvSpPr>
        <p:spPr>
          <a:xfrm>
            <a:off x="5189008" y="1507546"/>
            <a:ext cx="1358064" cy="138499"/>
          </a:xfrm>
          <a:prstGeom prst="rect">
            <a:avLst/>
          </a:prstGeom>
          <a:solidFill>
            <a:schemeClr val="bg1"/>
          </a:solidFill>
          <a:effectLst>
            <a:softEdge rad="63500"/>
          </a:effectLst>
        </p:spPr>
        <p:txBody>
          <a:bodyPr wrap="none" tIns="0" bIns="0">
            <a:spAutoFit/>
          </a:bodyPr>
          <a:lstStyle/>
          <a:p>
            <a:r>
              <a:rPr lang="ja-JP" altLang="en-US" sz="900" dirty="0" smtClean="0"/>
              <a:t>マ イ ケ ル</a:t>
            </a:r>
            <a:r>
              <a:rPr lang="ja-JP" altLang="en-US" sz="900" dirty="0"/>
              <a:t>　</a:t>
            </a:r>
            <a:r>
              <a:rPr lang="ja-JP" altLang="en-US" sz="900" dirty="0" smtClean="0"/>
              <a:t>フ ァ ラ デ </a:t>
            </a:r>
            <a:r>
              <a:rPr lang="ja-JP" altLang="en-US" sz="900" dirty="0" err="1" smtClean="0"/>
              <a:t>ー</a:t>
            </a:r>
            <a:endParaRPr lang="ja-JP" altLang="ja-JP" sz="900" dirty="0"/>
          </a:p>
        </p:txBody>
      </p:sp>
      <p:sp>
        <p:nvSpPr>
          <p:cNvPr id="31" name="正方形/長方形 30"/>
          <p:cNvSpPr/>
          <p:nvPr/>
        </p:nvSpPr>
        <p:spPr>
          <a:xfrm>
            <a:off x="5292080" y="1786246"/>
            <a:ext cx="2192991" cy="271869"/>
          </a:xfrm>
          <a:prstGeom prst="rect">
            <a:avLst/>
          </a:prstGeom>
          <a:solidFill>
            <a:schemeClr val="bg1"/>
          </a:solidFill>
          <a:effectLst>
            <a:softEdge rad="127000"/>
          </a:effectLst>
        </p:spPr>
        <p:txBody>
          <a:bodyPr wrap="square">
            <a:spAutoFit/>
          </a:bodyPr>
          <a:lstStyle/>
          <a:p>
            <a:pPr algn="r">
              <a:lnSpc>
                <a:spcPts val="1400"/>
              </a:lnSpc>
            </a:pPr>
            <a:r>
              <a:rPr lang="ja-JP" altLang="en-US" sz="1200" b="1" i="1" dirty="0">
                <a:effectLst>
                  <a:outerShdw blurRad="60007" dist="200025" dir="15000000" sy="30000" kx="-1800000" algn="bl" rotWithShape="0">
                    <a:schemeClr val="bg1">
                      <a:lumMod val="85000"/>
                      <a:alpha val="32000"/>
                    </a:schemeClr>
                  </a:outerShdw>
                </a:effectLst>
              </a:rPr>
              <a:t>イギリス</a:t>
            </a:r>
            <a:r>
              <a:rPr lang="ja-JP" altLang="en-US" sz="1200" b="1" i="1" dirty="0" smtClean="0">
                <a:effectLst>
                  <a:outerShdw blurRad="60007" dist="200025" dir="15000000" sy="30000" kx="-1800000" algn="bl" rotWithShape="0">
                    <a:schemeClr val="bg1">
                      <a:lumMod val="85000"/>
                      <a:alpha val="32000"/>
                    </a:schemeClr>
                  </a:outerShdw>
                </a:effectLst>
              </a:rPr>
              <a:t>の化学者・物理学者</a:t>
            </a:r>
            <a:endParaRPr lang="ja-JP" altLang="en-US" sz="1200" b="1" i="1" dirty="0">
              <a:effectLst>
                <a:outerShdw blurRad="60007" dist="200025" dir="15000000" sy="30000" kx="-1800000" algn="bl" rotWithShape="0">
                  <a:schemeClr val="bg1">
                    <a:lumMod val="85000"/>
                    <a:alpha val="32000"/>
                  </a:schemeClr>
                </a:outerShdw>
              </a:effectLst>
            </a:endParaRPr>
          </a:p>
        </p:txBody>
      </p:sp>
      <p:sp>
        <p:nvSpPr>
          <p:cNvPr id="32" name="テキスト ボックス 31"/>
          <p:cNvSpPr txBox="1"/>
          <p:nvPr/>
        </p:nvSpPr>
        <p:spPr>
          <a:xfrm>
            <a:off x="323527" y="1657675"/>
            <a:ext cx="4680521" cy="923330"/>
          </a:xfrm>
          <a:prstGeom prst="rect">
            <a:avLst/>
          </a:prstGeom>
          <a:noFill/>
          <a:ln w="38100">
            <a:solidFill>
              <a:schemeClr val="bg1">
                <a:lumMod val="75000"/>
              </a:schemeClr>
            </a:solidFill>
          </a:ln>
        </p:spPr>
        <p:txBody>
          <a:bodyPr wrap="square" rtlCol="0">
            <a:spAutoFit/>
          </a:bodyPr>
          <a:lstStyle/>
          <a:p>
            <a:r>
              <a:rPr lang="ja-JP" altLang="en-US" dirty="0" smtClean="0"/>
              <a:t>①：</a:t>
            </a:r>
            <a:r>
              <a:rPr lang="ja-JP" altLang="en-US" dirty="0"/>
              <a:t>醤油</a:t>
            </a:r>
            <a:r>
              <a:rPr lang="ja-JP" altLang="en-US" dirty="0" smtClean="0"/>
              <a:t>の製造方法を視聴する。</a:t>
            </a:r>
            <a:endParaRPr lang="en-US" altLang="ja-JP" dirty="0" smtClean="0"/>
          </a:p>
          <a:p>
            <a:r>
              <a:rPr kumimoji="1" lang="ja-JP" altLang="en-US" dirty="0" smtClean="0"/>
              <a:t>②：醤油の製造方法を確認する。　</a:t>
            </a:r>
            <a:endParaRPr kumimoji="1" lang="en-US" altLang="ja-JP" dirty="0" smtClean="0"/>
          </a:p>
          <a:p>
            <a:r>
              <a:rPr lang="ja-JP" altLang="en-US" dirty="0" smtClean="0"/>
              <a:t>③：教科書</a:t>
            </a:r>
            <a:r>
              <a:rPr lang="en-US" altLang="ja-JP" dirty="0" smtClean="0"/>
              <a:t>P</a:t>
            </a:r>
            <a:r>
              <a:rPr lang="ja-JP" altLang="en-US" dirty="0" smtClean="0"/>
              <a:t>２６　</a:t>
            </a:r>
            <a:r>
              <a:rPr lang="en-US" altLang="ja-JP" dirty="0"/>
              <a:t>A</a:t>
            </a:r>
            <a:r>
              <a:rPr lang="en-US" altLang="ja-JP" dirty="0" smtClean="0"/>
              <a:t>.</a:t>
            </a:r>
            <a:r>
              <a:rPr lang="ja-JP" altLang="en-US" dirty="0" smtClean="0"/>
              <a:t>混合物と純物質　について</a:t>
            </a:r>
            <a:endParaRPr lang="en-US" altLang="ja-JP" dirty="0"/>
          </a:p>
        </p:txBody>
      </p:sp>
      <p:sp>
        <p:nvSpPr>
          <p:cNvPr id="33" name="正方形/長方形 32"/>
          <p:cNvSpPr/>
          <p:nvPr/>
        </p:nvSpPr>
        <p:spPr>
          <a:xfrm>
            <a:off x="50012" y="1268760"/>
            <a:ext cx="1569660" cy="369332"/>
          </a:xfrm>
          <a:prstGeom prst="rect">
            <a:avLst/>
          </a:prstGeom>
        </p:spPr>
        <p:txBody>
          <a:bodyPr wrap="none">
            <a:spAutoFit/>
          </a:bodyPr>
          <a:lstStyle/>
          <a:p>
            <a:r>
              <a:rPr lang="ja-JP" altLang="en-US" i="1" dirty="0" smtClean="0"/>
              <a:t>■今日</a:t>
            </a:r>
            <a:r>
              <a:rPr lang="ja-JP" altLang="en-US" i="1" dirty="0"/>
              <a:t>の流れ</a:t>
            </a:r>
            <a:endParaRPr lang="en-US" altLang="ja-JP" i="1" dirty="0"/>
          </a:p>
        </p:txBody>
      </p:sp>
      <p:sp>
        <p:nvSpPr>
          <p:cNvPr id="34" name="テキスト ボックス 33"/>
          <p:cNvSpPr txBox="1"/>
          <p:nvPr/>
        </p:nvSpPr>
        <p:spPr>
          <a:xfrm>
            <a:off x="107504" y="5581944"/>
            <a:ext cx="6341801" cy="369332"/>
          </a:xfrm>
          <a:prstGeom prst="rect">
            <a:avLst/>
          </a:prstGeom>
          <a:noFill/>
        </p:spPr>
        <p:txBody>
          <a:bodyPr wrap="none" rtlCol="0">
            <a:spAutoFit/>
          </a:bodyPr>
          <a:lstStyle/>
          <a:p>
            <a:r>
              <a:rPr kumimoji="1" lang="ja-JP" altLang="en-US" dirty="0" smtClean="0"/>
              <a:t>問３．しょう油のうまみを長期間保つためにどうすればよいか。</a:t>
            </a:r>
            <a:endParaRPr kumimoji="1" lang="ja-JP" altLang="en-US" dirty="0"/>
          </a:p>
        </p:txBody>
      </p:sp>
      <p:sp>
        <p:nvSpPr>
          <p:cNvPr id="35" name="正方形/長方形 34"/>
          <p:cNvSpPr/>
          <p:nvPr/>
        </p:nvSpPr>
        <p:spPr>
          <a:xfrm>
            <a:off x="179512" y="6008303"/>
            <a:ext cx="8424936" cy="788485"/>
          </a:xfrm>
          <a:prstGeom prst="rect">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607742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07504" y="188640"/>
            <a:ext cx="7818166" cy="369332"/>
          </a:xfrm>
          <a:prstGeom prst="rect">
            <a:avLst/>
          </a:prstGeom>
          <a:noFill/>
        </p:spPr>
        <p:txBody>
          <a:bodyPr wrap="none" rtlCol="0">
            <a:spAutoFit/>
          </a:bodyPr>
          <a:lstStyle/>
          <a:p>
            <a:r>
              <a:rPr kumimoji="1" lang="ja-JP" altLang="en-US" dirty="0" smtClean="0"/>
              <a:t>問４．次の１～４に示す、しょう油の製造工程を先に行うものから順番に並べよ。</a:t>
            </a:r>
            <a:endParaRPr kumimoji="1" lang="ja-JP" altLang="en-US" dirty="0"/>
          </a:p>
        </p:txBody>
      </p:sp>
      <p:sp>
        <p:nvSpPr>
          <p:cNvPr id="6" name="テキスト ボックス 5"/>
          <p:cNvSpPr txBox="1"/>
          <p:nvPr/>
        </p:nvSpPr>
        <p:spPr>
          <a:xfrm>
            <a:off x="136685" y="714010"/>
            <a:ext cx="8683787" cy="1706878"/>
          </a:xfrm>
          <a:prstGeom prst="rect">
            <a:avLst/>
          </a:prstGeom>
          <a:noFill/>
        </p:spPr>
        <p:txBody>
          <a:bodyPr wrap="none" rtlCol="0">
            <a:spAutoFit/>
          </a:bodyPr>
          <a:lstStyle/>
          <a:p>
            <a:pPr>
              <a:lnSpc>
                <a:spcPct val="150000"/>
              </a:lnSpc>
            </a:pPr>
            <a:r>
              <a:rPr lang="ja-JP" altLang="en-US" dirty="0" smtClean="0"/>
              <a:t>１．</a:t>
            </a:r>
            <a:r>
              <a:rPr lang="ja-JP" altLang="en-US" dirty="0"/>
              <a:t>温度・湿度を一定に保ちながら４日間かけて菌を繁殖（はんしょく）させる</a:t>
            </a:r>
            <a:endParaRPr lang="en-US" altLang="ja-JP" dirty="0"/>
          </a:p>
          <a:p>
            <a:pPr>
              <a:lnSpc>
                <a:spcPct val="150000"/>
              </a:lnSpc>
            </a:pPr>
            <a:r>
              <a:rPr lang="ja-JP" altLang="en-US" dirty="0" smtClean="0"/>
              <a:t>２．</a:t>
            </a:r>
            <a:r>
              <a:rPr lang="ja-JP" altLang="en-US" dirty="0"/>
              <a:t>大豆に煎った小麦と種麹菌（たねこうじきん）を混ぜる</a:t>
            </a:r>
            <a:endParaRPr lang="en-US" altLang="ja-JP" dirty="0"/>
          </a:p>
          <a:p>
            <a:pPr>
              <a:lnSpc>
                <a:spcPct val="150000"/>
              </a:lnSpc>
            </a:pPr>
            <a:r>
              <a:rPr lang="ja-JP" altLang="en-US" dirty="0" smtClean="0"/>
              <a:t>３．充分</a:t>
            </a:r>
            <a:r>
              <a:rPr lang="ja-JP" altLang="en-US" dirty="0"/>
              <a:t>に麹菌が繁殖した材料を室（むろ）から仕込み桶（しこみおけ）（発酵容器）に移す</a:t>
            </a:r>
            <a:endParaRPr lang="en-US" altLang="ja-JP" dirty="0"/>
          </a:p>
          <a:p>
            <a:pPr>
              <a:lnSpc>
                <a:spcPct val="150000"/>
              </a:lnSpc>
            </a:pPr>
            <a:r>
              <a:rPr lang="ja-JP" altLang="en-US" dirty="0" smtClean="0"/>
              <a:t>４．大豆</a:t>
            </a:r>
            <a:r>
              <a:rPr lang="ja-JP" altLang="en-US" dirty="0"/>
              <a:t>は洗浄して水に浸した後、圧力釜で</a:t>
            </a:r>
            <a:r>
              <a:rPr lang="ja-JP" altLang="en-US" dirty="0" smtClean="0"/>
              <a:t>蒸す</a:t>
            </a:r>
            <a:endParaRPr lang="en-US" altLang="ja-JP" dirty="0" smtClean="0"/>
          </a:p>
        </p:txBody>
      </p:sp>
      <p:sp>
        <p:nvSpPr>
          <p:cNvPr id="3" name="テキスト ボックス 2"/>
          <p:cNvSpPr txBox="1"/>
          <p:nvPr/>
        </p:nvSpPr>
        <p:spPr>
          <a:xfrm>
            <a:off x="5307463" y="2780928"/>
            <a:ext cx="3801041" cy="369332"/>
          </a:xfrm>
          <a:prstGeom prst="rect">
            <a:avLst/>
          </a:prstGeom>
          <a:noFill/>
        </p:spPr>
        <p:txBody>
          <a:bodyPr wrap="none" rtlCol="0">
            <a:spAutoFit/>
          </a:bodyPr>
          <a:lstStyle/>
          <a:p>
            <a:r>
              <a:rPr kumimoji="1" lang="ja-JP" altLang="en-US" u="sng" dirty="0" smtClean="0"/>
              <a:t>（答）　　　　⇒　　　　⇒　　　　⇒　　　　</a:t>
            </a:r>
            <a:endParaRPr kumimoji="1" lang="ja-JP" altLang="en-US" u="sng" dirty="0"/>
          </a:p>
        </p:txBody>
      </p:sp>
      <p:sp>
        <p:nvSpPr>
          <p:cNvPr id="8" name="テキスト ボックス 7"/>
          <p:cNvSpPr txBox="1"/>
          <p:nvPr/>
        </p:nvSpPr>
        <p:spPr>
          <a:xfrm>
            <a:off x="107504" y="3284984"/>
            <a:ext cx="6909264" cy="369332"/>
          </a:xfrm>
          <a:prstGeom prst="rect">
            <a:avLst/>
          </a:prstGeom>
          <a:noFill/>
        </p:spPr>
        <p:txBody>
          <a:bodyPr wrap="none" rtlCol="0">
            <a:spAutoFit/>
          </a:bodyPr>
          <a:lstStyle/>
          <a:p>
            <a:r>
              <a:rPr kumimoji="1" lang="ja-JP" altLang="en-US" dirty="0" smtClean="0"/>
              <a:t>問５．しょう油が出来上がるまでに</a:t>
            </a:r>
            <a:r>
              <a:rPr lang="ja-JP" altLang="en-US" dirty="0" smtClean="0"/>
              <a:t>大体どれ位の時間を必要とするか。</a:t>
            </a:r>
            <a:endParaRPr kumimoji="1" lang="ja-JP" altLang="en-US" dirty="0"/>
          </a:p>
        </p:txBody>
      </p:sp>
      <p:sp>
        <p:nvSpPr>
          <p:cNvPr id="9" name="テキスト ボックス 8"/>
          <p:cNvSpPr txBox="1"/>
          <p:nvPr/>
        </p:nvSpPr>
        <p:spPr>
          <a:xfrm>
            <a:off x="5912534" y="4067780"/>
            <a:ext cx="2646878" cy="369332"/>
          </a:xfrm>
          <a:prstGeom prst="rect">
            <a:avLst/>
          </a:prstGeom>
          <a:noFill/>
        </p:spPr>
        <p:txBody>
          <a:bodyPr wrap="none" rtlCol="0">
            <a:spAutoFit/>
          </a:bodyPr>
          <a:lstStyle/>
          <a:p>
            <a:r>
              <a:rPr kumimoji="1" lang="ja-JP" altLang="en-US" u="sng" dirty="0" smtClean="0"/>
              <a:t>（答）　　　　　　　　　　　　　</a:t>
            </a:r>
            <a:endParaRPr kumimoji="1" lang="ja-JP" altLang="en-US" u="sng" dirty="0"/>
          </a:p>
        </p:txBody>
      </p:sp>
      <p:sp>
        <p:nvSpPr>
          <p:cNvPr id="10" name="テキスト ボックス 9"/>
          <p:cNvSpPr txBox="1"/>
          <p:nvPr/>
        </p:nvSpPr>
        <p:spPr>
          <a:xfrm>
            <a:off x="107504" y="4653136"/>
            <a:ext cx="3331361" cy="369332"/>
          </a:xfrm>
          <a:prstGeom prst="rect">
            <a:avLst/>
          </a:prstGeom>
          <a:noFill/>
        </p:spPr>
        <p:txBody>
          <a:bodyPr wrap="none" rtlCol="0">
            <a:spAutoFit/>
          </a:bodyPr>
          <a:lstStyle/>
          <a:p>
            <a:r>
              <a:rPr kumimoji="1" lang="ja-JP" altLang="en-US" dirty="0" smtClean="0"/>
              <a:t>問６．次の語句の意味を答えよ。</a:t>
            </a:r>
            <a:endParaRPr kumimoji="1" lang="ja-JP" altLang="en-US" dirty="0"/>
          </a:p>
        </p:txBody>
      </p:sp>
      <p:sp>
        <p:nvSpPr>
          <p:cNvPr id="4" name="正方形/長方形 3"/>
          <p:cNvSpPr/>
          <p:nvPr/>
        </p:nvSpPr>
        <p:spPr>
          <a:xfrm>
            <a:off x="1043608" y="5157192"/>
            <a:ext cx="5109091" cy="369332"/>
          </a:xfrm>
          <a:prstGeom prst="rect">
            <a:avLst/>
          </a:prstGeom>
        </p:spPr>
        <p:txBody>
          <a:bodyPr wrap="none">
            <a:spAutoFit/>
          </a:bodyPr>
          <a:lstStyle/>
          <a:p>
            <a:r>
              <a:rPr lang="ja-JP" altLang="en-US" dirty="0" smtClean="0"/>
              <a:t>①液中</a:t>
            </a:r>
            <a:r>
              <a:rPr lang="ja-JP" altLang="en-US" dirty="0"/>
              <a:t>の混じり物が底に沈んでたまること</a:t>
            </a:r>
            <a:r>
              <a:rPr lang="ja-JP" altLang="en-US" dirty="0" smtClean="0"/>
              <a:t>。　</a:t>
            </a:r>
            <a:r>
              <a:rPr lang="en-US" altLang="ja-JP" dirty="0" smtClean="0"/>
              <a:t>	</a:t>
            </a:r>
            <a:r>
              <a:rPr lang="ja-JP" altLang="en-US" dirty="0" smtClean="0"/>
              <a:t>　　</a:t>
            </a:r>
            <a:endParaRPr lang="en-US" altLang="ja-JP" dirty="0" smtClean="0"/>
          </a:p>
        </p:txBody>
      </p:sp>
      <p:sp>
        <p:nvSpPr>
          <p:cNvPr id="12" name="正方形/長方形 11"/>
          <p:cNvSpPr/>
          <p:nvPr/>
        </p:nvSpPr>
        <p:spPr>
          <a:xfrm>
            <a:off x="1052486" y="6021288"/>
            <a:ext cx="3368230" cy="369332"/>
          </a:xfrm>
          <a:prstGeom prst="rect">
            <a:avLst/>
          </a:prstGeom>
        </p:spPr>
        <p:txBody>
          <a:bodyPr wrap="none">
            <a:spAutoFit/>
          </a:bodyPr>
          <a:lstStyle/>
          <a:p>
            <a:r>
              <a:rPr lang="ja-JP" altLang="en-US" dirty="0" smtClean="0"/>
              <a:t>②液体や物質をかき混ぜること</a:t>
            </a:r>
            <a:r>
              <a:rPr lang="ja-JP" altLang="en-US" dirty="0"/>
              <a:t>。</a:t>
            </a:r>
            <a:endParaRPr lang="ja-JP" altLang="en-US" u="sng" dirty="0"/>
          </a:p>
        </p:txBody>
      </p:sp>
      <p:sp>
        <p:nvSpPr>
          <p:cNvPr id="13" name="テキスト ボックス 12"/>
          <p:cNvSpPr txBox="1"/>
          <p:nvPr/>
        </p:nvSpPr>
        <p:spPr>
          <a:xfrm>
            <a:off x="5940152" y="6508756"/>
            <a:ext cx="2646878" cy="369332"/>
          </a:xfrm>
          <a:prstGeom prst="rect">
            <a:avLst/>
          </a:prstGeom>
          <a:noFill/>
        </p:spPr>
        <p:txBody>
          <a:bodyPr wrap="none" rtlCol="0">
            <a:spAutoFit/>
          </a:bodyPr>
          <a:lstStyle/>
          <a:p>
            <a:r>
              <a:rPr kumimoji="1" lang="ja-JP" altLang="en-US" u="sng" dirty="0" smtClean="0"/>
              <a:t>（答）　　　　　　　　　　　　　</a:t>
            </a:r>
            <a:endParaRPr kumimoji="1" lang="ja-JP" altLang="en-US" u="sng" dirty="0"/>
          </a:p>
        </p:txBody>
      </p:sp>
      <p:sp>
        <p:nvSpPr>
          <p:cNvPr id="14" name="テキスト ボックス 13"/>
          <p:cNvSpPr txBox="1"/>
          <p:nvPr/>
        </p:nvSpPr>
        <p:spPr>
          <a:xfrm>
            <a:off x="5940152" y="5517232"/>
            <a:ext cx="2646878" cy="369332"/>
          </a:xfrm>
          <a:prstGeom prst="rect">
            <a:avLst/>
          </a:prstGeom>
          <a:noFill/>
        </p:spPr>
        <p:txBody>
          <a:bodyPr wrap="none" rtlCol="0">
            <a:spAutoFit/>
          </a:bodyPr>
          <a:lstStyle/>
          <a:p>
            <a:r>
              <a:rPr kumimoji="1" lang="ja-JP" altLang="en-US" u="sng" dirty="0" smtClean="0"/>
              <a:t>（答）　　　　　　　　　　　　　</a:t>
            </a:r>
            <a:endParaRPr kumimoji="1" lang="ja-JP" altLang="en-US" u="sng" dirty="0"/>
          </a:p>
        </p:txBody>
      </p:sp>
      <p:cxnSp>
        <p:nvCxnSpPr>
          <p:cNvPr id="15" name="直線コネクタ 14"/>
          <p:cNvCxnSpPr/>
          <p:nvPr/>
        </p:nvCxnSpPr>
        <p:spPr>
          <a:xfrm>
            <a:off x="-13855" y="6841086"/>
            <a:ext cx="9144000" cy="0"/>
          </a:xfrm>
          <a:prstGeom prst="line">
            <a:avLst/>
          </a:prstGeom>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875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p:cNvSpPr txBox="1"/>
          <p:nvPr/>
        </p:nvSpPr>
        <p:spPr>
          <a:xfrm>
            <a:off x="107504" y="116632"/>
            <a:ext cx="3619902" cy="369332"/>
          </a:xfrm>
          <a:prstGeom prst="rect">
            <a:avLst/>
          </a:prstGeom>
          <a:noFill/>
        </p:spPr>
        <p:txBody>
          <a:bodyPr wrap="none" rtlCol="0">
            <a:spAutoFit/>
          </a:bodyPr>
          <a:lstStyle/>
          <a:p>
            <a:r>
              <a:rPr lang="ja-JP" altLang="en-US" i="1" dirty="0" smtClean="0"/>
              <a:t>■教科書Ｐ２６</a:t>
            </a:r>
            <a:r>
              <a:rPr kumimoji="1" lang="ja-JP" altLang="en-US" dirty="0" smtClean="0"/>
              <a:t>　</a:t>
            </a:r>
            <a:r>
              <a:rPr kumimoji="1" lang="ja-JP" altLang="en-US" u="sng" dirty="0" smtClean="0"/>
              <a:t>Ａ．混合物と純物質</a:t>
            </a:r>
            <a:endParaRPr kumimoji="1" lang="ja-JP" altLang="en-US" u="sng" dirty="0"/>
          </a:p>
        </p:txBody>
      </p:sp>
      <p:sp>
        <p:nvSpPr>
          <p:cNvPr id="3" name="テキスト ボックス 2"/>
          <p:cNvSpPr txBox="1"/>
          <p:nvPr/>
        </p:nvSpPr>
        <p:spPr>
          <a:xfrm>
            <a:off x="179512" y="836712"/>
            <a:ext cx="6240811" cy="369332"/>
          </a:xfrm>
          <a:prstGeom prst="rect">
            <a:avLst/>
          </a:prstGeom>
          <a:noFill/>
        </p:spPr>
        <p:txBody>
          <a:bodyPr wrap="none" rtlCol="0">
            <a:spAutoFit/>
          </a:bodyPr>
          <a:lstStyle/>
          <a:p>
            <a:r>
              <a:rPr kumimoji="1" lang="ja-JP" altLang="en-US" dirty="0" smtClean="0"/>
              <a:t>（１．　　　　　　　　　　）・・・２種類以上の物質が混じり合ったもの</a:t>
            </a:r>
            <a:endParaRPr kumimoji="1" lang="ja-JP" altLang="en-US" dirty="0"/>
          </a:p>
        </p:txBody>
      </p:sp>
      <p:sp>
        <p:nvSpPr>
          <p:cNvPr id="34" name="テキスト ボックス 33"/>
          <p:cNvSpPr txBox="1"/>
          <p:nvPr/>
        </p:nvSpPr>
        <p:spPr>
          <a:xfrm>
            <a:off x="179512" y="1403484"/>
            <a:ext cx="5163593" cy="369332"/>
          </a:xfrm>
          <a:prstGeom prst="rect">
            <a:avLst/>
          </a:prstGeom>
          <a:noFill/>
        </p:spPr>
        <p:txBody>
          <a:bodyPr wrap="none" rtlCol="0">
            <a:spAutoFit/>
          </a:bodyPr>
          <a:lstStyle/>
          <a:p>
            <a:r>
              <a:rPr kumimoji="1" lang="ja-JP" altLang="en-US" dirty="0" smtClean="0"/>
              <a:t>（２．　　　　　　　　　　）・・・１種類の物質からなるもの</a:t>
            </a:r>
            <a:endParaRPr kumimoji="1" lang="ja-JP" altLang="en-US" dirty="0"/>
          </a:p>
        </p:txBody>
      </p:sp>
      <p:sp>
        <p:nvSpPr>
          <p:cNvPr id="25" name="テキスト ボックス 24"/>
          <p:cNvSpPr txBox="1"/>
          <p:nvPr/>
        </p:nvSpPr>
        <p:spPr>
          <a:xfrm>
            <a:off x="179512" y="559713"/>
            <a:ext cx="687111" cy="276999"/>
          </a:xfrm>
          <a:prstGeom prst="rect">
            <a:avLst/>
          </a:prstGeom>
          <a:noFill/>
        </p:spPr>
        <p:txBody>
          <a:bodyPr wrap="none" rtlCol="0">
            <a:spAutoFit/>
          </a:bodyPr>
          <a:lstStyle/>
          <a:p>
            <a:r>
              <a:rPr kumimoji="1" lang="en-US" altLang="ja-JP" sz="1200" dirty="0" smtClean="0"/>
              <a:t>【NOTE】</a:t>
            </a:r>
            <a:endParaRPr kumimoji="1" lang="ja-JP" altLang="en-US" sz="1200" dirty="0"/>
          </a:p>
        </p:txBody>
      </p:sp>
      <p:sp>
        <p:nvSpPr>
          <p:cNvPr id="2" name="テキスト ボックス 1"/>
          <p:cNvSpPr txBox="1"/>
          <p:nvPr/>
        </p:nvSpPr>
        <p:spPr>
          <a:xfrm>
            <a:off x="251520" y="2051556"/>
            <a:ext cx="3526928" cy="369332"/>
          </a:xfrm>
          <a:prstGeom prst="rect">
            <a:avLst/>
          </a:prstGeom>
          <a:noFill/>
        </p:spPr>
        <p:txBody>
          <a:bodyPr wrap="none" rtlCol="0">
            <a:spAutoFit/>
          </a:bodyPr>
          <a:lstStyle/>
          <a:p>
            <a:r>
              <a:rPr kumimoji="1" lang="ja-JP" altLang="en-US" u="sng" dirty="0" smtClean="0"/>
              <a:t>しょう油 　</a:t>
            </a:r>
            <a:r>
              <a:rPr lang="ja-JP" altLang="en-US" u="sng" dirty="0" smtClean="0"/>
              <a:t>⇒　（</a:t>
            </a:r>
            <a:r>
              <a:rPr lang="ja-JP" altLang="en-US" sz="1400" u="sng" dirty="0"/>
              <a:t>３．</a:t>
            </a:r>
            <a:r>
              <a:rPr lang="ja-JP" altLang="en-US" u="sng" dirty="0" smtClean="0"/>
              <a:t>　　　　　　　　　）　</a:t>
            </a:r>
            <a:endParaRPr kumimoji="1" lang="ja-JP" altLang="en-US" u="sng" dirty="0"/>
          </a:p>
        </p:txBody>
      </p:sp>
      <p:sp>
        <p:nvSpPr>
          <p:cNvPr id="14" name="テキスト ボックス 13"/>
          <p:cNvSpPr txBox="1"/>
          <p:nvPr/>
        </p:nvSpPr>
        <p:spPr>
          <a:xfrm>
            <a:off x="4024524" y="2046993"/>
            <a:ext cx="3634328" cy="369332"/>
          </a:xfrm>
          <a:prstGeom prst="rect">
            <a:avLst/>
          </a:prstGeom>
          <a:noFill/>
        </p:spPr>
        <p:txBody>
          <a:bodyPr wrap="none" rtlCol="0">
            <a:spAutoFit/>
          </a:bodyPr>
          <a:lstStyle/>
          <a:p>
            <a:r>
              <a:rPr kumimoji="1" lang="ja-JP" altLang="en-US" u="sng" dirty="0" smtClean="0"/>
              <a:t>　塩　 　　</a:t>
            </a:r>
            <a:r>
              <a:rPr lang="ja-JP" altLang="en-US" u="sng" dirty="0" smtClean="0"/>
              <a:t>⇒　（</a:t>
            </a:r>
            <a:r>
              <a:rPr lang="ja-JP" altLang="en-US" sz="1400" u="sng" dirty="0"/>
              <a:t>４．</a:t>
            </a:r>
            <a:r>
              <a:rPr lang="ja-JP" altLang="en-US" u="sng" dirty="0" smtClean="0"/>
              <a:t>　　　　　　　　　　）　</a:t>
            </a:r>
            <a:endParaRPr kumimoji="1" lang="ja-JP" altLang="en-US" u="sng" dirty="0"/>
          </a:p>
        </p:txBody>
      </p:sp>
      <p:pic>
        <p:nvPicPr>
          <p:cNvPr id="1028" name="Picture 4" descr="p28-i1.ai"/>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5496" y="2880646"/>
            <a:ext cx="8802492"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8"/>
          <p:cNvCxnSpPr/>
          <p:nvPr/>
        </p:nvCxnSpPr>
        <p:spPr>
          <a:xfrm flipV="1">
            <a:off x="4990193" y="3789040"/>
            <a:ext cx="360040" cy="28803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4990193" y="4218355"/>
            <a:ext cx="360040" cy="288032"/>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3645093" y="2661465"/>
            <a:ext cx="1505540" cy="307777"/>
          </a:xfrm>
          <a:prstGeom prst="rect">
            <a:avLst/>
          </a:prstGeom>
          <a:noFill/>
        </p:spPr>
        <p:txBody>
          <a:bodyPr wrap="none" rtlCol="0">
            <a:spAutoFit/>
          </a:bodyPr>
          <a:lstStyle/>
          <a:p>
            <a:r>
              <a:rPr kumimoji="1" lang="ja-JP" altLang="en-US" sz="1400" b="1" dirty="0" smtClean="0"/>
              <a:t>図４．海水の組成</a:t>
            </a:r>
            <a:endParaRPr kumimoji="1" lang="ja-JP" altLang="en-US" sz="1400" b="1" dirty="0"/>
          </a:p>
        </p:txBody>
      </p:sp>
      <p:sp>
        <p:nvSpPr>
          <p:cNvPr id="15" name="テキスト ボックス 14"/>
          <p:cNvSpPr txBox="1"/>
          <p:nvPr/>
        </p:nvSpPr>
        <p:spPr>
          <a:xfrm>
            <a:off x="1493858" y="3182533"/>
            <a:ext cx="1338828" cy="369332"/>
          </a:xfrm>
          <a:prstGeom prst="rect">
            <a:avLst/>
          </a:prstGeom>
          <a:solidFill>
            <a:schemeClr val="bg1"/>
          </a:solidFill>
          <a:effectLst>
            <a:softEdge rad="63500"/>
          </a:effectLst>
        </p:spPr>
        <p:txBody>
          <a:bodyPr wrap="none" rtlCol="0">
            <a:spAutoFit/>
          </a:bodyPr>
          <a:lstStyle/>
          <a:p>
            <a:r>
              <a:rPr kumimoji="1" lang="ja-JP" altLang="en-US" sz="1200" dirty="0" smtClean="0"/>
              <a:t>①</a:t>
            </a:r>
            <a:r>
              <a:rPr kumimoji="1" lang="ja-JP" altLang="en-US" dirty="0" smtClean="0"/>
              <a:t>（　　　　　）</a:t>
            </a:r>
            <a:endParaRPr kumimoji="1" lang="ja-JP" altLang="en-US" dirty="0"/>
          </a:p>
        </p:txBody>
      </p:sp>
      <p:sp>
        <p:nvSpPr>
          <p:cNvPr id="23" name="テキスト ボックス 22"/>
          <p:cNvSpPr txBox="1"/>
          <p:nvPr/>
        </p:nvSpPr>
        <p:spPr>
          <a:xfrm>
            <a:off x="1645013" y="3721595"/>
            <a:ext cx="1184940" cy="369332"/>
          </a:xfrm>
          <a:prstGeom prst="rect">
            <a:avLst/>
          </a:prstGeom>
          <a:solidFill>
            <a:schemeClr val="bg1"/>
          </a:solidFill>
          <a:effectLst>
            <a:softEdge rad="63500"/>
          </a:effectLst>
        </p:spPr>
        <p:txBody>
          <a:bodyPr wrap="none" rtlCol="0">
            <a:spAutoFit/>
          </a:bodyPr>
          <a:lstStyle/>
          <a:p>
            <a:r>
              <a:rPr kumimoji="1" lang="ja-JP" altLang="en-US" sz="1200" dirty="0" smtClean="0"/>
              <a:t>②</a:t>
            </a:r>
            <a:r>
              <a:rPr kumimoji="1" lang="ja-JP" altLang="en-US" dirty="0" smtClean="0"/>
              <a:t>（　　　　）</a:t>
            </a:r>
            <a:endParaRPr kumimoji="1" lang="ja-JP" altLang="en-US" dirty="0"/>
          </a:p>
        </p:txBody>
      </p:sp>
      <p:sp>
        <p:nvSpPr>
          <p:cNvPr id="24" name="テキスト ボックス 23"/>
          <p:cNvSpPr txBox="1"/>
          <p:nvPr/>
        </p:nvSpPr>
        <p:spPr>
          <a:xfrm>
            <a:off x="1677825" y="4708556"/>
            <a:ext cx="2346699" cy="369332"/>
          </a:xfrm>
          <a:prstGeom prst="rect">
            <a:avLst/>
          </a:prstGeom>
          <a:solidFill>
            <a:schemeClr val="bg1"/>
          </a:solidFill>
          <a:effectLst>
            <a:softEdge rad="63500"/>
          </a:effectLst>
        </p:spPr>
        <p:txBody>
          <a:bodyPr wrap="square" rtlCol="0">
            <a:spAutoFit/>
          </a:bodyPr>
          <a:lstStyle/>
          <a:p>
            <a:r>
              <a:rPr lang="ja-JP" altLang="en-US" sz="1200" dirty="0" smtClean="0"/>
              <a:t>③</a:t>
            </a:r>
            <a:r>
              <a:rPr kumimoji="1" lang="en-US" altLang="ja-JP" dirty="0" smtClean="0"/>
              <a:t>(</a:t>
            </a:r>
            <a:r>
              <a:rPr kumimoji="1" lang="ja-JP" altLang="en-US" dirty="0" smtClean="0"/>
              <a:t>　　　　　　　　</a:t>
            </a:r>
            <a:r>
              <a:rPr kumimoji="1" lang="en-US" altLang="ja-JP" dirty="0" smtClean="0"/>
              <a:t>)</a:t>
            </a:r>
            <a:r>
              <a:rPr kumimoji="1" lang="en-US" altLang="ja-JP" sz="1600" dirty="0" smtClean="0"/>
              <a:t>0.04%</a:t>
            </a:r>
            <a:endParaRPr kumimoji="1" lang="ja-JP" altLang="en-US" dirty="0"/>
          </a:p>
        </p:txBody>
      </p:sp>
      <p:sp>
        <p:nvSpPr>
          <p:cNvPr id="26" name="テキスト ボックス 25"/>
          <p:cNvSpPr txBox="1"/>
          <p:nvPr/>
        </p:nvSpPr>
        <p:spPr>
          <a:xfrm>
            <a:off x="6300192" y="3070790"/>
            <a:ext cx="1931240" cy="369332"/>
          </a:xfrm>
          <a:prstGeom prst="rect">
            <a:avLst/>
          </a:prstGeom>
          <a:solidFill>
            <a:schemeClr val="bg1"/>
          </a:solidFill>
          <a:effectLst>
            <a:softEdge rad="63500"/>
          </a:effectLst>
        </p:spPr>
        <p:txBody>
          <a:bodyPr wrap="square" rtlCol="0">
            <a:spAutoFit/>
          </a:bodyPr>
          <a:lstStyle/>
          <a:p>
            <a:r>
              <a:rPr lang="ja-JP" altLang="en-US" sz="1200" dirty="0" smtClean="0"/>
              <a:t>④</a:t>
            </a:r>
            <a:r>
              <a:rPr kumimoji="1" lang="en-US" altLang="ja-JP" dirty="0" smtClean="0"/>
              <a:t>(</a:t>
            </a:r>
            <a:r>
              <a:rPr kumimoji="1" lang="ja-JP" altLang="en-US" dirty="0" smtClean="0"/>
              <a:t>　　　　　　　　　</a:t>
            </a:r>
            <a:r>
              <a:rPr kumimoji="1" lang="en-US" altLang="ja-JP" dirty="0" smtClean="0"/>
              <a:t>)</a:t>
            </a:r>
            <a:endParaRPr kumimoji="1" lang="ja-JP" altLang="en-US" dirty="0"/>
          </a:p>
        </p:txBody>
      </p:sp>
      <p:sp>
        <p:nvSpPr>
          <p:cNvPr id="27" name="テキスト ボックス 26"/>
          <p:cNvSpPr txBox="1"/>
          <p:nvPr/>
        </p:nvSpPr>
        <p:spPr>
          <a:xfrm>
            <a:off x="6314048" y="3544403"/>
            <a:ext cx="1945094" cy="369332"/>
          </a:xfrm>
          <a:prstGeom prst="rect">
            <a:avLst/>
          </a:prstGeom>
          <a:solidFill>
            <a:schemeClr val="bg1"/>
          </a:solidFill>
          <a:effectLst>
            <a:softEdge rad="63500"/>
          </a:effectLst>
        </p:spPr>
        <p:txBody>
          <a:bodyPr wrap="square" rtlCol="0">
            <a:spAutoFit/>
          </a:bodyPr>
          <a:lstStyle/>
          <a:p>
            <a:r>
              <a:rPr lang="ja-JP" altLang="en-US" sz="1200" dirty="0"/>
              <a:t>⑤</a:t>
            </a:r>
            <a:r>
              <a:rPr kumimoji="1" lang="en-US" altLang="ja-JP" dirty="0" smtClean="0"/>
              <a:t>(</a:t>
            </a:r>
            <a:r>
              <a:rPr kumimoji="1" lang="ja-JP" altLang="en-US" dirty="0" smtClean="0"/>
              <a:t>　　　　　　　　　</a:t>
            </a:r>
            <a:r>
              <a:rPr kumimoji="1" lang="en-US" altLang="ja-JP" dirty="0" smtClean="0"/>
              <a:t>)</a:t>
            </a:r>
            <a:endParaRPr kumimoji="1" lang="ja-JP" altLang="en-US" dirty="0"/>
          </a:p>
        </p:txBody>
      </p:sp>
      <p:sp>
        <p:nvSpPr>
          <p:cNvPr id="16" name="テキスト ボックス 15"/>
          <p:cNvSpPr txBox="1"/>
          <p:nvPr/>
        </p:nvSpPr>
        <p:spPr>
          <a:xfrm>
            <a:off x="121359" y="6165304"/>
            <a:ext cx="8922635" cy="369332"/>
          </a:xfrm>
          <a:prstGeom prst="rect">
            <a:avLst/>
          </a:prstGeom>
          <a:noFill/>
        </p:spPr>
        <p:txBody>
          <a:bodyPr wrap="none" rtlCol="0">
            <a:spAutoFit/>
          </a:bodyPr>
          <a:lstStyle/>
          <a:p>
            <a:r>
              <a:rPr kumimoji="1" lang="ja-JP" altLang="en-US" dirty="0" smtClean="0"/>
              <a:t>参考：　食塩の主成分は（</a:t>
            </a:r>
            <a:r>
              <a:rPr lang="ja-JP" altLang="en-US" sz="1200" dirty="0"/>
              <a:t>⑥</a:t>
            </a:r>
            <a:r>
              <a:rPr kumimoji="1" lang="ja-JP" altLang="en-US" dirty="0" smtClean="0"/>
              <a:t>　　　　　　　　　　　　）、</a:t>
            </a:r>
            <a:r>
              <a:rPr kumimoji="1" lang="ja-JP" altLang="en-US" u="sng" dirty="0" smtClean="0"/>
              <a:t>にがり</a:t>
            </a:r>
            <a:r>
              <a:rPr kumimoji="1" lang="ja-JP" altLang="en-US" dirty="0" smtClean="0"/>
              <a:t>の主成分は（</a:t>
            </a:r>
            <a:r>
              <a:rPr kumimoji="1" lang="ja-JP" altLang="en-US" sz="1200" dirty="0" smtClean="0"/>
              <a:t>⑦</a:t>
            </a:r>
            <a:r>
              <a:rPr kumimoji="1" lang="ja-JP" altLang="en-US" dirty="0" smtClean="0"/>
              <a:t>　　　　　　　　　　　　）</a:t>
            </a:r>
            <a:endParaRPr kumimoji="1" lang="ja-JP" altLang="en-US" dirty="0"/>
          </a:p>
        </p:txBody>
      </p:sp>
      <p:cxnSp>
        <p:nvCxnSpPr>
          <p:cNvPr id="21" name="直線コネクタ 20"/>
          <p:cNvCxnSpPr/>
          <p:nvPr/>
        </p:nvCxnSpPr>
        <p:spPr>
          <a:xfrm>
            <a:off x="5220072" y="6449688"/>
            <a:ext cx="0" cy="180000"/>
          </a:xfrm>
          <a:prstGeom prst="line">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203484" y="6539199"/>
            <a:ext cx="1611339" cy="276999"/>
          </a:xfrm>
          <a:prstGeom prst="rect">
            <a:avLst/>
          </a:prstGeom>
          <a:noFill/>
        </p:spPr>
        <p:txBody>
          <a:bodyPr wrap="none" rtlCol="0">
            <a:spAutoFit/>
          </a:bodyPr>
          <a:lstStyle/>
          <a:p>
            <a:r>
              <a:rPr kumimoji="1" lang="ja-JP" altLang="en-US" sz="1200" dirty="0" smtClean="0"/>
              <a:t>豆腐を作るときに利用</a:t>
            </a:r>
            <a:endParaRPr kumimoji="1" lang="ja-JP" altLang="en-US" sz="1200" dirty="0"/>
          </a:p>
        </p:txBody>
      </p:sp>
      <p:sp>
        <p:nvSpPr>
          <p:cNvPr id="33" name="テキスト ボックス 32"/>
          <p:cNvSpPr txBox="1"/>
          <p:nvPr/>
        </p:nvSpPr>
        <p:spPr>
          <a:xfrm>
            <a:off x="107504" y="2661465"/>
            <a:ext cx="1863011" cy="307777"/>
          </a:xfrm>
          <a:prstGeom prst="rect">
            <a:avLst/>
          </a:prstGeom>
          <a:noFill/>
        </p:spPr>
        <p:txBody>
          <a:bodyPr wrap="none" rtlCol="0">
            <a:spAutoFit/>
          </a:bodyPr>
          <a:lstStyle/>
          <a:p>
            <a:r>
              <a:rPr kumimoji="1" lang="ja-JP" altLang="en-US" sz="1400" b="1" dirty="0" smtClean="0"/>
              <a:t>図４．乾燥空気の組成</a:t>
            </a:r>
            <a:endParaRPr kumimoji="1" lang="ja-JP" altLang="en-US" sz="1400" b="1" dirty="0"/>
          </a:p>
        </p:txBody>
      </p:sp>
      <p:cxnSp>
        <p:nvCxnSpPr>
          <p:cNvPr id="35" name="直線コネクタ 34"/>
          <p:cNvCxnSpPr/>
          <p:nvPr/>
        </p:nvCxnSpPr>
        <p:spPr>
          <a:xfrm>
            <a:off x="-13855" y="16914"/>
            <a:ext cx="9144000" cy="0"/>
          </a:xfrm>
          <a:prstGeom prst="line">
            <a:avLst/>
          </a:prstGeom>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13855" y="2492896"/>
            <a:ext cx="9144000" cy="0"/>
          </a:xfrm>
          <a:prstGeom prst="line">
            <a:avLst/>
          </a:prstGeom>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8154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1520" y="116632"/>
            <a:ext cx="2925801" cy="369332"/>
          </a:xfrm>
          <a:prstGeom prst="rect">
            <a:avLst/>
          </a:prstGeom>
          <a:noFill/>
        </p:spPr>
        <p:txBody>
          <a:bodyPr wrap="none" rtlCol="0">
            <a:spAutoFit/>
          </a:bodyPr>
          <a:lstStyle/>
          <a:p>
            <a:r>
              <a:rPr kumimoji="1" lang="ja-JP" altLang="en-US" dirty="0" smtClean="0">
                <a:latin typeface="HGP創英角ｺﾞｼｯｸUB" panose="020B0900000000000000" pitchFamily="50" charset="-128"/>
                <a:ea typeface="HGP創英角ｺﾞｼｯｸUB" panose="020B0900000000000000" pitchFamily="50" charset="-128"/>
              </a:rPr>
              <a:t>演習問題　次の問に答えよ。</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3" name="テキスト ボックス 2"/>
          <p:cNvSpPr txBox="1"/>
          <p:nvPr/>
        </p:nvSpPr>
        <p:spPr>
          <a:xfrm>
            <a:off x="395536" y="692696"/>
            <a:ext cx="4211409" cy="369332"/>
          </a:xfrm>
          <a:prstGeom prst="rect">
            <a:avLst/>
          </a:prstGeom>
          <a:noFill/>
        </p:spPr>
        <p:txBody>
          <a:bodyPr wrap="none" rtlCol="0">
            <a:spAutoFit/>
          </a:bodyPr>
          <a:lstStyle/>
          <a:p>
            <a:r>
              <a:rPr kumimoji="1" lang="ja-JP" altLang="en-US" dirty="0" smtClean="0"/>
              <a:t>問１．次の原子を示す元素記号を答えよ。</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2877005739"/>
              </p:ext>
            </p:extLst>
          </p:nvPr>
        </p:nvGraphicFramePr>
        <p:xfrm>
          <a:off x="515889" y="1124744"/>
          <a:ext cx="6792415" cy="1311920"/>
        </p:xfrm>
        <a:graphic>
          <a:graphicData uri="http://schemas.openxmlformats.org/drawingml/2006/table">
            <a:tbl>
              <a:tblPr firstRow="1" bandRow="1">
                <a:tableStyleId>{5C22544A-7EE6-4342-B048-85BDC9FD1C3A}</a:tableStyleId>
              </a:tblPr>
              <a:tblGrid>
                <a:gridCol w="1358483">
                  <a:extLst>
                    <a:ext uri="{9D8B030D-6E8A-4147-A177-3AD203B41FA5}">
                      <a16:colId xmlns:a16="http://schemas.microsoft.com/office/drawing/2014/main" val="20000"/>
                    </a:ext>
                  </a:extLst>
                </a:gridCol>
                <a:gridCol w="1358483">
                  <a:extLst>
                    <a:ext uri="{9D8B030D-6E8A-4147-A177-3AD203B41FA5}">
                      <a16:colId xmlns:a16="http://schemas.microsoft.com/office/drawing/2014/main" val="20001"/>
                    </a:ext>
                  </a:extLst>
                </a:gridCol>
                <a:gridCol w="1358483">
                  <a:extLst>
                    <a:ext uri="{9D8B030D-6E8A-4147-A177-3AD203B41FA5}">
                      <a16:colId xmlns:a16="http://schemas.microsoft.com/office/drawing/2014/main" val="20002"/>
                    </a:ext>
                  </a:extLst>
                </a:gridCol>
                <a:gridCol w="1358483">
                  <a:extLst>
                    <a:ext uri="{9D8B030D-6E8A-4147-A177-3AD203B41FA5}">
                      <a16:colId xmlns:a16="http://schemas.microsoft.com/office/drawing/2014/main" val="20003"/>
                    </a:ext>
                  </a:extLst>
                </a:gridCol>
                <a:gridCol w="1358483">
                  <a:extLst>
                    <a:ext uri="{9D8B030D-6E8A-4147-A177-3AD203B41FA5}">
                      <a16:colId xmlns:a16="http://schemas.microsoft.com/office/drawing/2014/main" val="20004"/>
                    </a:ext>
                  </a:extLst>
                </a:gridCol>
              </a:tblGrid>
              <a:tr h="655960">
                <a:tc>
                  <a:txBody>
                    <a:bodyPr/>
                    <a:lstStyle/>
                    <a:p>
                      <a:pPr algn="l"/>
                      <a:r>
                        <a:rPr kumimoji="1" lang="ja-JP" altLang="en-US" b="0" dirty="0" smtClean="0">
                          <a:solidFill>
                            <a:schemeClr val="tx1"/>
                          </a:solidFill>
                        </a:rPr>
                        <a:t>（１）</a:t>
                      </a:r>
                      <a:endParaRPr kumimoji="1" lang="en-US" altLang="ja-JP" b="0" dirty="0" smtClean="0">
                        <a:solidFill>
                          <a:schemeClr val="tx1"/>
                        </a:solidFill>
                      </a:endParaRPr>
                    </a:p>
                    <a:p>
                      <a:pPr algn="ctr"/>
                      <a:r>
                        <a:rPr kumimoji="1" lang="ja-JP" altLang="en-US" b="0" dirty="0" smtClean="0">
                          <a:solidFill>
                            <a:schemeClr val="tx1"/>
                          </a:solidFill>
                        </a:rPr>
                        <a:t>窒素</a:t>
                      </a:r>
                      <a:r>
                        <a:rPr kumimoji="1" lang="ja-JP" altLang="en-US" sz="1400" b="0" dirty="0" smtClean="0">
                          <a:solidFill>
                            <a:schemeClr val="tx1"/>
                          </a:solidFill>
                        </a:rPr>
                        <a:t>（ちっそ）</a:t>
                      </a:r>
                      <a:endParaRPr kumimoji="1" lang="ja-JP" altLang="en-US" b="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b="0" dirty="0" smtClean="0">
                          <a:solidFill>
                            <a:schemeClr val="tx1"/>
                          </a:solidFill>
                        </a:rPr>
                        <a:t>（２）</a:t>
                      </a:r>
                      <a:endParaRPr kumimoji="1" lang="en-US" altLang="ja-JP"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solidFill>
                            <a:schemeClr val="tx1"/>
                          </a:solidFill>
                        </a:rPr>
                        <a:t>酸素</a:t>
                      </a:r>
                      <a:r>
                        <a:rPr kumimoji="1" lang="ja-JP" altLang="en-US" sz="1400" b="0" dirty="0" smtClean="0">
                          <a:solidFill>
                            <a:schemeClr val="tx1"/>
                          </a:solidFill>
                        </a:rPr>
                        <a:t>（さんそ）</a:t>
                      </a:r>
                      <a:endParaRPr kumimoji="1" lang="ja-JP" altLang="en-US" b="0" dirty="0" smtClean="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b="0" dirty="0" smtClean="0">
                          <a:solidFill>
                            <a:schemeClr val="tx1"/>
                          </a:solidFill>
                        </a:rPr>
                        <a:t>（３）</a:t>
                      </a:r>
                      <a:endParaRPr kumimoji="1" lang="en-US" altLang="ja-JP" b="0" dirty="0" smtClean="0">
                        <a:solidFill>
                          <a:schemeClr val="tx1"/>
                        </a:solidFill>
                      </a:endParaRPr>
                    </a:p>
                    <a:p>
                      <a:pPr algn="ctr"/>
                      <a:r>
                        <a:rPr kumimoji="1" lang="ja-JP" altLang="en-US" b="0" dirty="0" smtClean="0">
                          <a:solidFill>
                            <a:schemeClr val="tx1"/>
                          </a:solidFill>
                        </a:rPr>
                        <a:t>アルゴン</a:t>
                      </a:r>
                      <a:endParaRPr kumimoji="1" lang="ja-JP" altLang="en-US" b="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b="0" dirty="0" smtClean="0">
                          <a:solidFill>
                            <a:schemeClr val="tx1"/>
                          </a:solidFill>
                        </a:rPr>
                        <a:t>（４）</a:t>
                      </a:r>
                      <a:endParaRPr kumimoji="1" lang="en-US" altLang="ja-JP" b="0" dirty="0" smtClean="0">
                        <a:solidFill>
                          <a:schemeClr val="tx1"/>
                        </a:solidFill>
                      </a:endParaRPr>
                    </a:p>
                    <a:p>
                      <a:pPr algn="ctr"/>
                      <a:r>
                        <a:rPr kumimoji="1" lang="ja-JP" altLang="en-US" b="0" dirty="0" smtClean="0">
                          <a:solidFill>
                            <a:schemeClr val="tx1"/>
                          </a:solidFill>
                        </a:rPr>
                        <a:t>ネオン</a:t>
                      </a:r>
                      <a:endParaRPr kumimoji="1" lang="ja-JP" altLang="en-US" b="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b="0" dirty="0" smtClean="0">
                          <a:solidFill>
                            <a:schemeClr val="tx1"/>
                          </a:solidFill>
                        </a:rPr>
                        <a:t>（５）</a:t>
                      </a:r>
                      <a:endParaRPr kumimoji="1" lang="en-US" altLang="ja-JP" b="0" dirty="0" smtClean="0">
                        <a:solidFill>
                          <a:schemeClr val="tx1"/>
                        </a:solidFill>
                      </a:endParaRPr>
                    </a:p>
                    <a:p>
                      <a:pPr algn="ctr"/>
                      <a:r>
                        <a:rPr kumimoji="1" lang="ja-JP" altLang="en-US" b="0" dirty="0" smtClean="0">
                          <a:solidFill>
                            <a:schemeClr val="tx1"/>
                          </a:solidFill>
                        </a:rPr>
                        <a:t>ヘリウム</a:t>
                      </a:r>
                      <a:endParaRPr kumimoji="1" lang="ja-JP" altLang="en-US" b="0" dirty="0">
                        <a:solidFill>
                          <a:schemeClr val="tx1"/>
                        </a:solidFill>
                      </a:endParaRP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55960">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95536" y="2699628"/>
            <a:ext cx="4671472" cy="369332"/>
          </a:xfrm>
          <a:prstGeom prst="rect">
            <a:avLst/>
          </a:prstGeom>
          <a:noFill/>
        </p:spPr>
        <p:txBody>
          <a:bodyPr wrap="none" rtlCol="0">
            <a:spAutoFit/>
          </a:bodyPr>
          <a:lstStyle/>
          <a:p>
            <a:r>
              <a:rPr kumimoji="1" lang="ja-JP" altLang="en-US" dirty="0" smtClean="0"/>
              <a:t>問２．次の物質を混合物と純物質に分類せよ。</a:t>
            </a:r>
            <a:endParaRPr kumimoji="1" lang="ja-JP" altLang="en-US" dirty="0"/>
          </a:p>
        </p:txBody>
      </p:sp>
      <p:sp>
        <p:nvSpPr>
          <p:cNvPr id="10" name="テキスト ボックス 9"/>
          <p:cNvSpPr txBox="1"/>
          <p:nvPr/>
        </p:nvSpPr>
        <p:spPr>
          <a:xfrm>
            <a:off x="467544" y="3140968"/>
            <a:ext cx="6599884" cy="369332"/>
          </a:xfrm>
          <a:prstGeom prst="rect">
            <a:avLst/>
          </a:prstGeom>
          <a:noFill/>
        </p:spPr>
        <p:txBody>
          <a:bodyPr wrap="none" rtlCol="0">
            <a:spAutoFit/>
          </a:bodyPr>
          <a:lstStyle/>
          <a:p>
            <a:r>
              <a:rPr kumimoji="1" lang="ja-JP" altLang="en-US" dirty="0" smtClean="0"/>
              <a:t>（１）　窒素　　　（２）　空気　　（３）　酸素　　（４）　ネオン　（５）　海水</a:t>
            </a:r>
            <a:endParaRPr kumimoji="1" lang="ja-JP" altLang="en-US" dirty="0"/>
          </a:p>
        </p:txBody>
      </p:sp>
      <p:sp>
        <p:nvSpPr>
          <p:cNvPr id="11" name="テキスト ボックス 10"/>
          <p:cNvSpPr txBox="1"/>
          <p:nvPr/>
        </p:nvSpPr>
        <p:spPr>
          <a:xfrm>
            <a:off x="547936" y="3851756"/>
            <a:ext cx="1107996" cy="369332"/>
          </a:xfrm>
          <a:prstGeom prst="rect">
            <a:avLst/>
          </a:prstGeom>
          <a:noFill/>
        </p:spPr>
        <p:txBody>
          <a:bodyPr wrap="none" rtlCol="0">
            <a:spAutoFit/>
          </a:bodyPr>
          <a:lstStyle/>
          <a:p>
            <a:r>
              <a:rPr kumimoji="1" lang="ja-JP" altLang="en-US" dirty="0" smtClean="0"/>
              <a:t>混合物⇒</a:t>
            </a:r>
            <a:endParaRPr kumimoji="1" lang="ja-JP" altLang="en-US" dirty="0"/>
          </a:p>
        </p:txBody>
      </p:sp>
      <p:sp>
        <p:nvSpPr>
          <p:cNvPr id="12" name="テキスト ボックス 11"/>
          <p:cNvSpPr txBox="1"/>
          <p:nvPr/>
        </p:nvSpPr>
        <p:spPr>
          <a:xfrm>
            <a:off x="556140" y="4355812"/>
            <a:ext cx="1107996" cy="369332"/>
          </a:xfrm>
          <a:prstGeom prst="rect">
            <a:avLst/>
          </a:prstGeom>
          <a:noFill/>
        </p:spPr>
        <p:txBody>
          <a:bodyPr wrap="none" rtlCol="0">
            <a:spAutoFit/>
          </a:bodyPr>
          <a:lstStyle/>
          <a:p>
            <a:r>
              <a:rPr kumimoji="1" lang="ja-JP" altLang="en-US" dirty="0" smtClean="0"/>
              <a:t>純物質⇒</a:t>
            </a:r>
            <a:endParaRPr kumimoji="1" lang="ja-JP" altLang="en-US" dirty="0"/>
          </a:p>
        </p:txBody>
      </p:sp>
      <p:cxnSp>
        <p:nvCxnSpPr>
          <p:cNvPr id="14" name="直線コネクタ 13"/>
          <p:cNvCxnSpPr/>
          <p:nvPr/>
        </p:nvCxnSpPr>
        <p:spPr>
          <a:xfrm>
            <a:off x="642003" y="4711289"/>
            <a:ext cx="4735940" cy="0"/>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642003" y="4193378"/>
            <a:ext cx="4735940" cy="0"/>
          </a:xfrm>
          <a:prstGeom prst="line">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13855" y="6841086"/>
            <a:ext cx="9144000" cy="0"/>
          </a:xfrm>
          <a:prstGeom prst="line">
            <a:avLst/>
          </a:prstGeom>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3855" y="16914"/>
            <a:ext cx="9144000" cy="0"/>
          </a:xfrm>
          <a:prstGeom prst="line">
            <a:avLst/>
          </a:prstGeom>
          <a:ln w="3810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619672" y="5517232"/>
            <a:ext cx="1296144" cy="1224136"/>
          </a:xfrm>
          <a:prstGeom prst="rect">
            <a:avLst/>
          </a:prstGeom>
          <a:ln w="5715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179512" y="5517232"/>
            <a:ext cx="1296144" cy="1224136"/>
          </a:xfrm>
          <a:prstGeom prst="rect">
            <a:avLst/>
          </a:prstGeom>
          <a:ln w="57150">
            <a:solidFill>
              <a:schemeClr val="bg1">
                <a:lumMod val="7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1549405" y="5147900"/>
            <a:ext cx="415498" cy="369332"/>
          </a:xfrm>
          <a:prstGeom prst="rect">
            <a:avLst/>
          </a:prstGeom>
          <a:noFill/>
        </p:spPr>
        <p:txBody>
          <a:bodyPr wrap="none" rtlCol="0">
            <a:spAutoFit/>
          </a:bodyPr>
          <a:lstStyle/>
          <a:p>
            <a:r>
              <a:rPr kumimoji="1" lang="ja-JP" altLang="en-US" dirty="0" smtClean="0"/>
              <a:t>印</a:t>
            </a:r>
            <a:endParaRPr kumimoji="1" lang="ja-JP" altLang="en-US" dirty="0"/>
          </a:p>
        </p:txBody>
      </p:sp>
      <p:sp>
        <p:nvSpPr>
          <p:cNvPr id="21" name="テキスト ボックス 20"/>
          <p:cNvSpPr txBox="1"/>
          <p:nvPr/>
        </p:nvSpPr>
        <p:spPr>
          <a:xfrm>
            <a:off x="181253" y="5147900"/>
            <a:ext cx="646331" cy="369332"/>
          </a:xfrm>
          <a:prstGeom prst="rect">
            <a:avLst/>
          </a:prstGeom>
          <a:noFill/>
        </p:spPr>
        <p:txBody>
          <a:bodyPr wrap="none" rtlCol="0">
            <a:spAutoFit/>
          </a:bodyPr>
          <a:lstStyle/>
          <a:p>
            <a:r>
              <a:rPr kumimoji="1" lang="ja-JP" altLang="en-US" dirty="0" smtClean="0"/>
              <a:t>評価</a:t>
            </a:r>
            <a:endParaRPr kumimoji="1" lang="ja-JP" altLang="en-US" dirty="0"/>
          </a:p>
        </p:txBody>
      </p:sp>
      <p:sp>
        <p:nvSpPr>
          <p:cNvPr id="22" name="テキスト ボックス 21"/>
          <p:cNvSpPr txBox="1"/>
          <p:nvPr/>
        </p:nvSpPr>
        <p:spPr>
          <a:xfrm>
            <a:off x="3356912" y="5157192"/>
            <a:ext cx="5097870" cy="369332"/>
          </a:xfrm>
          <a:prstGeom prst="rect">
            <a:avLst/>
          </a:prstGeom>
          <a:noFill/>
        </p:spPr>
        <p:txBody>
          <a:bodyPr wrap="none" rtlCol="0">
            <a:spAutoFit/>
          </a:bodyPr>
          <a:lstStyle/>
          <a:p>
            <a:r>
              <a:rPr kumimoji="1" lang="ja-JP" altLang="en-US" dirty="0" smtClean="0"/>
              <a:t>問３．空気中に最も多く含まれている物質は何か？</a:t>
            </a:r>
            <a:endParaRPr kumimoji="1" lang="ja-JP" altLang="en-US" dirty="0"/>
          </a:p>
        </p:txBody>
      </p:sp>
      <p:sp>
        <p:nvSpPr>
          <p:cNvPr id="23" name="テキスト ボックス 22"/>
          <p:cNvSpPr txBox="1"/>
          <p:nvPr/>
        </p:nvSpPr>
        <p:spPr>
          <a:xfrm>
            <a:off x="3635896" y="5795972"/>
            <a:ext cx="646331" cy="369332"/>
          </a:xfrm>
          <a:prstGeom prst="rect">
            <a:avLst/>
          </a:prstGeom>
          <a:noFill/>
        </p:spPr>
        <p:txBody>
          <a:bodyPr wrap="none" rtlCol="0">
            <a:spAutoFit/>
          </a:bodyPr>
          <a:lstStyle/>
          <a:p>
            <a:r>
              <a:rPr lang="ja-JP" altLang="en-US" dirty="0" smtClean="0"/>
              <a:t>（答）</a:t>
            </a:r>
            <a:endParaRPr kumimoji="1" lang="ja-JP" altLang="en-US" dirty="0"/>
          </a:p>
        </p:txBody>
      </p:sp>
      <p:cxnSp>
        <p:nvCxnSpPr>
          <p:cNvPr id="24" name="直線コネクタ 23"/>
          <p:cNvCxnSpPr/>
          <p:nvPr/>
        </p:nvCxnSpPr>
        <p:spPr>
          <a:xfrm>
            <a:off x="3729913" y="6113032"/>
            <a:ext cx="2160000" cy="0"/>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6280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テキスト ボックス 192"/>
          <p:cNvSpPr txBox="1"/>
          <p:nvPr/>
        </p:nvSpPr>
        <p:spPr>
          <a:xfrm>
            <a:off x="179512" y="404664"/>
            <a:ext cx="8064896" cy="6494085"/>
          </a:xfrm>
          <a:prstGeom prst="rect">
            <a:avLst/>
          </a:prstGeom>
          <a:noFill/>
        </p:spPr>
        <p:txBody>
          <a:bodyPr wrap="square" rtlCol="0">
            <a:spAutoFit/>
          </a:bodyPr>
          <a:lstStyle/>
          <a:p>
            <a:r>
              <a:rPr lang="ja-JP" altLang="en-US" sz="1600" dirty="0" smtClean="0"/>
              <a:t>日本</a:t>
            </a:r>
            <a:r>
              <a:rPr lang="ja-JP" altLang="en-US" sz="1600" dirty="0"/>
              <a:t>独自</a:t>
            </a:r>
            <a:r>
              <a:rPr lang="ja-JP" altLang="en-US" sz="1600" dirty="0" smtClean="0"/>
              <a:t>の調味料「しょう油」</a:t>
            </a:r>
            <a:endParaRPr lang="en-US" altLang="ja-JP" sz="1600" dirty="0" smtClean="0"/>
          </a:p>
          <a:p>
            <a:r>
              <a:rPr lang="ja-JP" altLang="en-US" sz="1600" dirty="0" smtClean="0"/>
              <a:t>しょう油発祥地と言われる「和歌山県湯浅町」</a:t>
            </a:r>
            <a:endParaRPr lang="en-US" altLang="ja-JP" sz="1600" dirty="0" smtClean="0"/>
          </a:p>
          <a:p>
            <a:r>
              <a:rPr lang="ja-JP" altLang="en-US" sz="1600" dirty="0" smtClean="0"/>
              <a:t>しょう油は鎌倉時代中国から伝わったみそが起源と言われる。</a:t>
            </a:r>
            <a:endParaRPr lang="en-US" altLang="ja-JP" sz="1600" dirty="0" smtClean="0"/>
          </a:p>
          <a:p>
            <a:r>
              <a:rPr lang="ja-JP" altLang="en-US" sz="1600" dirty="0" smtClean="0"/>
              <a:t>みそ製造の際、樽の底に沈殿した液汁が調味料として発達し「しょう油」となった。</a:t>
            </a:r>
            <a:endParaRPr lang="en-US" altLang="ja-JP" sz="1600" dirty="0" smtClean="0"/>
          </a:p>
          <a:p>
            <a:r>
              <a:rPr lang="ja-JP" altLang="en-US" sz="1600" dirty="0" smtClean="0"/>
              <a:t>しょう油の主原料</a:t>
            </a:r>
            <a:endParaRPr lang="en-US" altLang="ja-JP" sz="1600" dirty="0" smtClean="0"/>
          </a:p>
          <a:p>
            <a:r>
              <a:rPr lang="ja-JP" altLang="en-US" sz="1600" dirty="0" smtClean="0"/>
              <a:t>うまみを作る大豆</a:t>
            </a:r>
            <a:endParaRPr lang="en-US" altLang="ja-JP" sz="1600" dirty="0" smtClean="0"/>
          </a:p>
          <a:p>
            <a:r>
              <a:rPr lang="ja-JP" altLang="en-US" sz="1600" dirty="0"/>
              <a:t>香</a:t>
            </a:r>
            <a:r>
              <a:rPr lang="ja-JP" altLang="en-US" sz="1600" dirty="0" smtClean="0"/>
              <a:t>りを作る小麦</a:t>
            </a:r>
            <a:endParaRPr lang="en-US" altLang="ja-JP" sz="1600" dirty="0" smtClean="0"/>
          </a:p>
          <a:p>
            <a:r>
              <a:rPr lang="ja-JP" altLang="en-US" sz="1600" dirty="0" smtClean="0"/>
              <a:t>うまみを引き出し腐敗を防ぐ塩</a:t>
            </a:r>
            <a:endParaRPr lang="en-US" altLang="ja-JP" sz="1600" dirty="0" smtClean="0"/>
          </a:p>
          <a:p>
            <a:r>
              <a:rPr lang="ja-JP" altLang="en-US" sz="1600" dirty="0"/>
              <a:t>小麦</a:t>
            </a:r>
            <a:r>
              <a:rPr lang="ja-JP" altLang="en-US" sz="1600" dirty="0" smtClean="0"/>
              <a:t>はあらかじめ煎（い）り砕いておく</a:t>
            </a:r>
            <a:endParaRPr lang="en-US" altLang="ja-JP" sz="1600" dirty="0" smtClean="0"/>
          </a:p>
          <a:p>
            <a:r>
              <a:rPr lang="ja-JP" altLang="en-US" sz="1600" dirty="0"/>
              <a:t>大豆</a:t>
            </a:r>
            <a:r>
              <a:rPr lang="ja-JP" altLang="en-US" sz="1600" dirty="0" smtClean="0"/>
              <a:t>は洗浄して水に浸した後、圧力釜で蒸す</a:t>
            </a:r>
            <a:endParaRPr lang="en-US" altLang="ja-JP" sz="1600" dirty="0" smtClean="0"/>
          </a:p>
          <a:p>
            <a:r>
              <a:rPr lang="ja-JP" altLang="en-US" sz="1600" dirty="0" smtClean="0"/>
              <a:t>蒸しあがった大豆を圧力釜から取り出す</a:t>
            </a:r>
            <a:endParaRPr lang="en-US" altLang="ja-JP" sz="1600" dirty="0" smtClean="0"/>
          </a:p>
          <a:p>
            <a:r>
              <a:rPr lang="ja-JP" altLang="en-US" sz="1600" dirty="0" smtClean="0"/>
              <a:t>大豆に煎った小麦と種麹菌（たねこうじきん）を混ぜる</a:t>
            </a:r>
            <a:endParaRPr lang="en-US" altLang="ja-JP" sz="1600" dirty="0" smtClean="0"/>
          </a:p>
          <a:p>
            <a:r>
              <a:rPr lang="ja-JP" altLang="en-US" sz="1600" dirty="0" smtClean="0"/>
              <a:t>大豆・小麦に麹菌が均一に付着するように最終的に手作業で混ぜ合わせる</a:t>
            </a:r>
            <a:endParaRPr lang="en-US" altLang="ja-JP" sz="1600" dirty="0" smtClean="0"/>
          </a:p>
          <a:p>
            <a:r>
              <a:rPr lang="ja-JP" altLang="en-US" sz="1600" dirty="0" smtClean="0"/>
              <a:t>混ぜ合わされた材料は、麹室に送られる</a:t>
            </a:r>
            <a:endParaRPr lang="en-US" altLang="ja-JP" sz="1600" dirty="0" smtClean="0"/>
          </a:p>
          <a:p>
            <a:r>
              <a:rPr lang="ja-JP" altLang="en-US" sz="1600" dirty="0" smtClean="0"/>
              <a:t>温度・湿度を一定に保ちながら４日間かけて菌を繁殖（はんしょく）させる</a:t>
            </a:r>
            <a:endParaRPr lang="en-US" altLang="ja-JP" sz="1600" dirty="0" smtClean="0"/>
          </a:p>
          <a:p>
            <a:r>
              <a:rPr lang="ja-JP" altLang="en-US" sz="1600" dirty="0"/>
              <a:t>塩</a:t>
            </a:r>
            <a:r>
              <a:rPr lang="ja-JP" altLang="en-US" sz="1600" dirty="0" smtClean="0"/>
              <a:t>を水に溶かして塩水をつくる</a:t>
            </a:r>
            <a:endParaRPr lang="en-US" altLang="ja-JP" sz="1600" dirty="0" smtClean="0"/>
          </a:p>
          <a:p>
            <a:r>
              <a:rPr lang="ja-JP" altLang="en-US" sz="1600" dirty="0"/>
              <a:t>充</a:t>
            </a:r>
            <a:r>
              <a:rPr lang="ja-JP" altLang="en-US" sz="1600" dirty="0" smtClean="0"/>
              <a:t>分に麹菌が繁殖した材料は室から仕込み桶（しこみおけ）（発酵容器）に移される</a:t>
            </a:r>
            <a:endParaRPr lang="en-US" altLang="ja-JP" sz="1600" dirty="0" smtClean="0"/>
          </a:p>
          <a:p>
            <a:r>
              <a:rPr lang="ja-JP" altLang="en-US" sz="1600" dirty="0" smtClean="0"/>
              <a:t>仕込み蔵</a:t>
            </a:r>
            <a:endParaRPr lang="en-US" altLang="ja-JP" sz="1600" dirty="0" smtClean="0"/>
          </a:p>
          <a:p>
            <a:r>
              <a:rPr lang="ja-JP" altLang="en-US" sz="1600" dirty="0" smtClean="0"/>
              <a:t>桶（おけ）に入れる時、材料と一緒に塩水が加えられる</a:t>
            </a:r>
            <a:endParaRPr lang="en-US" altLang="ja-JP" sz="1600" dirty="0" smtClean="0"/>
          </a:p>
          <a:p>
            <a:r>
              <a:rPr lang="ja-JP" altLang="en-US" sz="1600" dirty="0"/>
              <a:t>塩水</a:t>
            </a:r>
            <a:r>
              <a:rPr lang="ja-JP" altLang="en-US" sz="1600" dirty="0" smtClean="0"/>
              <a:t>と混ぜられた材料は「諸味（もろみ）」と呼ばれる</a:t>
            </a:r>
            <a:endParaRPr lang="en-US" altLang="ja-JP" sz="1600" dirty="0" smtClean="0"/>
          </a:p>
          <a:p>
            <a:r>
              <a:rPr lang="ja-JP" altLang="en-US" sz="1600" dirty="0" smtClean="0"/>
              <a:t>しょう</a:t>
            </a:r>
            <a:r>
              <a:rPr lang="ja-JP" altLang="en-US" sz="1600" dirty="0"/>
              <a:t>油</a:t>
            </a:r>
            <a:r>
              <a:rPr lang="ja-JP" altLang="en-US" sz="1600" dirty="0" smtClean="0"/>
              <a:t>の仕込み作業は冬場に行われ、６－７月の発酵の最盛期には諸味は熟成する</a:t>
            </a:r>
            <a:endParaRPr lang="en-US" altLang="ja-JP" sz="1600" dirty="0" smtClean="0"/>
          </a:p>
          <a:p>
            <a:r>
              <a:rPr lang="ja-JP" altLang="en-US" sz="1600" dirty="0"/>
              <a:t>麹</a:t>
            </a:r>
            <a:r>
              <a:rPr lang="ja-JP" altLang="en-US" sz="1600" dirty="0" smtClean="0"/>
              <a:t>の発酵に合わせて、カクハン作業をくり返し、しょう油なるには、約１年半かかる</a:t>
            </a:r>
            <a:endParaRPr lang="en-US" altLang="ja-JP" sz="1600" dirty="0" smtClean="0"/>
          </a:p>
          <a:p>
            <a:r>
              <a:rPr lang="ja-JP" altLang="en-US" sz="1600" dirty="0" smtClean="0"/>
              <a:t>麹の分解作用と一部の酵母菌によって　しょう油本来の味・香り・色が作られる</a:t>
            </a:r>
            <a:endParaRPr lang="en-US" altLang="ja-JP" sz="1600" dirty="0" smtClean="0"/>
          </a:p>
          <a:p>
            <a:r>
              <a:rPr lang="ja-JP" altLang="en-US" sz="1600" dirty="0"/>
              <a:t>昔</a:t>
            </a:r>
            <a:r>
              <a:rPr lang="ja-JP" altLang="en-US" sz="1600" dirty="0" smtClean="0"/>
              <a:t>は桶の中に竹かごを入れて浮いてきた汁をくみ上げて使っていた</a:t>
            </a:r>
            <a:endParaRPr lang="en-US" altLang="ja-JP" sz="1600" dirty="0" smtClean="0"/>
          </a:p>
          <a:p>
            <a:r>
              <a:rPr lang="ja-JP" altLang="en-US" sz="1600" dirty="0" smtClean="0"/>
              <a:t>このしょう油は「濁り醤（にごりひしお）」と呼ばれ、現在でも少量出荷しているが、熱処理しないため・・・</a:t>
            </a:r>
            <a:endParaRPr lang="en-US" altLang="ja-JP" sz="1600" dirty="0" smtClean="0"/>
          </a:p>
        </p:txBody>
      </p:sp>
      <p:sp>
        <p:nvSpPr>
          <p:cNvPr id="2" name="テキスト ボックス 1"/>
          <p:cNvSpPr txBox="1"/>
          <p:nvPr/>
        </p:nvSpPr>
        <p:spPr>
          <a:xfrm>
            <a:off x="7092280" y="260648"/>
            <a:ext cx="1877437" cy="1107996"/>
          </a:xfrm>
          <a:prstGeom prst="rect">
            <a:avLst/>
          </a:prstGeom>
          <a:noFill/>
        </p:spPr>
        <p:txBody>
          <a:bodyPr wrap="none" rtlCol="0">
            <a:spAutoFit/>
          </a:bodyPr>
          <a:lstStyle/>
          <a:p>
            <a:r>
              <a:rPr kumimoji="1" lang="ja-JP" altLang="en-US" sz="6600" dirty="0" smtClean="0"/>
              <a:t>攪拌</a:t>
            </a:r>
            <a:endParaRPr kumimoji="1" lang="ja-JP" altLang="en-US" sz="6600" dirty="0"/>
          </a:p>
        </p:txBody>
      </p:sp>
    </p:spTree>
    <p:extLst>
      <p:ext uri="{BB962C8B-B14F-4D97-AF65-F5344CB8AC3E}">
        <p14:creationId xmlns:p14="http://schemas.microsoft.com/office/powerpoint/2010/main" val="357559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9512" y="260648"/>
            <a:ext cx="8748464" cy="6463308"/>
          </a:xfrm>
          <a:prstGeom prst="rect">
            <a:avLst/>
          </a:prstGeom>
        </p:spPr>
        <p:txBody>
          <a:bodyPr wrap="square">
            <a:spAutoFit/>
          </a:bodyPr>
          <a:lstStyle/>
          <a:p>
            <a:r>
              <a:rPr lang="ja-JP" altLang="en-US" dirty="0"/>
              <a:t>麹菌・酵母が生きているので時間がたつほどうまみが増してくる</a:t>
            </a:r>
            <a:endParaRPr lang="en-US" altLang="ja-JP" dirty="0"/>
          </a:p>
          <a:p>
            <a:r>
              <a:rPr lang="ja-JP" altLang="en-US" dirty="0"/>
              <a:t>現在は十分に味・香り・色合いが整ったら仕込み桶から取り出し、しぼり作業を行う</a:t>
            </a:r>
            <a:endParaRPr lang="en-US" altLang="ja-JP" dirty="0"/>
          </a:p>
          <a:p>
            <a:r>
              <a:rPr lang="ja-JP" altLang="en-US" dirty="0"/>
              <a:t>しぼり作業</a:t>
            </a:r>
            <a:endParaRPr lang="en-US" altLang="ja-JP" dirty="0"/>
          </a:p>
          <a:p>
            <a:r>
              <a:rPr lang="ja-JP" altLang="en-US" dirty="0"/>
              <a:t>こし布に諸味を入れ何層にも重ねていく</a:t>
            </a:r>
            <a:endParaRPr lang="en-US" altLang="ja-JP" dirty="0"/>
          </a:p>
          <a:p>
            <a:r>
              <a:rPr lang="ja-JP" altLang="en-US" dirty="0"/>
              <a:t>こし布を通してしょう油がしみ出てくる</a:t>
            </a:r>
            <a:endParaRPr lang="en-US" altLang="ja-JP" dirty="0"/>
          </a:p>
          <a:p>
            <a:r>
              <a:rPr lang="ja-JP" altLang="en-US" dirty="0"/>
              <a:t>このしょう油は「生（き）じょう油」と呼ばれている</a:t>
            </a:r>
            <a:endParaRPr lang="en-US" altLang="ja-JP" dirty="0"/>
          </a:p>
          <a:p>
            <a:r>
              <a:rPr lang="ja-JP" altLang="en-US" dirty="0"/>
              <a:t>自然抽出の後、圧力をかけてさらにしぼり出す</a:t>
            </a:r>
            <a:endParaRPr lang="en-US" altLang="ja-JP" dirty="0"/>
          </a:p>
          <a:p>
            <a:r>
              <a:rPr lang="ja-JP" altLang="en-US" dirty="0"/>
              <a:t>生じょう油に火入れを行う</a:t>
            </a:r>
            <a:endParaRPr lang="en-US" altLang="ja-JP" dirty="0"/>
          </a:p>
          <a:p>
            <a:r>
              <a:rPr lang="ja-JP" altLang="en-US" dirty="0"/>
              <a:t>まきを燃料として約半日かけて釜で炊き上げる</a:t>
            </a:r>
            <a:endParaRPr lang="en-US" altLang="ja-JP" dirty="0"/>
          </a:p>
          <a:p>
            <a:r>
              <a:rPr lang="ja-JP" altLang="en-US" dirty="0"/>
              <a:t>火を入れることで殺菌され、麹の発酵が止まりうまみを長期間保つことが出来る</a:t>
            </a:r>
            <a:endParaRPr lang="en-US" altLang="ja-JP" dirty="0"/>
          </a:p>
          <a:p>
            <a:r>
              <a:rPr lang="ja-JP" altLang="en-US" dirty="0"/>
              <a:t>出てきた「アク」を取ることで澄んだしょう油を作ることが出来る</a:t>
            </a:r>
            <a:endParaRPr lang="en-US" altLang="ja-JP" dirty="0"/>
          </a:p>
          <a:p>
            <a:r>
              <a:rPr lang="ja-JP" altLang="en-US" dirty="0"/>
              <a:t>容器に入れ残った大豆カスなどを沈殿させさらに澄んだしょう油にする</a:t>
            </a:r>
            <a:endParaRPr lang="en-US" altLang="ja-JP" dirty="0"/>
          </a:p>
          <a:p>
            <a:r>
              <a:rPr lang="ja-JP" altLang="en-US" dirty="0"/>
              <a:t>容器詰め作業を行う</a:t>
            </a:r>
            <a:endParaRPr lang="en-US" altLang="ja-JP" dirty="0"/>
          </a:p>
          <a:p>
            <a:r>
              <a:rPr lang="ja-JP" altLang="en-US" dirty="0"/>
              <a:t>洗浄・殺菌された容器を並べる</a:t>
            </a:r>
            <a:endParaRPr lang="en-US" altLang="ja-JP" dirty="0"/>
          </a:p>
          <a:p>
            <a:r>
              <a:rPr lang="ja-JP" altLang="en-US" dirty="0"/>
              <a:t>じゅうてん機でしょう油を詰める</a:t>
            </a:r>
            <a:endParaRPr lang="en-US" altLang="ja-JP" dirty="0"/>
          </a:p>
          <a:p>
            <a:r>
              <a:rPr lang="ja-JP" altLang="en-US" dirty="0"/>
              <a:t>キャップを容器の口に乗せる</a:t>
            </a:r>
            <a:endParaRPr lang="en-US" altLang="ja-JP" dirty="0"/>
          </a:p>
          <a:p>
            <a:r>
              <a:rPr lang="ja-JP" altLang="en-US" dirty="0"/>
              <a:t>機械でキャップをしめ封印する</a:t>
            </a:r>
            <a:endParaRPr lang="en-US" altLang="ja-JP" dirty="0"/>
          </a:p>
          <a:p>
            <a:r>
              <a:rPr lang="ja-JP" altLang="en-US" dirty="0"/>
              <a:t>ビンや徳利に詰められたしょう油は包装して出荷される</a:t>
            </a:r>
            <a:endParaRPr lang="en-US" altLang="ja-JP" dirty="0"/>
          </a:p>
          <a:p>
            <a:r>
              <a:rPr lang="ja-JP" altLang="en-US" dirty="0"/>
              <a:t>７５０年余りの歴史ある日本の味「しょう油」</a:t>
            </a:r>
            <a:endParaRPr lang="en-US" altLang="ja-JP" dirty="0"/>
          </a:p>
          <a:p>
            <a:r>
              <a:rPr lang="ja-JP" altLang="en-US" dirty="0"/>
              <a:t>手づくりしょう油はこうして私たちの元に届けられる</a:t>
            </a:r>
            <a:endParaRPr lang="en-US" altLang="ja-JP" dirty="0"/>
          </a:p>
          <a:p>
            <a:endParaRPr lang="en-US" altLang="ja-JP" dirty="0"/>
          </a:p>
          <a:p>
            <a:endParaRPr lang="en-US" altLang="ja-JP" dirty="0"/>
          </a:p>
          <a:p>
            <a:endParaRPr lang="ja-JP" altLang="en-US" dirty="0"/>
          </a:p>
        </p:txBody>
      </p:sp>
    </p:spTree>
    <p:extLst>
      <p:ext uri="{BB962C8B-B14F-4D97-AF65-F5344CB8AC3E}">
        <p14:creationId xmlns:p14="http://schemas.microsoft.com/office/powerpoint/2010/main" val="7001369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57150">
          <a:solidFill>
            <a:schemeClr val="bg1">
              <a:lumMod val="75000"/>
            </a:schemeClr>
          </a:solidFill>
          <a:headEnd type="none" w="med" len="med"/>
          <a:tailEnd type="none" w="med" len="med"/>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a:ln w="12700">
          <a:solidFill>
            <a:schemeClr val="bg1">
              <a:lumMod val="75000"/>
            </a:schemeClr>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12391</TotalTime>
  <Words>907</Words>
  <Application>Microsoft Office PowerPoint</Application>
  <PresentationFormat>画面に合わせる (4:3)</PresentationFormat>
  <Paragraphs>113</Paragraphs>
  <Slides>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HGPｺﾞｼｯｸE</vt:lpstr>
      <vt:lpstr>HGP創英角ｺﾞｼｯｸUB</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m124371</dc:creator>
  <cp:lastModifiedBy>古野正則</cp:lastModifiedBy>
  <cp:revision>681</cp:revision>
  <cp:lastPrinted>2017-04-17T00:25:21Z</cp:lastPrinted>
  <dcterms:created xsi:type="dcterms:W3CDTF">2013-07-17T08:32:15Z</dcterms:created>
  <dcterms:modified xsi:type="dcterms:W3CDTF">2018-03-05T23:20:58Z</dcterms:modified>
</cp:coreProperties>
</file>