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5" d="100"/>
          <a:sy n="65" d="100"/>
        </p:scale>
        <p:origin x="44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7D8A-CD8B-4F76-BC1A-635D2B0EBC55}" type="datetimeFigureOut">
              <a:rPr kumimoji="1" lang="ja-JP" altLang="en-US" smtClean="0"/>
              <a:t>2019/7/21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87D0-37E2-43D9-BF5A-4DF2C7B39B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492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7D8A-CD8B-4F76-BC1A-635D2B0EBC55}" type="datetimeFigureOut">
              <a:rPr kumimoji="1" lang="ja-JP" altLang="en-US" smtClean="0"/>
              <a:t>2019/7/21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87D0-37E2-43D9-BF5A-4DF2C7B39B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15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7D8A-CD8B-4F76-BC1A-635D2B0EBC55}" type="datetimeFigureOut">
              <a:rPr kumimoji="1" lang="ja-JP" altLang="en-US" smtClean="0"/>
              <a:t>2019/7/21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87D0-37E2-43D9-BF5A-4DF2C7B39B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5846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7D8A-CD8B-4F76-BC1A-635D2B0EBC55}" type="datetimeFigureOut">
              <a:rPr kumimoji="1" lang="ja-JP" altLang="en-US" smtClean="0"/>
              <a:t>2019/7/21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87D0-37E2-43D9-BF5A-4DF2C7B39B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19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7D8A-CD8B-4F76-BC1A-635D2B0EBC55}" type="datetimeFigureOut">
              <a:rPr kumimoji="1" lang="ja-JP" altLang="en-US" smtClean="0"/>
              <a:t>2019/7/21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87D0-37E2-43D9-BF5A-4DF2C7B39B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616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7D8A-CD8B-4F76-BC1A-635D2B0EBC55}" type="datetimeFigureOut">
              <a:rPr kumimoji="1" lang="ja-JP" altLang="en-US" smtClean="0"/>
              <a:t>2019/7/21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87D0-37E2-43D9-BF5A-4DF2C7B39B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914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7D8A-CD8B-4F76-BC1A-635D2B0EBC55}" type="datetimeFigureOut">
              <a:rPr kumimoji="1" lang="ja-JP" altLang="en-US" smtClean="0"/>
              <a:t>2019/7/21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87D0-37E2-43D9-BF5A-4DF2C7B39B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40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7D8A-CD8B-4F76-BC1A-635D2B0EBC55}" type="datetimeFigureOut">
              <a:rPr kumimoji="1" lang="ja-JP" altLang="en-US" smtClean="0"/>
              <a:t>2019/7/21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87D0-37E2-43D9-BF5A-4DF2C7B39B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651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7D8A-CD8B-4F76-BC1A-635D2B0EBC55}" type="datetimeFigureOut">
              <a:rPr kumimoji="1" lang="ja-JP" altLang="en-US" smtClean="0"/>
              <a:t>2019/7/21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87D0-37E2-43D9-BF5A-4DF2C7B39B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9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7D8A-CD8B-4F76-BC1A-635D2B0EBC55}" type="datetimeFigureOut">
              <a:rPr kumimoji="1" lang="ja-JP" altLang="en-US" smtClean="0"/>
              <a:t>2019/7/21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87D0-37E2-43D9-BF5A-4DF2C7B39B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397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7D8A-CD8B-4F76-BC1A-635D2B0EBC55}" type="datetimeFigureOut">
              <a:rPr kumimoji="1" lang="ja-JP" altLang="en-US" smtClean="0"/>
              <a:t>2019/7/21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87D0-37E2-43D9-BF5A-4DF2C7B39B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06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67D8A-CD8B-4F76-BC1A-635D2B0EBC55}" type="datetimeFigureOut">
              <a:rPr kumimoji="1" lang="ja-JP" altLang="en-US" smtClean="0"/>
              <a:t>2019/7/21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187D0-37E2-43D9-BF5A-4DF2C7B39B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914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C3D560F-FAFD-41C6-9ABB-C370F19DB56F}"/>
              </a:ext>
            </a:extLst>
          </p:cNvPr>
          <p:cNvSpPr txBox="1"/>
          <p:nvPr/>
        </p:nvSpPr>
        <p:spPr>
          <a:xfrm>
            <a:off x="5774901" y="73348"/>
            <a:ext cx="3838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危険物取扱者　</a:t>
            </a:r>
            <a:r>
              <a:rPr lang="ja-JP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学習帳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EA143ED-4EA4-4EA6-A58F-251D27CB928E}"/>
              </a:ext>
            </a:extLst>
          </p:cNvPr>
          <p:cNvSpPr txBox="1"/>
          <p:nvPr/>
        </p:nvSpPr>
        <p:spPr>
          <a:xfrm>
            <a:off x="118131" y="157288"/>
            <a:ext cx="5589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《</a:t>
            </a:r>
            <a:r>
              <a:rPr kumimoji="1"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危険物判定試験</a:t>
            </a:r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（危険物かどうかの確認方法）</a:t>
            </a:r>
            <a:r>
              <a:rPr kumimoji="1"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》</a:t>
            </a:r>
            <a:endParaRPr lang="ja-JP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F3F6014-136A-4470-9338-456E74056856}"/>
              </a:ext>
            </a:extLst>
          </p:cNvPr>
          <p:cNvSpPr txBox="1"/>
          <p:nvPr/>
        </p:nvSpPr>
        <p:spPr>
          <a:xfrm>
            <a:off x="74069" y="520343"/>
            <a:ext cx="8593027" cy="1273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☝本時のポイント</a:t>
            </a:r>
            <a:endParaRPr kumimoji="1" lang="en-US" altLang="ja-JP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１．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２．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8E425F5-9653-4C9A-86B1-9058F8563E68}"/>
              </a:ext>
            </a:extLst>
          </p:cNvPr>
          <p:cNvSpPr/>
          <p:nvPr/>
        </p:nvSpPr>
        <p:spPr>
          <a:xfrm>
            <a:off x="291090" y="993340"/>
            <a:ext cx="8740446" cy="861657"/>
          </a:xfrm>
          <a:prstGeom prst="rect">
            <a:avLst/>
          </a:prstGeom>
          <a:noFill/>
          <a:ln w="38100">
            <a:solidFill>
              <a:schemeClr val="tx1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8B3D124-AFBF-4D40-8A64-2028588E9D27}"/>
              </a:ext>
            </a:extLst>
          </p:cNvPr>
          <p:cNvSpPr/>
          <p:nvPr/>
        </p:nvSpPr>
        <p:spPr>
          <a:xfrm>
            <a:off x="821879" y="1004785"/>
            <a:ext cx="79095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>
                <a:solidFill>
                  <a:srgbClr val="00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消防法上の危険物に該当するかどうかは</a:t>
            </a:r>
            <a:r>
              <a:rPr lang="en-US" altLang="ja-JP" sz="2000" dirty="0">
                <a:solidFill>
                  <a:srgbClr val="00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</a:t>
            </a:r>
            <a:r>
              <a:rPr lang="ja-JP" altLang="en-US" sz="2000" dirty="0">
                <a:solidFill>
                  <a:srgbClr val="00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つの条件によって判断される。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2091F8D-AFAE-4B71-B8E4-33ECED2FDA5D}"/>
              </a:ext>
            </a:extLst>
          </p:cNvPr>
          <p:cNvSpPr/>
          <p:nvPr/>
        </p:nvSpPr>
        <p:spPr>
          <a:xfrm>
            <a:off x="827581" y="1406570"/>
            <a:ext cx="62167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>
                <a:solidFill>
                  <a:srgbClr val="00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危険物の判定方法は、第１類～第６類までの６通りある。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8AEBAA-CDCB-4C0B-8165-08869D227C93}"/>
              </a:ext>
            </a:extLst>
          </p:cNvPr>
          <p:cNvSpPr txBox="1"/>
          <p:nvPr/>
        </p:nvSpPr>
        <p:spPr>
          <a:xfrm>
            <a:off x="163953" y="2043382"/>
            <a:ext cx="8186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■ポイント１：危険物判定の３つの条件とフローチャート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B53F8B0-F539-4785-BEF7-8FEBD41C8FA5}"/>
              </a:ext>
            </a:extLst>
          </p:cNvPr>
          <p:cNvSpPr txBox="1"/>
          <p:nvPr/>
        </p:nvSpPr>
        <p:spPr>
          <a:xfrm>
            <a:off x="7425574" y="5047021"/>
            <a:ext cx="1620957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kumimoji="1" lang="ja-JP" altLang="en-US" sz="2800" dirty="0">
                <a:solidFill>
                  <a:srgbClr val="00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非危険物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6844476-6994-40F9-8ECE-236F50212E5D}"/>
              </a:ext>
            </a:extLst>
          </p:cNvPr>
          <p:cNvSpPr txBox="1"/>
          <p:nvPr/>
        </p:nvSpPr>
        <p:spPr>
          <a:xfrm>
            <a:off x="1225902" y="5029314"/>
            <a:ext cx="1287248" cy="539074"/>
          </a:xfrm>
          <a:prstGeom prst="rect">
            <a:avLst/>
          </a:prstGeom>
          <a:solidFill>
            <a:srgbClr val="FFFF00"/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kumimoji="1"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危険物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538188D-00CE-43C4-B7A8-F7F562715498}"/>
              </a:ext>
            </a:extLst>
          </p:cNvPr>
          <p:cNvSpPr txBox="1"/>
          <p:nvPr/>
        </p:nvSpPr>
        <p:spPr>
          <a:xfrm>
            <a:off x="3058736" y="3609853"/>
            <a:ext cx="3877985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消防法別表第１の品名欄に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名前があるか？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8F6729B-4C50-43E5-8D67-CE73559E82AE}"/>
              </a:ext>
            </a:extLst>
          </p:cNvPr>
          <p:cNvSpPr txBox="1"/>
          <p:nvPr/>
        </p:nvSpPr>
        <p:spPr>
          <a:xfrm>
            <a:off x="4453604" y="2592776"/>
            <a:ext cx="1092401" cy="53373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物品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252DD90-F278-4B98-9060-526DE90138C5}"/>
              </a:ext>
            </a:extLst>
          </p:cNvPr>
          <p:cNvSpPr txBox="1"/>
          <p:nvPr/>
        </p:nvSpPr>
        <p:spPr>
          <a:xfrm>
            <a:off x="3059547" y="4916263"/>
            <a:ext cx="3877985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消防法別表第１の性状欄に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ある性状を示すか？</a:t>
            </a:r>
          </a:p>
        </p:txBody>
      </p:sp>
      <p:sp>
        <p:nvSpPr>
          <p:cNvPr id="16" name="矢印: 下 15">
            <a:extLst>
              <a:ext uri="{FF2B5EF4-FFF2-40B4-BE49-F238E27FC236}">
                <a16:creationId xmlns:a16="http://schemas.microsoft.com/office/drawing/2014/main" id="{758FFBC4-0E09-481A-AE1A-A194C28A710F}"/>
              </a:ext>
            </a:extLst>
          </p:cNvPr>
          <p:cNvSpPr/>
          <p:nvPr/>
        </p:nvSpPr>
        <p:spPr>
          <a:xfrm>
            <a:off x="4743143" y="4471117"/>
            <a:ext cx="493874" cy="39747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矢印: 下 30">
            <a:extLst>
              <a:ext uri="{FF2B5EF4-FFF2-40B4-BE49-F238E27FC236}">
                <a16:creationId xmlns:a16="http://schemas.microsoft.com/office/drawing/2014/main" id="{0ECE9702-6898-4C69-954D-3636F708B2B1}"/>
              </a:ext>
            </a:extLst>
          </p:cNvPr>
          <p:cNvSpPr/>
          <p:nvPr/>
        </p:nvSpPr>
        <p:spPr>
          <a:xfrm>
            <a:off x="4743143" y="5770754"/>
            <a:ext cx="493874" cy="46802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矢印: 下 31">
            <a:extLst>
              <a:ext uri="{FF2B5EF4-FFF2-40B4-BE49-F238E27FC236}">
                <a16:creationId xmlns:a16="http://schemas.microsoft.com/office/drawing/2014/main" id="{3748237A-ABC7-4CBE-B415-1E0B78B3E25E}"/>
              </a:ext>
            </a:extLst>
          </p:cNvPr>
          <p:cNvSpPr/>
          <p:nvPr/>
        </p:nvSpPr>
        <p:spPr>
          <a:xfrm>
            <a:off x="4743143" y="3137645"/>
            <a:ext cx="493874" cy="44344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矢印: 下 32">
            <a:extLst>
              <a:ext uri="{FF2B5EF4-FFF2-40B4-BE49-F238E27FC236}">
                <a16:creationId xmlns:a16="http://schemas.microsoft.com/office/drawing/2014/main" id="{FD83ABF2-025C-4793-AC7D-BDF4A5D34D50}"/>
              </a:ext>
            </a:extLst>
          </p:cNvPr>
          <p:cNvSpPr/>
          <p:nvPr/>
        </p:nvSpPr>
        <p:spPr>
          <a:xfrm rot="5400000">
            <a:off x="2615867" y="5081001"/>
            <a:ext cx="388351" cy="44090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矢印: 下 33">
            <a:extLst>
              <a:ext uri="{FF2B5EF4-FFF2-40B4-BE49-F238E27FC236}">
                <a16:creationId xmlns:a16="http://schemas.microsoft.com/office/drawing/2014/main" id="{4D247B9E-D579-4F46-87AC-42C293B2A91B}"/>
              </a:ext>
            </a:extLst>
          </p:cNvPr>
          <p:cNvSpPr/>
          <p:nvPr/>
        </p:nvSpPr>
        <p:spPr>
          <a:xfrm rot="16200000" flipH="1">
            <a:off x="6956837" y="5110607"/>
            <a:ext cx="431458" cy="432213"/>
          </a:xfrm>
          <a:prstGeom prst="downArrow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矢印: 上向き折線 16">
            <a:extLst>
              <a:ext uri="{FF2B5EF4-FFF2-40B4-BE49-F238E27FC236}">
                <a16:creationId xmlns:a16="http://schemas.microsoft.com/office/drawing/2014/main" id="{7F1DA11E-0EA7-4671-9DE8-4328CB2A21EE}"/>
              </a:ext>
            </a:extLst>
          </p:cNvPr>
          <p:cNvSpPr/>
          <p:nvPr/>
        </p:nvSpPr>
        <p:spPr>
          <a:xfrm>
            <a:off x="6920739" y="5601032"/>
            <a:ext cx="1555645" cy="1033491"/>
          </a:xfrm>
          <a:prstGeom prst="bentUpArrow">
            <a:avLst>
              <a:gd name="adj1" fmla="val 19711"/>
              <a:gd name="adj2" fmla="val 19100"/>
              <a:gd name="adj3" fmla="val 25000"/>
            </a:avLst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矢印: 上向き折線 40">
            <a:extLst>
              <a:ext uri="{FF2B5EF4-FFF2-40B4-BE49-F238E27FC236}">
                <a16:creationId xmlns:a16="http://schemas.microsoft.com/office/drawing/2014/main" id="{5C9B4F15-40F1-4753-94CC-D735D2F24491}"/>
              </a:ext>
            </a:extLst>
          </p:cNvPr>
          <p:cNvSpPr/>
          <p:nvPr/>
        </p:nvSpPr>
        <p:spPr>
          <a:xfrm flipV="1">
            <a:off x="6965791" y="3904769"/>
            <a:ext cx="1521306" cy="1109301"/>
          </a:xfrm>
          <a:prstGeom prst="bentUpArrow">
            <a:avLst>
              <a:gd name="adj1" fmla="val 19711"/>
              <a:gd name="adj2" fmla="val 19100"/>
              <a:gd name="adj3" fmla="val 25000"/>
            </a:avLst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矢印: 上向き折線 41">
            <a:extLst>
              <a:ext uri="{FF2B5EF4-FFF2-40B4-BE49-F238E27FC236}">
                <a16:creationId xmlns:a16="http://schemas.microsoft.com/office/drawing/2014/main" id="{8AB53419-9AFF-4A6F-A4BF-83DBE5553393}"/>
              </a:ext>
            </a:extLst>
          </p:cNvPr>
          <p:cNvSpPr/>
          <p:nvPr/>
        </p:nvSpPr>
        <p:spPr>
          <a:xfrm flipH="1">
            <a:off x="1703138" y="5618892"/>
            <a:ext cx="1386359" cy="1027772"/>
          </a:xfrm>
          <a:prstGeom prst="bentUpArrow">
            <a:avLst>
              <a:gd name="adj1" fmla="val 19711"/>
              <a:gd name="adj2" fmla="val 19100"/>
              <a:gd name="adj3" fmla="val 25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BE0731B-CF98-44A8-8961-7FC74FACB782}"/>
              </a:ext>
            </a:extLst>
          </p:cNvPr>
          <p:cNvSpPr txBox="1"/>
          <p:nvPr/>
        </p:nvSpPr>
        <p:spPr>
          <a:xfrm>
            <a:off x="2505512" y="4631402"/>
            <a:ext cx="5950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有り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ED6F3614-B3ED-42E5-89AE-E126681A5F33}"/>
              </a:ext>
            </a:extLst>
          </p:cNvPr>
          <p:cNvSpPr txBox="1"/>
          <p:nvPr/>
        </p:nvSpPr>
        <p:spPr>
          <a:xfrm>
            <a:off x="5209579" y="4455372"/>
            <a:ext cx="5950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有り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801B68B-B744-4E41-A46F-155FC3D72B10}"/>
              </a:ext>
            </a:extLst>
          </p:cNvPr>
          <p:cNvSpPr txBox="1"/>
          <p:nvPr/>
        </p:nvSpPr>
        <p:spPr>
          <a:xfrm>
            <a:off x="5210393" y="5796001"/>
            <a:ext cx="5950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不明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B335216A-0B4C-432E-B358-1B2A23227856}"/>
              </a:ext>
            </a:extLst>
          </p:cNvPr>
          <p:cNvSpPr txBox="1"/>
          <p:nvPr/>
        </p:nvSpPr>
        <p:spPr>
          <a:xfrm>
            <a:off x="6496164" y="5923137"/>
            <a:ext cx="1632178" cy="338554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性状を示さない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1B97064B-1401-4012-BD5B-A62749FC5023}"/>
              </a:ext>
            </a:extLst>
          </p:cNvPr>
          <p:cNvSpPr txBox="1"/>
          <p:nvPr/>
        </p:nvSpPr>
        <p:spPr>
          <a:xfrm>
            <a:off x="7013942" y="4637925"/>
            <a:ext cx="598242" cy="338554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無し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CF7876CA-A8DC-49BD-BAAF-00F5540045F4}"/>
              </a:ext>
            </a:extLst>
          </p:cNvPr>
          <p:cNvSpPr txBox="1"/>
          <p:nvPr/>
        </p:nvSpPr>
        <p:spPr>
          <a:xfrm>
            <a:off x="7009052" y="3469250"/>
            <a:ext cx="598242" cy="338554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無し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CDEE45C-37AE-42AD-B3DE-3B1F22493C5E}"/>
              </a:ext>
            </a:extLst>
          </p:cNvPr>
          <p:cNvSpPr txBox="1"/>
          <p:nvPr/>
        </p:nvSpPr>
        <p:spPr>
          <a:xfrm>
            <a:off x="3112929" y="6266211"/>
            <a:ext cx="3775393" cy="52322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危険物判定試験を実施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BDAD021-809E-4FBB-A5D3-CA1AAEE967BE}"/>
              </a:ext>
            </a:extLst>
          </p:cNvPr>
          <p:cNvSpPr txBox="1"/>
          <p:nvPr/>
        </p:nvSpPr>
        <p:spPr>
          <a:xfrm>
            <a:off x="6336796" y="5395372"/>
            <a:ext cx="595035" cy="58477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kumimoji="1"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3A6EAFEA-DDDA-4A45-B1E8-DF01A06987BD}"/>
              </a:ext>
            </a:extLst>
          </p:cNvPr>
          <p:cNvSpPr txBox="1"/>
          <p:nvPr/>
        </p:nvSpPr>
        <p:spPr>
          <a:xfrm>
            <a:off x="6336796" y="4128902"/>
            <a:ext cx="595035" cy="58477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kumimoji="1"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490EC286-E8A8-4042-86BC-2AE9BAB50D70}"/>
              </a:ext>
            </a:extLst>
          </p:cNvPr>
          <p:cNvSpPr txBox="1"/>
          <p:nvPr/>
        </p:nvSpPr>
        <p:spPr>
          <a:xfrm>
            <a:off x="3149448" y="5718910"/>
            <a:ext cx="596638" cy="58477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kumimoji="1"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E2DAB1D9-B74A-4F4C-9588-7F2B459E0F69}"/>
              </a:ext>
            </a:extLst>
          </p:cNvPr>
          <p:cNvSpPr txBox="1"/>
          <p:nvPr/>
        </p:nvSpPr>
        <p:spPr>
          <a:xfrm>
            <a:off x="2052737" y="5928023"/>
            <a:ext cx="1218603" cy="338554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性状を示す</a:t>
            </a:r>
          </a:p>
        </p:txBody>
      </p:sp>
    </p:spTree>
    <p:extLst>
      <p:ext uri="{BB962C8B-B14F-4D97-AF65-F5344CB8AC3E}">
        <p14:creationId xmlns:p14="http://schemas.microsoft.com/office/powerpoint/2010/main" val="71884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4" grpId="0" animBg="1"/>
      <p:bldP spid="24" grpId="0" animBg="1"/>
      <p:bldP spid="15" grpId="0" animBg="1"/>
      <p:bldP spid="28" grpId="0" animBg="1"/>
      <p:bldP spid="16" grpId="0" animBg="1"/>
      <p:bldP spid="31" grpId="0" animBg="1"/>
      <p:bldP spid="33" grpId="0" animBg="1"/>
      <p:bldP spid="34" grpId="0" animBg="1"/>
      <p:bldP spid="17" grpId="0" animBg="1"/>
      <p:bldP spid="41" grpId="0" animBg="1"/>
      <p:bldP spid="42" grpId="0" animBg="1"/>
      <p:bldP spid="43" grpId="0"/>
      <p:bldP spid="44" grpId="0"/>
      <p:bldP spid="45" grpId="0"/>
      <p:bldP spid="46" grpId="0"/>
      <p:bldP spid="50" grpId="0"/>
      <p:bldP spid="51" grpId="0"/>
      <p:bldP spid="29" grpId="0" animBg="1"/>
      <p:bldP spid="18" grpId="0" animBg="1"/>
      <p:bldP spid="52" grpId="0" animBg="1"/>
      <p:bldP spid="53" grpId="0" animBg="1"/>
      <p:bldP spid="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FD1A4017-0D16-44F4-B2A9-ECE191BA929E}"/>
              </a:ext>
            </a:extLst>
          </p:cNvPr>
          <p:cNvSpPr txBox="1"/>
          <p:nvPr/>
        </p:nvSpPr>
        <p:spPr>
          <a:xfrm>
            <a:off x="163953" y="38556"/>
            <a:ext cx="4801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■ポイント２：危険物の判定方法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D383D075-34FC-4A43-9A96-D2D4F60B51B4}"/>
              </a:ext>
            </a:extLst>
          </p:cNvPr>
          <p:cNvSpPr/>
          <p:nvPr/>
        </p:nvSpPr>
        <p:spPr>
          <a:xfrm>
            <a:off x="234711" y="509336"/>
            <a:ext cx="4503544" cy="559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◆第１類危険物（酸化性固体）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CCB73C40-6D92-4464-8D08-495FAE0094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47" y="1265131"/>
            <a:ext cx="1836945" cy="1659033"/>
          </a:xfrm>
          <a:prstGeom prst="rect">
            <a:avLst/>
          </a:prstGeom>
        </p:spPr>
      </p:pic>
      <p:pic>
        <p:nvPicPr>
          <p:cNvPr id="32" name="Picture 2" descr="Fire, Camp, Bonfire, Wood, Heat, Flames, Warmth">
            <a:extLst>
              <a:ext uri="{FF2B5EF4-FFF2-40B4-BE49-F238E27FC236}">
                <a16:creationId xmlns:a16="http://schemas.microsoft.com/office/drawing/2014/main" id="{E52449FE-FFF1-456D-9D46-D72FFC86F5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96" y="4532893"/>
            <a:ext cx="1459851" cy="2029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072E610-DF1B-4F36-9027-6837944CFC97}"/>
              </a:ext>
            </a:extLst>
          </p:cNvPr>
          <p:cNvSpPr/>
          <p:nvPr/>
        </p:nvSpPr>
        <p:spPr>
          <a:xfrm>
            <a:off x="1806795" y="1172225"/>
            <a:ext cx="7263858" cy="1113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◎酸化性固体は、（　　　）や（　　　）によって酸素を放出して（　　　）を助長させる性質をもつ。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24943E5-675B-40AF-86A8-C081A4E6F8CC}"/>
              </a:ext>
            </a:extLst>
          </p:cNvPr>
          <p:cNvSpPr txBox="1"/>
          <p:nvPr/>
        </p:nvSpPr>
        <p:spPr>
          <a:xfrm>
            <a:off x="6488815" y="1223433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衝撃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3D1E77-B9B7-43D1-9473-762AB4DB663B}"/>
              </a:ext>
            </a:extLst>
          </p:cNvPr>
          <p:cNvSpPr txBox="1"/>
          <p:nvPr/>
        </p:nvSpPr>
        <p:spPr>
          <a:xfrm>
            <a:off x="4650235" y="1223433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加熱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69A8995-1A98-4588-8692-473669B8321C}"/>
              </a:ext>
            </a:extLst>
          </p:cNvPr>
          <p:cNvSpPr txBox="1"/>
          <p:nvPr/>
        </p:nvSpPr>
        <p:spPr>
          <a:xfrm>
            <a:off x="4372327" y="1771913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燃焼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9FABD89-D8CD-45F5-A1D5-3D0EC2BE84F3}"/>
              </a:ext>
            </a:extLst>
          </p:cNvPr>
          <p:cNvSpPr/>
          <p:nvPr/>
        </p:nvSpPr>
        <p:spPr>
          <a:xfrm>
            <a:off x="1836945" y="2419951"/>
            <a:ext cx="7678679" cy="442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b="1" u="sng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b="1" u="sng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燃焼：光や熱の発生を伴いながら、激しく酸素と反応する酸化反応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52C2AC8-ACBB-4CC1-8DCB-1DB95674E3C2}"/>
              </a:ext>
            </a:extLst>
          </p:cNvPr>
          <p:cNvSpPr/>
          <p:nvPr/>
        </p:nvSpPr>
        <p:spPr>
          <a:xfrm>
            <a:off x="1836945" y="2977227"/>
            <a:ext cx="7549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⇒</a:t>
            </a:r>
            <a:r>
              <a:rPr lang="ja-JP" altLang="en-US" sz="24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燃焼試験</a:t>
            </a:r>
            <a:r>
              <a:rPr lang="ja-JP" altLang="en-US" sz="2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24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落球式打撃感度試験</a:t>
            </a:r>
            <a:r>
              <a:rPr lang="ja-JP" altLang="en-US" sz="2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24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鉄管試験</a:t>
            </a:r>
            <a:r>
              <a:rPr lang="ja-JP" altLang="en-US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より判断</a:t>
            </a:r>
            <a:endParaRPr lang="ja-JP" altLang="en-US" sz="24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AF2F0A3-E853-42A1-8288-11D14F8FEACF}"/>
              </a:ext>
            </a:extLst>
          </p:cNvPr>
          <p:cNvSpPr/>
          <p:nvPr/>
        </p:nvSpPr>
        <p:spPr>
          <a:xfrm>
            <a:off x="240415" y="3698326"/>
            <a:ext cx="4503544" cy="559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◆第２類危険物（可燃性固体）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4CE52147-7F27-49E6-BB46-54FA5447800B}"/>
              </a:ext>
            </a:extLst>
          </p:cNvPr>
          <p:cNvSpPr/>
          <p:nvPr/>
        </p:nvSpPr>
        <p:spPr>
          <a:xfrm>
            <a:off x="1817387" y="4512796"/>
            <a:ext cx="7263858" cy="1113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◎可燃性固体は、（　　　）・（　　　）しやすい性質をもつ。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32E24A0-6903-42D3-A879-DDFEF7451EFC}"/>
              </a:ext>
            </a:extLst>
          </p:cNvPr>
          <p:cNvSpPr txBox="1"/>
          <p:nvPr/>
        </p:nvSpPr>
        <p:spPr>
          <a:xfrm>
            <a:off x="6494516" y="4564005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引火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39060D6-752D-47A0-8CFB-8E45973B9035}"/>
              </a:ext>
            </a:extLst>
          </p:cNvPr>
          <p:cNvSpPr txBox="1"/>
          <p:nvPr/>
        </p:nvSpPr>
        <p:spPr>
          <a:xfrm>
            <a:off x="4660828" y="4564005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着火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64BBE9E-1B06-4DF4-9C40-D72FD85F95BA}"/>
              </a:ext>
            </a:extLst>
          </p:cNvPr>
          <p:cNvSpPr/>
          <p:nvPr/>
        </p:nvSpPr>
        <p:spPr>
          <a:xfrm>
            <a:off x="1933927" y="5956497"/>
            <a:ext cx="64374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⇒</a:t>
            </a:r>
            <a:r>
              <a:rPr lang="ja-JP" altLang="en-US" sz="24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小ガス炎着火試験</a:t>
            </a:r>
            <a:r>
              <a:rPr lang="ja-JP" altLang="en-US" sz="2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24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引火点測定試験</a:t>
            </a:r>
            <a:r>
              <a:rPr lang="ja-JP" altLang="en-US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より判断</a:t>
            </a:r>
            <a:endParaRPr lang="ja-JP" altLang="en-US" sz="24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0641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7B33330E-B9D0-42CD-87E5-7BF47BE81D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314" y="599828"/>
            <a:ext cx="2710650" cy="3270313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8C3AC2B8-1D10-48AB-A1A8-D09BB249C5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000" y="4674686"/>
            <a:ext cx="1611175" cy="2144195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EFE96BA-0929-401F-86B0-DA2F0997BCD9}"/>
              </a:ext>
            </a:extLst>
          </p:cNvPr>
          <p:cNvSpPr/>
          <p:nvPr/>
        </p:nvSpPr>
        <p:spPr>
          <a:xfrm>
            <a:off x="234711" y="-53003"/>
            <a:ext cx="7285862" cy="559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◆第３類危険物（自然発火性物質及び禁水性物質）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419A9F3-3E64-46A0-8B14-D72597256744}"/>
              </a:ext>
            </a:extLst>
          </p:cNvPr>
          <p:cNvSpPr/>
          <p:nvPr/>
        </p:nvSpPr>
        <p:spPr>
          <a:xfrm>
            <a:off x="2787032" y="540383"/>
            <a:ext cx="6122256" cy="3329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◎自然発火性物質は、（　　　　）で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自然発火しやすい性質を持つ。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⇒</a:t>
            </a:r>
            <a:r>
              <a:rPr lang="ja-JP" altLang="en-US" sz="24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自然発火性試験</a:t>
            </a:r>
            <a:r>
              <a:rPr lang="ja-JP" altLang="en-US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より判断</a:t>
            </a:r>
            <a:endParaRPr lang="en-US" altLang="ja-JP" sz="24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◎禁水性物質は、水に触れると発火したり可燃性ガスを発生する性質がある。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⇒</a:t>
            </a:r>
            <a:r>
              <a:rPr lang="ja-JP" altLang="en-US" sz="24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水との反応性試験</a:t>
            </a:r>
            <a:r>
              <a:rPr lang="ja-JP" altLang="en-US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より判断</a:t>
            </a:r>
            <a:endParaRPr lang="ja-JP" altLang="en-US" sz="24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B007788-105B-4F4B-8771-CD9414E7A76E}"/>
              </a:ext>
            </a:extLst>
          </p:cNvPr>
          <p:cNvSpPr txBox="1"/>
          <p:nvPr/>
        </p:nvSpPr>
        <p:spPr>
          <a:xfrm>
            <a:off x="6219866" y="587748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空気中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F8719BF-DD18-4A26-970C-6D2571D14B6C}"/>
              </a:ext>
            </a:extLst>
          </p:cNvPr>
          <p:cNvSpPr/>
          <p:nvPr/>
        </p:nvSpPr>
        <p:spPr>
          <a:xfrm>
            <a:off x="235524" y="4055254"/>
            <a:ext cx="7285862" cy="559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◆第４類危険物（引火性液体）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CA12A48-F652-41A1-9C1D-1D68977D34A0}"/>
              </a:ext>
            </a:extLst>
          </p:cNvPr>
          <p:cNvSpPr/>
          <p:nvPr/>
        </p:nvSpPr>
        <p:spPr>
          <a:xfrm>
            <a:off x="2838554" y="4783048"/>
            <a:ext cx="60120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◎引火性液体は、引火しやすい性質を持つ。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9365DD17-C04F-4975-98F9-ECB88D082FAA}"/>
              </a:ext>
            </a:extLst>
          </p:cNvPr>
          <p:cNvSpPr/>
          <p:nvPr/>
        </p:nvSpPr>
        <p:spPr>
          <a:xfrm>
            <a:off x="2893152" y="5197367"/>
            <a:ext cx="6651816" cy="442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b="1" u="sng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b="1" u="sng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引火：可燃性の物が、他の火・熱によって燃え出すこと。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661E19D-9DD1-4492-BB81-3D408D8074A6}"/>
              </a:ext>
            </a:extLst>
          </p:cNvPr>
          <p:cNvSpPr/>
          <p:nvPr/>
        </p:nvSpPr>
        <p:spPr>
          <a:xfrm>
            <a:off x="2893152" y="5851562"/>
            <a:ext cx="6122256" cy="559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⇒（　　　　）測定試験</a:t>
            </a:r>
            <a:r>
              <a:rPr lang="ja-JP" altLang="en-US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より判断</a:t>
            </a:r>
            <a:endParaRPr lang="en-US" altLang="ja-JP" sz="24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2DEED26-C04E-4338-B2D9-90797947436D}"/>
              </a:ext>
            </a:extLst>
          </p:cNvPr>
          <p:cNvSpPr txBox="1"/>
          <p:nvPr/>
        </p:nvSpPr>
        <p:spPr>
          <a:xfrm>
            <a:off x="3585063" y="5869558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引火点</a:t>
            </a:r>
          </a:p>
        </p:txBody>
      </p:sp>
    </p:spTree>
    <p:extLst>
      <p:ext uri="{BB962C8B-B14F-4D97-AF65-F5344CB8AC3E}">
        <p14:creationId xmlns:p14="http://schemas.microsoft.com/office/powerpoint/2010/main" val="278001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98A3439E-CFBC-40F0-8C90-7CE4691027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021" y="1071333"/>
            <a:ext cx="1795705" cy="1673775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7A7404AF-303C-4898-8F90-87934EF0FA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13" y="4423971"/>
            <a:ext cx="2517866" cy="2274005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1A73E0A-4D4D-4ECE-9F63-CE5E3BE649BE}"/>
              </a:ext>
            </a:extLst>
          </p:cNvPr>
          <p:cNvSpPr/>
          <p:nvPr/>
        </p:nvSpPr>
        <p:spPr>
          <a:xfrm>
            <a:off x="234711" y="3497001"/>
            <a:ext cx="4513323" cy="559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◆第６類危険物（酸化性液体）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3BB5EB4-4AB7-482B-91EF-4EAAAC3687BD}"/>
              </a:ext>
            </a:extLst>
          </p:cNvPr>
          <p:cNvSpPr/>
          <p:nvPr/>
        </p:nvSpPr>
        <p:spPr>
          <a:xfrm>
            <a:off x="2552493" y="683777"/>
            <a:ext cx="6293224" cy="1113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◎自己反応性物質は、加水分解により低温で熱を発生し、爆発的に反応する性質を持つ。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C6FA093-E970-454F-8A87-554C20787FF5}"/>
              </a:ext>
            </a:extLst>
          </p:cNvPr>
          <p:cNvSpPr/>
          <p:nvPr/>
        </p:nvSpPr>
        <p:spPr>
          <a:xfrm>
            <a:off x="2628288" y="1888268"/>
            <a:ext cx="6882449" cy="1113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⇒</a:t>
            </a:r>
            <a:r>
              <a:rPr lang="en-US" altLang="ja-JP" sz="2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lang="ja-JP" altLang="en-US" sz="2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2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r>
              <a:rPr lang="ja-JP" altLang="en-US" sz="2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の危険性（熱分析試験）と</a:t>
            </a:r>
            <a:endParaRPr lang="en-US" altLang="ja-JP" sz="24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2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lang="ja-JP" altLang="en-US" sz="2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lang="en-US" altLang="ja-JP" sz="2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r>
              <a:rPr lang="ja-JP" altLang="en-US" sz="2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の激しさ（圧力容器試験）</a:t>
            </a:r>
            <a:r>
              <a:rPr lang="ja-JP" altLang="en-US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より判断</a:t>
            </a:r>
            <a:endParaRPr lang="ja-JP" altLang="en-US" sz="24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F04277C-D619-4BCC-B436-AE1EC16D4E73}"/>
              </a:ext>
            </a:extLst>
          </p:cNvPr>
          <p:cNvSpPr txBox="1"/>
          <p:nvPr/>
        </p:nvSpPr>
        <p:spPr>
          <a:xfrm>
            <a:off x="3159648" y="1918584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爆発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13B33D0-796E-43EF-830F-D1B56E6F6BBA}"/>
              </a:ext>
            </a:extLst>
          </p:cNvPr>
          <p:cNvSpPr txBox="1"/>
          <p:nvPr/>
        </p:nvSpPr>
        <p:spPr>
          <a:xfrm>
            <a:off x="2803499" y="2476841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加水分解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A0DDAA3-CA0B-407F-98AC-FBEB79705E44}"/>
              </a:ext>
            </a:extLst>
          </p:cNvPr>
          <p:cNvSpPr/>
          <p:nvPr/>
        </p:nvSpPr>
        <p:spPr>
          <a:xfrm>
            <a:off x="3206103" y="2948047"/>
            <a:ext cx="5805873" cy="442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b="1" u="sng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b="1" u="sng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加水分解：水と反応し、分解生成物が得られる反応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A7FAA39-7541-4A4B-A9E4-96992C567F4A}"/>
              </a:ext>
            </a:extLst>
          </p:cNvPr>
          <p:cNvSpPr/>
          <p:nvPr/>
        </p:nvSpPr>
        <p:spPr>
          <a:xfrm>
            <a:off x="234711" y="-53003"/>
            <a:ext cx="7285862" cy="559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◆第５類危険物（</a:t>
            </a:r>
            <a:r>
              <a:rPr lang="zh-TW" altLang="en-US" sz="2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自己反応性物質</a:t>
            </a:r>
            <a:r>
              <a:rPr lang="ja-JP" altLang="en-US" sz="2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F74B313-E6D0-4F4E-B186-713A9C2922C4}"/>
              </a:ext>
            </a:extLst>
          </p:cNvPr>
          <p:cNvSpPr/>
          <p:nvPr/>
        </p:nvSpPr>
        <p:spPr>
          <a:xfrm>
            <a:off x="2792092" y="4416474"/>
            <a:ext cx="62932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◎酸化性液体は、（　　　）を放出して燃焼を助長させる性質を持つ。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7536D89-F95F-466A-B268-1B373ABAC3D9}"/>
              </a:ext>
            </a:extLst>
          </p:cNvPr>
          <p:cNvSpPr txBox="1"/>
          <p:nvPr/>
        </p:nvSpPr>
        <p:spPr>
          <a:xfrm>
            <a:off x="5629816" y="4364312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酸素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17872FB-F93B-4849-9322-C146F2E184AD}"/>
              </a:ext>
            </a:extLst>
          </p:cNvPr>
          <p:cNvSpPr/>
          <p:nvPr/>
        </p:nvSpPr>
        <p:spPr>
          <a:xfrm>
            <a:off x="2726898" y="5297284"/>
            <a:ext cx="6882449" cy="559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⇒酸化力（　　　　　）</a:t>
            </a:r>
            <a:r>
              <a:rPr lang="ja-JP" altLang="en-US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より判断</a:t>
            </a:r>
            <a:endParaRPr lang="ja-JP" altLang="en-US" sz="24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C4A4710-B54F-495D-88F5-C28797F04C2F}"/>
              </a:ext>
            </a:extLst>
          </p:cNvPr>
          <p:cNvSpPr txBox="1"/>
          <p:nvPr/>
        </p:nvSpPr>
        <p:spPr>
          <a:xfrm>
            <a:off x="4290818" y="532842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燃焼試験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C130B50-012C-4F96-8B87-30E6A60FE1C9}"/>
              </a:ext>
            </a:extLst>
          </p:cNvPr>
          <p:cNvSpPr/>
          <p:nvPr/>
        </p:nvSpPr>
        <p:spPr>
          <a:xfrm>
            <a:off x="2993401" y="6113376"/>
            <a:ext cx="68131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b="1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燃焼試験</a:t>
            </a:r>
            <a:endParaRPr lang="en-US" altLang="ja-JP" b="1" dirty="0">
              <a:solidFill>
                <a:srgbClr val="0000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u="sng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⇒物品と木粉の混合物の燃焼時間を標準物質と比較する。</a:t>
            </a:r>
          </a:p>
        </p:txBody>
      </p:sp>
    </p:spTree>
    <p:extLst>
      <p:ext uri="{BB962C8B-B14F-4D97-AF65-F5344CB8AC3E}">
        <p14:creationId xmlns:p14="http://schemas.microsoft.com/office/powerpoint/2010/main" val="300870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  <p:bldP spid="1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392</TotalTime>
  <Words>345</Words>
  <Application>Microsoft Office PowerPoint</Application>
  <PresentationFormat>画面に合わせる (4:3)</PresentationFormat>
  <Paragraphs>65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HGP創英角ｺﾞｼｯｸUB</vt:lpstr>
      <vt:lpstr>HG丸ｺﾞｼｯｸM-PRO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正則 古野</dc:creator>
  <cp:lastModifiedBy>正則 古野</cp:lastModifiedBy>
  <cp:revision>45</cp:revision>
  <dcterms:created xsi:type="dcterms:W3CDTF">2019-07-19T07:19:22Z</dcterms:created>
  <dcterms:modified xsi:type="dcterms:W3CDTF">2019-07-21T09:31:09Z</dcterms:modified>
</cp:coreProperties>
</file>