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8" r:id="rId2"/>
    <p:sldId id="328" r:id="rId3"/>
    <p:sldId id="326" r:id="rId4"/>
    <p:sldId id="329" r:id="rId5"/>
  </p:sldIdLst>
  <p:sldSz cx="9144000" cy="6858000" type="screen4x3"/>
  <p:notesSz cx="8428038" cy="122809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867">
          <p15:clr>
            <a:srgbClr val="A4A3A4"/>
          </p15:clr>
        </p15:guide>
        <p15:guide id="2" pos="265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FFF"/>
    <a:srgbClr val="E1FFFF"/>
    <a:srgbClr val="CC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4" autoAdjust="0"/>
    <p:restoredTop sz="94694" autoAdjust="0"/>
  </p:normalViewPr>
  <p:slideViewPr>
    <p:cSldViewPr>
      <p:cViewPr varScale="1">
        <p:scale>
          <a:sx n="81" d="100"/>
          <a:sy n="81" d="100"/>
        </p:scale>
        <p:origin x="-24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4014" y="-102"/>
      </p:cViewPr>
      <p:guideLst>
        <p:guide orient="horz" pos="3867"/>
        <p:guide pos="265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652401" cy="613378"/>
          </a:xfrm>
          <a:prstGeom prst="rect">
            <a:avLst/>
          </a:prstGeom>
        </p:spPr>
        <p:txBody>
          <a:bodyPr vert="horz" lIns="109243" tIns="54622" rIns="109243" bIns="54622" rtlCol="0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773754" y="1"/>
            <a:ext cx="3652401" cy="613378"/>
          </a:xfrm>
          <a:prstGeom prst="rect">
            <a:avLst/>
          </a:prstGeom>
        </p:spPr>
        <p:txBody>
          <a:bodyPr vert="horz" lIns="109243" tIns="54622" rIns="109243" bIns="54622" rtlCol="0"/>
          <a:lstStyle>
            <a:lvl1pPr algn="r">
              <a:defRPr sz="1400"/>
            </a:lvl1pPr>
          </a:lstStyle>
          <a:p>
            <a:fld id="{AB46E9D8-EA1A-4924-9457-F8CACD53CC73}" type="datetimeFigureOut">
              <a:rPr kumimoji="1" lang="ja-JP" altLang="en-US" smtClean="0"/>
              <a:t>2018/7/10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11665617"/>
            <a:ext cx="3652401" cy="613378"/>
          </a:xfrm>
          <a:prstGeom prst="rect">
            <a:avLst/>
          </a:prstGeom>
        </p:spPr>
        <p:txBody>
          <a:bodyPr vert="horz" lIns="109243" tIns="54622" rIns="109243" bIns="54622" rtlCol="0" anchor="b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773754" y="11665617"/>
            <a:ext cx="3652401" cy="613378"/>
          </a:xfrm>
          <a:prstGeom prst="rect">
            <a:avLst/>
          </a:prstGeom>
        </p:spPr>
        <p:txBody>
          <a:bodyPr vert="horz" lIns="109243" tIns="54622" rIns="109243" bIns="54622" rtlCol="0" anchor="b"/>
          <a:lstStyle>
            <a:lvl1pPr algn="r">
              <a:defRPr sz="1400"/>
            </a:lvl1pPr>
          </a:lstStyle>
          <a:p>
            <a:fld id="{69B0BE0A-CD29-409A-A1A7-D653AED680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545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5"/>
            <a:ext cx="3652402" cy="613377"/>
          </a:xfrm>
          <a:prstGeom prst="rect">
            <a:avLst/>
          </a:prstGeom>
        </p:spPr>
        <p:txBody>
          <a:bodyPr vert="horz" lIns="105516" tIns="52758" rIns="105516" bIns="52758" rtlCol="0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773755" y="5"/>
            <a:ext cx="3652402" cy="613377"/>
          </a:xfrm>
          <a:prstGeom prst="rect">
            <a:avLst/>
          </a:prstGeom>
        </p:spPr>
        <p:txBody>
          <a:bodyPr vert="horz" lIns="105516" tIns="52758" rIns="105516" bIns="52758" rtlCol="0"/>
          <a:lstStyle>
            <a:lvl1pPr algn="r">
              <a:defRPr sz="1400"/>
            </a:lvl1pPr>
          </a:lstStyle>
          <a:p>
            <a:fld id="{799C1CCE-4943-47EA-A67E-4CD72011E9C2}" type="datetimeFigureOut">
              <a:rPr kumimoji="1" lang="ja-JP" altLang="en-US" smtClean="0"/>
              <a:t>2018/7/10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922338"/>
            <a:ext cx="6135688" cy="460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5516" tIns="52758" rIns="105516" bIns="5275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842431" y="5832810"/>
            <a:ext cx="6743184" cy="5526120"/>
          </a:xfrm>
          <a:prstGeom prst="rect">
            <a:avLst/>
          </a:prstGeom>
        </p:spPr>
        <p:txBody>
          <a:bodyPr vert="horz" lIns="105516" tIns="52758" rIns="105516" bIns="5275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11665620"/>
            <a:ext cx="3652402" cy="613377"/>
          </a:xfrm>
          <a:prstGeom prst="rect">
            <a:avLst/>
          </a:prstGeom>
        </p:spPr>
        <p:txBody>
          <a:bodyPr vert="horz" lIns="105516" tIns="52758" rIns="105516" bIns="52758" rtlCol="0" anchor="b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773755" y="11665620"/>
            <a:ext cx="3652402" cy="613377"/>
          </a:xfrm>
          <a:prstGeom prst="rect">
            <a:avLst/>
          </a:prstGeom>
        </p:spPr>
        <p:txBody>
          <a:bodyPr vert="horz" lIns="105516" tIns="52758" rIns="105516" bIns="52758" rtlCol="0" anchor="b"/>
          <a:lstStyle>
            <a:lvl1pPr algn="r">
              <a:defRPr sz="1400"/>
            </a:lvl1pPr>
          </a:lstStyle>
          <a:p>
            <a:fld id="{4CB8D7CC-ABC0-48F2-A2A1-060EC994B0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2083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2018/7/10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2018/7/10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2018/7/10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2018/7/10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2018/7/10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2018/7/10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2018/7/10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2018/7/10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2018/7/10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2018/7/10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2018/7/10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2018/7/10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microsoft.com/office/2007/relationships/hdphoto" Target="../media/hdphoto1.wdp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0131" y="69112"/>
            <a:ext cx="6612708" cy="369332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rtlCol="0">
            <a:spAutoFit/>
          </a:bodyPr>
          <a:lstStyle/>
          <a:p>
            <a:r>
              <a:rPr lang="ja-JP" altLang="en-US" dirty="0">
                <a:effectLst/>
                <a:latin typeface="Times New Roman" pitchFamily="18" charset="0"/>
                <a:ea typeface="HGPｺﾞｼｯｸE" pitchFamily="50" charset="-128"/>
                <a:cs typeface="Times New Roman" pitchFamily="18" charset="0"/>
              </a:rPr>
              <a:t>２</a:t>
            </a:r>
            <a:r>
              <a:rPr kumimoji="1" lang="ja-JP" altLang="en-US" dirty="0" smtClean="0">
                <a:effectLst/>
                <a:latin typeface="Times New Roman" pitchFamily="18" charset="0"/>
                <a:ea typeface="HGPｺﾞｼｯｸE" pitchFamily="50" charset="-128"/>
                <a:cs typeface="Times New Roman" pitchFamily="18" charset="0"/>
              </a:rPr>
              <a:t>学年 化学基礎 </a:t>
            </a:r>
            <a:r>
              <a:rPr kumimoji="1" lang="en-US" altLang="ja-JP" dirty="0" smtClean="0">
                <a:effectLst/>
                <a:latin typeface="Times New Roman" pitchFamily="18" charset="0"/>
                <a:ea typeface="HGPｺﾞｼｯｸE" pitchFamily="50" charset="-128"/>
                <a:cs typeface="Times New Roman" pitchFamily="18" charset="0"/>
              </a:rPr>
              <a:t> </a:t>
            </a:r>
            <a:r>
              <a:rPr kumimoji="1" lang="ja-JP" altLang="en-US" dirty="0" smtClean="0">
                <a:effectLst/>
                <a:latin typeface="Times New Roman" pitchFamily="18" charset="0"/>
                <a:ea typeface="HGPｺﾞｼｯｸE" pitchFamily="50" charset="-128"/>
                <a:cs typeface="Times New Roman" pitchFamily="18" charset="0"/>
              </a:rPr>
              <a:t>授業資料 </a:t>
            </a:r>
            <a:r>
              <a:rPr kumimoji="1" lang="en-US" altLang="ja-JP" dirty="0" smtClean="0">
                <a:effectLst/>
                <a:latin typeface="Times New Roman" pitchFamily="18" charset="0"/>
                <a:ea typeface="HGPｺﾞｼｯｸE" pitchFamily="50" charset="-128"/>
                <a:cs typeface="Times New Roman" pitchFamily="18" charset="0"/>
              </a:rPr>
              <a:t>No.01</a:t>
            </a:r>
            <a:r>
              <a:rPr kumimoji="1" lang="ja-JP" altLang="en-US" dirty="0" smtClean="0">
                <a:effectLst/>
                <a:latin typeface="Times New Roman" pitchFamily="18" charset="0"/>
                <a:ea typeface="HGPｺﾞｼｯｸE" pitchFamily="50" charset="-128"/>
                <a:cs typeface="Times New Roman" pitchFamily="18" charset="0"/>
              </a:rPr>
              <a:t> ≪</a:t>
            </a:r>
            <a:r>
              <a:rPr lang="ja-JP" altLang="en-US" dirty="0" smtClean="0">
                <a:effectLst/>
                <a:latin typeface="Times New Roman" pitchFamily="18" charset="0"/>
                <a:ea typeface="HGPｺﾞｼｯｸE" pitchFamily="50" charset="-128"/>
                <a:cs typeface="Times New Roman" pitchFamily="18" charset="0"/>
              </a:rPr>
              <a:t>授業の準備と化学について</a:t>
            </a:r>
            <a:r>
              <a:rPr kumimoji="1" lang="ja-JP" altLang="en-US" dirty="0" smtClean="0">
                <a:effectLst/>
                <a:latin typeface="Times New Roman" pitchFamily="18" charset="0"/>
                <a:ea typeface="HGPｺﾞｼｯｸE" pitchFamily="50" charset="-128"/>
                <a:cs typeface="Times New Roman" pitchFamily="18" charset="0"/>
              </a:rPr>
              <a:t>≫</a:t>
            </a:r>
            <a:endParaRPr kumimoji="1" lang="ja-JP" altLang="en-US" dirty="0">
              <a:effectLst/>
              <a:latin typeface="Times New Roman" pitchFamily="18" charset="0"/>
              <a:ea typeface="HGPｺﾞｼｯｸE" pitchFamily="50" charset="-128"/>
              <a:cs typeface="Times New Roman" pitchFamily="18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7504" y="412123"/>
            <a:ext cx="3759362" cy="348813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教科書 </a:t>
            </a:r>
            <a:r>
              <a:rPr kumimoji="1" lang="en-US" altLang="ja-JP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P4-5</a:t>
            </a:r>
            <a:r>
              <a:rPr kumimoji="1" lang="ja-JP" altLang="en-US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（物質について学ぶ化学）</a:t>
            </a:r>
            <a:endParaRPr kumimoji="1" lang="ja-JP" altLang="en-US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411759" y="799579"/>
            <a:ext cx="4752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u="sng" dirty="0" smtClean="0"/>
              <a:t>２年（　）組（　　）席　名前（　　　　　　　　　　　　）</a:t>
            </a:r>
            <a:endParaRPr lang="ja-JP" altLang="en-US" u="sng" dirty="0"/>
          </a:p>
        </p:txBody>
      </p:sp>
      <p:sp>
        <p:nvSpPr>
          <p:cNvPr id="19" name="正方形/長方形 18"/>
          <p:cNvSpPr/>
          <p:nvPr/>
        </p:nvSpPr>
        <p:spPr>
          <a:xfrm>
            <a:off x="6492005" y="1743026"/>
            <a:ext cx="1104331" cy="205184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square" tIns="0" bIns="0">
            <a:spAutoFit/>
          </a:bodyPr>
          <a:lstStyle/>
          <a:p>
            <a:pPr algn="r">
              <a:lnSpc>
                <a:spcPts val="1600"/>
              </a:lnSpc>
            </a:pPr>
            <a:r>
              <a:rPr lang="en-US" altLang="ja-JP" sz="1400" dirty="0" smtClean="0"/>
              <a:t>(1775-1836)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5364088" y="1488793"/>
            <a:ext cx="1466331" cy="312843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pPr algn="r">
              <a:lnSpc>
                <a:spcPts val="1800"/>
              </a:lnSpc>
            </a:pPr>
            <a:r>
              <a:rPr lang="en-US" altLang="ja-JP" sz="1400" dirty="0" smtClean="0"/>
              <a:t>André-Marie</a:t>
            </a:r>
            <a:endParaRPr lang="nl-NL" altLang="ja-JP" sz="1400" dirty="0" smtClean="0"/>
          </a:p>
        </p:txBody>
      </p:sp>
      <p:sp>
        <p:nvSpPr>
          <p:cNvPr id="21" name="正方形/長方形 20"/>
          <p:cNvSpPr/>
          <p:nvPr/>
        </p:nvSpPr>
        <p:spPr>
          <a:xfrm>
            <a:off x="6707055" y="1491869"/>
            <a:ext cx="889281" cy="323165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ja-JP" sz="1400" dirty="0"/>
              <a:t>Ampère</a:t>
            </a:r>
            <a:endParaRPr lang="ja-JP" altLang="en-US" sz="1400" dirty="0"/>
          </a:p>
        </p:txBody>
      </p:sp>
      <p:sp>
        <p:nvSpPr>
          <p:cNvPr id="22" name="正方形/長方形 21"/>
          <p:cNvSpPr/>
          <p:nvPr/>
        </p:nvSpPr>
        <p:spPr>
          <a:xfrm>
            <a:off x="5700144" y="1450675"/>
            <a:ext cx="950901" cy="138499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none" tIns="0" bIns="0">
            <a:spAutoFit/>
          </a:bodyPr>
          <a:lstStyle/>
          <a:p>
            <a:r>
              <a:rPr lang="ja-JP" altLang="en-US" sz="900" dirty="0" smtClean="0"/>
              <a:t>アンドレ － マ リ</a:t>
            </a:r>
            <a:endParaRPr lang="ja-JP" altLang="ja-JP" sz="900" dirty="0"/>
          </a:p>
        </p:txBody>
      </p:sp>
      <p:sp>
        <p:nvSpPr>
          <p:cNvPr id="23" name="正方形/長方形 22"/>
          <p:cNvSpPr/>
          <p:nvPr/>
        </p:nvSpPr>
        <p:spPr>
          <a:xfrm>
            <a:off x="6719385" y="1458886"/>
            <a:ext cx="723275" cy="138499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none" tIns="0" bIns="0">
            <a:spAutoFit/>
          </a:bodyPr>
          <a:lstStyle/>
          <a:p>
            <a:r>
              <a:rPr lang="ja-JP" altLang="en-US" sz="900" dirty="0" smtClean="0"/>
              <a:t>アンペール</a:t>
            </a:r>
            <a:endParaRPr lang="ja-JP" altLang="ja-JP" sz="900" dirty="0"/>
          </a:p>
        </p:txBody>
      </p:sp>
      <p:sp>
        <p:nvSpPr>
          <p:cNvPr id="24" name="正方形/長方形 23"/>
          <p:cNvSpPr/>
          <p:nvPr/>
        </p:nvSpPr>
        <p:spPr>
          <a:xfrm>
            <a:off x="5823709" y="1959050"/>
            <a:ext cx="2132667" cy="271869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200" b="1" i="1" dirty="0">
                <a:effectLst>
                  <a:outerShdw blurRad="60007" dist="200025" dir="15000000" sy="30000" kx="-1800000" algn="bl" rotWithShape="0">
                    <a:schemeClr val="bg1">
                      <a:lumMod val="85000"/>
                      <a:alpha val="32000"/>
                    </a:schemeClr>
                  </a:outerShdw>
                </a:effectLst>
              </a:rPr>
              <a:t>フランス</a:t>
            </a:r>
            <a:r>
              <a:rPr lang="ja-JP" altLang="en-US" sz="1200" b="1" i="1" dirty="0" smtClean="0">
                <a:effectLst>
                  <a:outerShdw blurRad="60007" dist="200025" dir="15000000" sy="30000" kx="-1800000" algn="bl" rotWithShape="0">
                    <a:schemeClr val="bg1">
                      <a:lumMod val="85000"/>
                      <a:alpha val="32000"/>
                    </a:schemeClr>
                  </a:outerShdw>
                </a:effectLst>
              </a:rPr>
              <a:t>の物理学者・</a:t>
            </a:r>
            <a:r>
              <a:rPr lang="ja-JP" altLang="en-US" sz="1200" b="1" i="1" dirty="0">
                <a:effectLst>
                  <a:outerShdw blurRad="60007" dist="200025" dir="15000000" sy="30000" kx="-1800000" algn="bl" rotWithShape="0">
                    <a:schemeClr val="bg1">
                      <a:lumMod val="85000"/>
                      <a:alpha val="32000"/>
                    </a:schemeClr>
                  </a:outerShdw>
                </a:effectLst>
              </a:rPr>
              <a:t>数学</a:t>
            </a:r>
            <a:r>
              <a:rPr lang="ja-JP" altLang="en-US" sz="1200" b="1" i="1" dirty="0" smtClean="0">
                <a:effectLst>
                  <a:outerShdw blurRad="60007" dist="200025" dir="15000000" sy="30000" kx="-1800000" algn="bl" rotWithShape="0">
                    <a:schemeClr val="bg1">
                      <a:lumMod val="85000"/>
                      <a:alpha val="32000"/>
                    </a:schemeClr>
                  </a:outerShdw>
                </a:effectLst>
              </a:rPr>
              <a:t>者</a:t>
            </a:r>
            <a:endParaRPr lang="ja-JP" altLang="en-US" sz="1200" b="1" i="1" dirty="0">
              <a:effectLst>
                <a:outerShdw blurRad="60007" dist="200025" dir="15000000" sy="30000" kx="-1800000" algn="bl" rotWithShape="0">
                  <a:schemeClr val="bg1">
                    <a:lumMod val="85000"/>
                    <a:alpha val="32000"/>
                  </a:schemeClr>
                </a:outerShdw>
              </a:effectLst>
            </a:endParaRPr>
          </a:p>
        </p:txBody>
      </p:sp>
      <p:pic>
        <p:nvPicPr>
          <p:cNvPr id="58261" name="Picture 917" descr="http://upload.wikimedia.org/wikipedia/commons/thumb/c/c0/Ampere_Andre_1825.jpg/225px-Ampere_Andre_18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490" y="-84878"/>
            <a:ext cx="1713994" cy="231579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5941" y="40417"/>
            <a:ext cx="7078143" cy="1114773"/>
          </a:xfrm>
          <a:prstGeom prst="rect">
            <a:avLst/>
          </a:prstGeom>
          <a:ln w="5715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23528" y="1657675"/>
            <a:ext cx="4581276" cy="646331"/>
          </a:xfrm>
          <a:prstGeom prst="rect">
            <a:avLst/>
          </a:prstGeom>
          <a:noFill/>
          <a:ln w="38100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①：ファイルの準備　</a:t>
            </a:r>
            <a:r>
              <a:rPr kumimoji="1" lang="ja-JP" altLang="en-US" dirty="0" smtClean="0"/>
              <a:t>②：</a:t>
            </a:r>
            <a:r>
              <a:rPr lang="ja-JP" altLang="en-US" dirty="0" smtClean="0"/>
              <a:t>年間</a:t>
            </a:r>
            <a:r>
              <a:rPr lang="ja-JP" altLang="en-US" dirty="0"/>
              <a:t>の授業に</a:t>
            </a:r>
            <a:r>
              <a:rPr lang="ja-JP" altLang="en-US" dirty="0" smtClean="0"/>
              <a:t>ついて</a:t>
            </a:r>
            <a:endParaRPr lang="en-US" altLang="ja-JP" dirty="0" smtClean="0"/>
          </a:p>
          <a:p>
            <a:r>
              <a:rPr lang="ja-JP" altLang="en-US" dirty="0" smtClean="0"/>
              <a:t>③：化学では、何を学ぶのか？</a:t>
            </a:r>
            <a:endParaRPr lang="en-US" altLang="ja-JP" dirty="0"/>
          </a:p>
        </p:txBody>
      </p:sp>
      <p:sp>
        <p:nvSpPr>
          <p:cNvPr id="2" name="正方形/長方形 1"/>
          <p:cNvSpPr/>
          <p:nvPr/>
        </p:nvSpPr>
        <p:spPr>
          <a:xfrm>
            <a:off x="50012" y="1268760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i="1" dirty="0" smtClean="0"/>
              <a:t>■今日</a:t>
            </a:r>
            <a:r>
              <a:rPr lang="ja-JP" altLang="en-US" i="1" dirty="0"/>
              <a:t>の流れ</a:t>
            </a:r>
            <a:endParaRPr lang="en-US" altLang="ja-JP" i="1" dirty="0"/>
          </a:p>
        </p:txBody>
      </p:sp>
      <p:sp>
        <p:nvSpPr>
          <p:cNvPr id="15" name="正方形/長方形 14"/>
          <p:cNvSpPr/>
          <p:nvPr/>
        </p:nvSpPr>
        <p:spPr>
          <a:xfrm>
            <a:off x="35496" y="2474312"/>
            <a:ext cx="17411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i="1" u="sng" dirty="0" smtClean="0"/>
              <a:t>■授業について</a:t>
            </a:r>
            <a:endParaRPr lang="en-US" altLang="ja-JP" i="1" u="sng" dirty="0"/>
          </a:p>
        </p:txBody>
      </p:sp>
      <p:sp>
        <p:nvSpPr>
          <p:cNvPr id="16" name="正方形/長方形 15"/>
          <p:cNvSpPr/>
          <p:nvPr/>
        </p:nvSpPr>
        <p:spPr>
          <a:xfrm>
            <a:off x="187896" y="2852936"/>
            <a:ext cx="6035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１．準備するもの：　教科書、ファイル、筆記用具（色ペン２色）</a:t>
            </a:r>
            <a:endParaRPr lang="en-US" altLang="ja-JP" dirty="0"/>
          </a:p>
        </p:txBody>
      </p:sp>
      <p:sp>
        <p:nvSpPr>
          <p:cNvPr id="25" name="正方形/長方形 24"/>
          <p:cNvSpPr/>
          <p:nvPr/>
        </p:nvSpPr>
        <p:spPr>
          <a:xfrm>
            <a:off x="189137" y="3319234"/>
            <a:ext cx="1821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２．成績について</a:t>
            </a:r>
            <a:endParaRPr lang="en-US" altLang="ja-JP" dirty="0"/>
          </a:p>
        </p:txBody>
      </p:sp>
      <p:sp>
        <p:nvSpPr>
          <p:cNvPr id="26" name="正方形/長方形 25"/>
          <p:cNvSpPr/>
          <p:nvPr/>
        </p:nvSpPr>
        <p:spPr>
          <a:xfrm>
            <a:off x="341537" y="3751282"/>
            <a:ext cx="65822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・テスト：７０～８０点、平常点３０～２０点　の配分で成績をつけます</a:t>
            </a:r>
            <a:endParaRPr lang="en-US" altLang="ja-JP" dirty="0"/>
          </a:p>
        </p:txBody>
      </p:sp>
      <p:sp>
        <p:nvSpPr>
          <p:cNvPr id="27" name="正方形/長方形 26"/>
          <p:cNvSpPr/>
          <p:nvPr/>
        </p:nvSpPr>
        <p:spPr>
          <a:xfrm>
            <a:off x="251520" y="4139788"/>
            <a:ext cx="3611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※</a:t>
            </a:r>
            <a:r>
              <a:rPr lang="ja-JP" altLang="en-US" dirty="0" smtClean="0"/>
              <a:t>平常点は、加点法で評価します。</a:t>
            </a:r>
            <a:endParaRPr lang="en-US" altLang="ja-JP" dirty="0"/>
          </a:p>
        </p:txBody>
      </p:sp>
      <p:sp>
        <p:nvSpPr>
          <p:cNvPr id="29" name="正方形/長方形 28"/>
          <p:cNvSpPr/>
          <p:nvPr/>
        </p:nvSpPr>
        <p:spPr>
          <a:xfrm>
            <a:off x="235302" y="4768943"/>
            <a:ext cx="1972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i="1" u="sng" dirty="0" smtClean="0"/>
              <a:t>□加点法について</a:t>
            </a:r>
            <a:endParaRPr lang="en-US" altLang="ja-JP" i="1" u="sng" dirty="0"/>
          </a:p>
        </p:txBody>
      </p:sp>
      <p:sp>
        <p:nvSpPr>
          <p:cNvPr id="30" name="正方形/長方形 29"/>
          <p:cNvSpPr/>
          <p:nvPr/>
        </p:nvSpPr>
        <p:spPr>
          <a:xfrm>
            <a:off x="387702" y="5138275"/>
            <a:ext cx="7048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・定期考査前に授業プリントを確認し、授業への取り組みを評価します。</a:t>
            </a:r>
            <a:endParaRPr lang="en-US" altLang="ja-JP" dirty="0"/>
          </a:p>
        </p:txBody>
      </p:sp>
      <p:sp>
        <p:nvSpPr>
          <p:cNvPr id="31" name="正方形/長方形 30"/>
          <p:cNvSpPr/>
          <p:nvPr/>
        </p:nvSpPr>
        <p:spPr>
          <a:xfrm>
            <a:off x="395536" y="5498315"/>
            <a:ext cx="59105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（１枚プリントにつき、Ａ・Ｂ・Ｃ・の３段階で点数をつけます。）</a:t>
            </a:r>
            <a:endParaRPr lang="en-US" altLang="ja-JP" dirty="0" smtClean="0"/>
          </a:p>
        </p:txBody>
      </p:sp>
      <p:sp>
        <p:nvSpPr>
          <p:cNvPr id="32" name="正方形/長方形 31"/>
          <p:cNvSpPr/>
          <p:nvPr/>
        </p:nvSpPr>
        <p:spPr>
          <a:xfrm>
            <a:off x="395536" y="5918921"/>
            <a:ext cx="6840761" cy="923330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dirty="0" smtClean="0"/>
              <a:t>Ａ：必要なところをきちんとメモ出来ている。</a:t>
            </a:r>
            <a:r>
              <a:rPr lang="en-US" altLang="ja-JP" dirty="0" smtClean="0"/>
              <a:t>		</a:t>
            </a:r>
            <a:r>
              <a:rPr lang="ja-JP" altLang="en-US" dirty="0" smtClean="0"/>
              <a:t>⇒　 １点</a:t>
            </a:r>
            <a:endParaRPr lang="en-US" altLang="ja-JP" dirty="0" smtClean="0"/>
          </a:p>
          <a:p>
            <a:r>
              <a:rPr lang="ja-JP" altLang="en-US" dirty="0" smtClean="0"/>
              <a:t>Ｂ：部分的に抜けているところがある。</a:t>
            </a:r>
            <a:r>
              <a:rPr lang="en-US" altLang="ja-JP" dirty="0" smtClean="0"/>
              <a:t>			</a:t>
            </a:r>
            <a:r>
              <a:rPr lang="ja-JP" altLang="en-US" dirty="0" smtClean="0"/>
              <a:t>⇒　 ０点</a:t>
            </a:r>
            <a:endParaRPr lang="en-US" altLang="ja-JP" dirty="0" smtClean="0"/>
          </a:p>
          <a:p>
            <a:r>
              <a:rPr lang="ja-JP" altLang="en-US" dirty="0" smtClean="0"/>
              <a:t>Ｃ：ある１部分もしくは全体がすべて抜けている。</a:t>
            </a:r>
            <a:r>
              <a:rPr lang="en-US" altLang="ja-JP" dirty="0" smtClean="0"/>
              <a:t>	</a:t>
            </a:r>
            <a:r>
              <a:rPr lang="ja-JP" altLang="en-US" dirty="0" smtClean="0"/>
              <a:t>⇒</a:t>
            </a:r>
            <a:r>
              <a:rPr lang="ja-JP" altLang="en-US" dirty="0" err="1" smtClean="0"/>
              <a:t>ー</a:t>
            </a:r>
            <a:r>
              <a:rPr lang="ja-JP" altLang="en-US" dirty="0" smtClean="0"/>
              <a:t>１点</a:t>
            </a:r>
            <a:endParaRPr lang="en-US" altLang="ja-JP" dirty="0" smtClean="0"/>
          </a:p>
        </p:txBody>
      </p:sp>
      <p:cxnSp>
        <p:nvCxnSpPr>
          <p:cNvPr id="7" name="直線コネクタ 6"/>
          <p:cNvCxnSpPr/>
          <p:nvPr/>
        </p:nvCxnSpPr>
        <p:spPr>
          <a:xfrm>
            <a:off x="0" y="4509120"/>
            <a:ext cx="9144000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74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251520" y="-12793"/>
            <a:ext cx="8292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※</a:t>
            </a:r>
            <a:r>
              <a:rPr lang="ja-JP" altLang="en-US" dirty="0" smtClean="0"/>
              <a:t>Ｃの評価を受けたプリントは、やり直して再提出すれば、Ｂの評価まで上がります。</a:t>
            </a:r>
            <a:endParaRPr lang="en-US" altLang="ja-JP" dirty="0"/>
          </a:p>
        </p:txBody>
      </p:sp>
      <p:sp>
        <p:nvSpPr>
          <p:cNvPr id="22" name="正方形/長方形 21"/>
          <p:cNvSpPr/>
          <p:nvPr/>
        </p:nvSpPr>
        <p:spPr>
          <a:xfrm>
            <a:off x="387702" y="395372"/>
            <a:ext cx="65790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・小テストを実施する場合、小テストの取り組みも成績に含めます。</a:t>
            </a:r>
            <a:endParaRPr lang="en-US" altLang="ja-JP" dirty="0"/>
          </a:p>
        </p:txBody>
      </p:sp>
      <p:sp>
        <p:nvSpPr>
          <p:cNvPr id="23" name="正方形/長方形 22"/>
          <p:cNvSpPr/>
          <p:nvPr/>
        </p:nvSpPr>
        <p:spPr>
          <a:xfrm>
            <a:off x="235302" y="1328852"/>
            <a:ext cx="26548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i="1" u="sng" dirty="0" smtClean="0"/>
              <a:t>□授業のルールについて</a:t>
            </a:r>
            <a:endParaRPr lang="en-US" altLang="ja-JP" i="1" u="sng" dirty="0"/>
          </a:p>
        </p:txBody>
      </p:sp>
      <p:sp>
        <p:nvSpPr>
          <p:cNvPr id="24" name="正方形/長方形 23"/>
          <p:cNvSpPr/>
          <p:nvPr/>
        </p:nvSpPr>
        <p:spPr>
          <a:xfrm>
            <a:off x="395535" y="1715031"/>
            <a:ext cx="8748465" cy="337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 smtClean="0"/>
              <a:t>１．</a:t>
            </a:r>
            <a:r>
              <a:rPr lang="ja-JP" altLang="en-US" u="sng" dirty="0" smtClean="0"/>
              <a:t>（　　　　　　　　　　　　</a:t>
            </a:r>
            <a:r>
              <a:rPr lang="ja-JP" altLang="en-US" u="sng" smtClean="0"/>
              <a:t>　　　　　</a:t>
            </a:r>
            <a:r>
              <a:rPr lang="ja-JP" altLang="en-US" u="sng" dirty="0" smtClean="0"/>
              <a:t>　　　</a:t>
            </a:r>
            <a:r>
              <a:rPr lang="ja-JP" altLang="en-US" u="sng" dirty="0"/>
              <a:t>　</a:t>
            </a:r>
            <a:r>
              <a:rPr lang="ja-JP" altLang="en-US" u="sng" dirty="0" smtClean="0"/>
              <a:t>　　）</a:t>
            </a:r>
            <a:r>
              <a:rPr lang="ja-JP" altLang="en-US" dirty="0" smtClean="0"/>
              <a:t>に、教室にいなければ入室です。</a:t>
            </a:r>
            <a:endParaRPr lang="en-US" altLang="ja-JP" dirty="0" smtClean="0"/>
          </a:p>
          <a:p>
            <a:pPr>
              <a:lnSpc>
                <a:spcPct val="150000"/>
              </a:lnSpc>
            </a:pPr>
            <a:r>
              <a:rPr lang="ja-JP" altLang="en-US" dirty="0" smtClean="0"/>
              <a:t>　　（ただし、授業担当者が教室内にいる時のみ）</a:t>
            </a:r>
            <a:endParaRPr lang="en-US" altLang="ja-JP" dirty="0" smtClean="0"/>
          </a:p>
          <a:p>
            <a:pPr>
              <a:lnSpc>
                <a:spcPct val="150000"/>
              </a:lnSpc>
            </a:pPr>
            <a:r>
              <a:rPr lang="ja-JP" altLang="en-US" dirty="0" smtClean="0"/>
              <a:t>２．授業は、（　　　　　　　　　　　　　　）した後、号令（起立・礼）をかけてから始めます。</a:t>
            </a:r>
            <a:endParaRPr lang="en-US" altLang="ja-JP" dirty="0" smtClean="0"/>
          </a:p>
          <a:p>
            <a:pPr>
              <a:lnSpc>
                <a:spcPct val="150000"/>
              </a:lnSpc>
            </a:pPr>
            <a:r>
              <a:rPr lang="ja-JP" altLang="en-US" dirty="0" smtClean="0"/>
              <a:t>３．授業の終わりに、号令（起立・礼）をかけます。</a:t>
            </a:r>
            <a:endParaRPr lang="en-US" altLang="ja-JP" dirty="0" smtClean="0"/>
          </a:p>
          <a:p>
            <a:pPr>
              <a:lnSpc>
                <a:spcPct val="150000"/>
              </a:lnSpc>
            </a:pPr>
            <a:r>
              <a:rPr lang="ja-JP" altLang="en-US" dirty="0" smtClean="0"/>
              <a:t>　</a:t>
            </a:r>
            <a:r>
              <a:rPr lang="en-US" altLang="ja-JP" sz="1600" dirty="0" smtClean="0"/>
              <a:t>※</a:t>
            </a:r>
            <a:r>
              <a:rPr lang="ja-JP" altLang="en-US" sz="1600" dirty="0" smtClean="0"/>
              <a:t>号令をかけて授業が終了したら、携帯電話を返却します。</a:t>
            </a:r>
            <a:endParaRPr lang="en-US" altLang="ja-JP" sz="1600" dirty="0" smtClean="0"/>
          </a:p>
          <a:p>
            <a:pPr>
              <a:lnSpc>
                <a:spcPct val="150000"/>
              </a:lnSpc>
            </a:pPr>
            <a:r>
              <a:rPr lang="ja-JP" altLang="en-US" sz="1600" dirty="0" smtClean="0"/>
              <a:t>（予定より早く授業が終わることがあります。その時は、チャイムが鳴るまで</a:t>
            </a:r>
            <a:r>
              <a:rPr lang="ja-JP" altLang="en-US" sz="1600" u="sng" dirty="0" smtClean="0"/>
              <a:t>　　　　</a:t>
            </a:r>
            <a:r>
              <a:rPr lang="ja-JP" altLang="en-US" sz="1600" dirty="0" smtClean="0"/>
              <a:t>にいてください。）</a:t>
            </a:r>
            <a:endParaRPr lang="en-US" altLang="ja-JP" sz="1600" dirty="0" smtClean="0"/>
          </a:p>
          <a:p>
            <a:pPr>
              <a:lnSpc>
                <a:spcPct val="150000"/>
              </a:lnSpc>
            </a:pPr>
            <a:r>
              <a:rPr lang="ja-JP" altLang="en-US" dirty="0"/>
              <a:t>４</a:t>
            </a:r>
            <a:r>
              <a:rPr lang="ja-JP" altLang="en-US" dirty="0" smtClean="0"/>
              <a:t>．（　　　　　　　　　　　）には、授業後ミニテストをやってもらうことがあります。</a:t>
            </a:r>
            <a:endParaRPr lang="en-US" altLang="ja-JP" dirty="0" smtClean="0"/>
          </a:p>
          <a:p>
            <a:pPr>
              <a:lnSpc>
                <a:spcPct val="150000"/>
              </a:lnSpc>
            </a:pPr>
            <a:r>
              <a:rPr lang="ja-JP" altLang="en-US" dirty="0"/>
              <a:t>　</a:t>
            </a:r>
            <a:r>
              <a:rPr lang="en-US" altLang="ja-JP" sz="1600" dirty="0" smtClean="0"/>
              <a:t>※</a:t>
            </a:r>
            <a:r>
              <a:rPr lang="ja-JP" altLang="en-US" sz="1600" dirty="0" smtClean="0"/>
              <a:t>１学期中間考査終了後から、必要に応じて行っていきます。</a:t>
            </a:r>
            <a:endParaRPr lang="en-US" altLang="ja-JP" dirty="0" smtClean="0"/>
          </a:p>
        </p:txBody>
      </p:sp>
      <p:sp>
        <p:nvSpPr>
          <p:cNvPr id="27" name="正方形/長方形 26"/>
          <p:cNvSpPr/>
          <p:nvPr/>
        </p:nvSpPr>
        <p:spPr>
          <a:xfrm>
            <a:off x="251520" y="5180999"/>
            <a:ext cx="2307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i="1" u="sng" dirty="0" smtClean="0"/>
              <a:t>□その他の注意事項</a:t>
            </a:r>
            <a:endParaRPr lang="en-US" altLang="ja-JP" i="1" u="sng" dirty="0"/>
          </a:p>
        </p:txBody>
      </p:sp>
      <p:sp>
        <p:nvSpPr>
          <p:cNvPr id="2" name="正方形/長方形 1"/>
          <p:cNvSpPr/>
          <p:nvPr/>
        </p:nvSpPr>
        <p:spPr>
          <a:xfrm>
            <a:off x="551438" y="5613047"/>
            <a:ext cx="7208164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dirty="0"/>
              <a:t>★みんなで気持ち良く授業がくけられるように、次のことを守ってください。</a:t>
            </a:r>
          </a:p>
          <a:p>
            <a:r>
              <a:rPr lang="ja-JP" altLang="en-US" dirty="0"/>
              <a:t>　１）制服をきちんときてください。ピアスもだめ！預かります。</a:t>
            </a:r>
          </a:p>
          <a:p>
            <a:r>
              <a:rPr lang="ja-JP" altLang="en-US" dirty="0"/>
              <a:t>　２</a:t>
            </a:r>
            <a:r>
              <a:rPr lang="ja-JP" altLang="en-US" dirty="0" smtClean="0"/>
              <a:t>）話を聴くときなどは静かに聴いてください。</a:t>
            </a:r>
            <a:endParaRPr lang="ja-JP" altLang="en-US" dirty="0"/>
          </a:p>
          <a:p>
            <a:r>
              <a:rPr lang="ja-JP" altLang="en-US" dirty="0"/>
              <a:t>　　</a:t>
            </a:r>
            <a:r>
              <a:rPr lang="ja-JP" altLang="en-US" sz="1600" dirty="0" smtClean="0"/>
              <a:t>授業</a:t>
            </a:r>
            <a:r>
              <a:rPr lang="ja-JP" altLang="en-US" sz="1600" dirty="0"/>
              <a:t>に関係のない話を大きな声</a:t>
            </a:r>
            <a:r>
              <a:rPr lang="ja-JP" altLang="en-US" sz="1600" dirty="0" smtClean="0"/>
              <a:t>ですると、大事な話が聞こえなくなります。</a:t>
            </a:r>
            <a:endParaRPr lang="en-US" altLang="ja-JP" dirty="0" smtClean="0"/>
          </a:p>
        </p:txBody>
      </p:sp>
      <p:cxnSp>
        <p:nvCxnSpPr>
          <p:cNvPr id="9" name="直線コネクタ 8"/>
          <p:cNvCxnSpPr/>
          <p:nvPr/>
        </p:nvCxnSpPr>
        <p:spPr>
          <a:xfrm>
            <a:off x="0" y="1186872"/>
            <a:ext cx="9144000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266034" y="764704"/>
            <a:ext cx="75280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◎実験の授業では、各グループの後片付けの状態も成績として評価します。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1173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2435" y="4869161"/>
            <a:ext cx="1257898" cy="1615344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8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891" y="4868014"/>
            <a:ext cx="1391573" cy="1611464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右矢印 6"/>
          <p:cNvSpPr/>
          <p:nvPr/>
        </p:nvSpPr>
        <p:spPr>
          <a:xfrm>
            <a:off x="311496" y="6334564"/>
            <a:ext cx="8580984" cy="387838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bg1">
                <a:lumMod val="9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50012" y="107340"/>
            <a:ext cx="41873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i="1" u="sng" dirty="0" smtClean="0"/>
              <a:t>■化学の授業で勉強すること</a:t>
            </a:r>
            <a:r>
              <a:rPr lang="ja-JP" altLang="en-US" dirty="0" smtClean="0"/>
              <a:t>　教科書Ｐ４</a:t>
            </a:r>
            <a:endParaRPr lang="en-US" altLang="ja-JP" dirty="0"/>
          </a:p>
        </p:txBody>
      </p:sp>
      <p:sp>
        <p:nvSpPr>
          <p:cNvPr id="34" name="正方形/長方形 33"/>
          <p:cNvSpPr/>
          <p:nvPr/>
        </p:nvSpPr>
        <p:spPr>
          <a:xfrm>
            <a:off x="24595" y="539388"/>
            <a:ext cx="933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【NOTE】</a:t>
            </a:r>
            <a:endParaRPr lang="en-US" altLang="ja-JP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39552" y="1052736"/>
            <a:ext cx="5912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化学</a:t>
            </a:r>
            <a:r>
              <a:rPr lang="ja-JP" altLang="en-US" dirty="0" smtClean="0"/>
              <a:t>とは・・・（</a:t>
            </a:r>
            <a:r>
              <a:rPr lang="en-US" altLang="ja-JP" sz="1400" dirty="0" smtClean="0"/>
              <a:t>1.</a:t>
            </a:r>
            <a:r>
              <a:rPr lang="ja-JP" altLang="en-US" dirty="0" smtClean="0"/>
              <a:t>　　　　　　　　　　　　　　　　　　）学問である。　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67544" y="1566084"/>
            <a:ext cx="5008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※</a:t>
            </a:r>
            <a:r>
              <a:rPr lang="ja-JP" altLang="en-US" dirty="0" smtClean="0"/>
              <a:t>すべて</a:t>
            </a:r>
            <a:r>
              <a:rPr lang="ja-JP" altLang="en-US" dirty="0"/>
              <a:t>の</a:t>
            </a:r>
            <a:r>
              <a:rPr lang="ja-JP" altLang="en-US" dirty="0" smtClean="0"/>
              <a:t>物質は、（</a:t>
            </a:r>
            <a:r>
              <a:rPr lang="en-US" altLang="ja-JP" dirty="0" smtClean="0"/>
              <a:t>2.</a:t>
            </a:r>
            <a:r>
              <a:rPr lang="ja-JP" altLang="en-US" dirty="0" smtClean="0"/>
              <a:t>　　　　　）から出来ている。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51171" y="2629452"/>
            <a:ext cx="5028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物質について多くの経験と研究を重ねることにより</a:t>
            </a:r>
            <a:endParaRPr kumimoji="1" lang="ja-JP" altLang="en-US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51171" y="3131676"/>
            <a:ext cx="837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物質の（</a:t>
            </a:r>
            <a:r>
              <a:rPr lang="en-US" altLang="ja-JP" sz="1400" dirty="0" smtClean="0"/>
              <a:t>3.</a:t>
            </a:r>
            <a:r>
              <a:rPr lang="ja-JP" altLang="en-US" dirty="0" smtClean="0"/>
              <a:t>　　　</a:t>
            </a:r>
            <a:r>
              <a:rPr lang="ja-JP" altLang="en-US" dirty="0"/>
              <a:t>　</a:t>
            </a:r>
            <a:r>
              <a:rPr lang="ja-JP" altLang="en-US" dirty="0" smtClean="0"/>
              <a:t>　）や（</a:t>
            </a:r>
            <a:r>
              <a:rPr lang="en-US" altLang="ja-JP" sz="1400" dirty="0" smtClean="0"/>
              <a:t>4.</a:t>
            </a:r>
            <a:r>
              <a:rPr lang="ja-JP" altLang="en-US" dirty="0" smtClean="0"/>
              <a:t>　　　　　）、（</a:t>
            </a:r>
            <a:r>
              <a:rPr lang="en-US" altLang="ja-JP" sz="1400" dirty="0" smtClean="0"/>
              <a:t>5.</a:t>
            </a:r>
            <a:r>
              <a:rPr lang="ja-JP" altLang="en-US" dirty="0" smtClean="0"/>
              <a:t>　　　　　　　　　　　）の知識や法則がわかった。　</a:t>
            </a:r>
            <a:endParaRPr kumimoji="1" lang="ja-JP" altLang="en-US" dirty="0"/>
          </a:p>
        </p:txBody>
      </p:sp>
      <p:sp>
        <p:nvSpPr>
          <p:cNvPr id="38" name="正方形/長方形 37"/>
          <p:cNvSpPr/>
          <p:nvPr/>
        </p:nvSpPr>
        <p:spPr>
          <a:xfrm>
            <a:off x="35496" y="3923764"/>
            <a:ext cx="33618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i="1" u="sng" dirty="0" smtClean="0"/>
              <a:t>■文明は金属と共に</a:t>
            </a:r>
            <a:r>
              <a:rPr lang="ja-JP" altLang="en-US" dirty="0" smtClean="0"/>
              <a:t>　教科書Ｐ５</a:t>
            </a:r>
            <a:endParaRPr lang="en-US" altLang="ja-JP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1520" y="4293096"/>
            <a:ext cx="5357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課題１．教科書Ｐ５を参考に金属の歴史を整理しよう。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92750" y="4869160"/>
            <a:ext cx="400110" cy="12593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1400" b="1" dirty="0" smtClean="0"/>
              <a:t>紀元前１３世紀</a:t>
            </a:r>
            <a:endParaRPr kumimoji="1" lang="ja-JP" altLang="en-US" sz="14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042101" y="4869160"/>
            <a:ext cx="400110" cy="18412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1400" b="1" dirty="0" smtClean="0"/>
              <a:t>紀元前１３  ～１０ 世紀</a:t>
            </a:r>
            <a:endParaRPr kumimoji="1" lang="ja-JP" altLang="en-US" sz="1400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202341" y="4869160"/>
            <a:ext cx="400110" cy="11567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1400" b="1" dirty="0" smtClean="0"/>
              <a:t>紀元前</a:t>
            </a:r>
            <a:r>
              <a:rPr lang="ja-JP" altLang="en-US" sz="1400" b="1" dirty="0"/>
              <a:t>６</a:t>
            </a:r>
            <a:r>
              <a:rPr kumimoji="1" lang="ja-JP" altLang="en-US" sz="1400" b="1" dirty="0" smtClean="0"/>
              <a:t> 世紀</a:t>
            </a:r>
            <a:endParaRPr kumimoji="1" lang="ja-JP" altLang="en-US" sz="1400" b="1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466527" y="4869160"/>
            <a:ext cx="400110" cy="4449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1400" b="1" dirty="0" smtClean="0"/>
              <a:t>現代</a:t>
            </a:r>
            <a:endParaRPr kumimoji="1" lang="ja-JP" altLang="en-US" sz="14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939806" y="4665866"/>
            <a:ext cx="430887" cy="221951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③</a:t>
            </a:r>
            <a:r>
              <a:rPr kumimoji="1" lang="en-US" altLang="ja-JP" sz="1600" dirty="0" smtClean="0"/>
              <a:t>(</a:t>
            </a:r>
            <a:r>
              <a:rPr kumimoji="1" lang="ja-JP" altLang="en-US" sz="1600" dirty="0" smtClean="0"/>
              <a:t>　　　　　　　　　</a:t>
            </a:r>
            <a:r>
              <a:rPr kumimoji="1" lang="en-US" altLang="ja-JP" sz="1600" dirty="0" smtClean="0"/>
              <a:t>)</a:t>
            </a:r>
            <a:r>
              <a:rPr kumimoji="1" lang="ja-JP" altLang="en-US" sz="1600" dirty="0" smtClean="0"/>
              <a:t>の利用</a:t>
            </a:r>
            <a:endParaRPr kumimoji="1" lang="ja-JP" altLang="en-US" sz="16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475310" y="4784791"/>
            <a:ext cx="430887" cy="160717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①</a:t>
            </a:r>
            <a:r>
              <a:rPr kumimoji="1" lang="ja-JP" altLang="en-US" sz="1600" dirty="0" smtClean="0"/>
              <a:t>青</a:t>
            </a:r>
            <a:r>
              <a:rPr kumimoji="1" lang="en-US" altLang="ja-JP" sz="1600" dirty="0" smtClean="0"/>
              <a:t>(</a:t>
            </a:r>
            <a:r>
              <a:rPr kumimoji="1" lang="ja-JP" altLang="en-US" sz="1600" dirty="0" smtClean="0"/>
              <a:t>　　　</a:t>
            </a:r>
            <a:r>
              <a:rPr kumimoji="1" lang="en-US" altLang="ja-JP" sz="1600" dirty="0" smtClean="0"/>
              <a:t>)</a:t>
            </a:r>
            <a:r>
              <a:rPr kumimoji="1" lang="ja-JP" altLang="en-US" sz="1600" dirty="0" smtClean="0"/>
              <a:t>の利用</a:t>
            </a:r>
            <a:endParaRPr kumimoji="1" lang="ja-JP" altLang="en-US" sz="16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603612" y="4789049"/>
            <a:ext cx="430887" cy="140198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②</a:t>
            </a:r>
            <a:r>
              <a:rPr kumimoji="1" lang="en-US" altLang="ja-JP" sz="1600" dirty="0" smtClean="0"/>
              <a:t>(</a:t>
            </a:r>
            <a:r>
              <a:rPr kumimoji="1" lang="ja-JP" altLang="en-US" sz="1600" dirty="0" smtClean="0"/>
              <a:t>　　　</a:t>
            </a:r>
            <a:r>
              <a:rPr kumimoji="1" lang="en-US" altLang="ja-JP" sz="1600" dirty="0" smtClean="0"/>
              <a:t>)</a:t>
            </a:r>
            <a:r>
              <a:rPr kumimoji="1" lang="ja-JP" altLang="en-US" sz="1600" dirty="0" smtClean="0"/>
              <a:t>の利用</a:t>
            </a:r>
            <a:endParaRPr kumimoji="1" lang="ja-JP" altLang="en-US" sz="1600" dirty="0"/>
          </a:p>
        </p:txBody>
      </p:sp>
      <p:pic>
        <p:nvPicPr>
          <p:cNvPr id="778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869160"/>
            <a:ext cx="1070501" cy="1615344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8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4429" y="4869160"/>
            <a:ext cx="1401906" cy="162177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2" name="直線コネクタ 21"/>
          <p:cNvCxnSpPr/>
          <p:nvPr/>
        </p:nvCxnSpPr>
        <p:spPr>
          <a:xfrm>
            <a:off x="0" y="3573016"/>
            <a:ext cx="9144000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66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619672" y="5517232"/>
            <a:ext cx="1296144" cy="1224136"/>
          </a:xfrm>
          <a:prstGeom prst="rect">
            <a:avLst/>
          </a:prstGeom>
          <a:ln w="5715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79512" y="5517232"/>
            <a:ext cx="1296144" cy="1224136"/>
          </a:xfrm>
          <a:prstGeom prst="rect">
            <a:avLst/>
          </a:prstGeom>
          <a:ln w="5715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49405" y="51479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印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1253" y="514790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評価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1520" y="116632"/>
            <a:ext cx="2925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演習問題　次の問に答えよ。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95536" y="692696"/>
            <a:ext cx="5857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問１．人類が最初に利用したと言われる金属を２つ答えよ。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5536" y="2123564"/>
            <a:ext cx="5803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問２．青銅に含まれている金属は、銅とあともう一つ何か。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551504"/>
              </p:ext>
            </p:extLst>
          </p:nvPr>
        </p:nvGraphicFramePr>
        <p:xfrm>
          <a:off x="515888" y="1196752"/>
          <a:ext cx="2615952" cy="566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79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079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6677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407568" y="3645024"/>
            <a:ext cx="4507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問３．鋼</a:t>
            </a:r>
            <a:r>
              <a:rPr kumimoji="1" lang="ja-JP" altLang="en-US" dirty="0" smtClean="0"/>
              <a:t>（こう）</a:t>
            </a:r>
            <a:r>
              <a:rPr kumimoji="1" lang="ja-JP" altLang="en-US" dirty="0" smtClean="0"/>
              <a:t>は、鉄に何が含まれているか。</a:t>
            </a:r>
            <a:endParaRPr kumimoji="1" lang="ja-JP" alt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28873"/>
              </p:ext>
            </p:extLst>
          </p:nvPr>
        </p:nvGraphicFramePr>
        <p:xfrm>
          <a:off x="515488" y="4154056"/>
          <a:ext cx="1319408" cy="571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94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7108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913272"/>
              </p:ext>
            </p:extLst>
          </p:nvPr>
        </p:nvGraphicFramePr>
        <p:xfrm>
          <a:off x="515488" y="2576936"/>
          <a:ext cx="1319408" cy="571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94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7108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497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57150">
          <a:solidFill>
            <a:schemeClr val="bg1">
              <a:lumMod val="75000"/>
            </a:schemeClr>
          </a:solidFill>
          <a:headEnd type="none" w="med" len="med"/>
          <a:tailEnd type="none" w="med" len="med"/>
        </a:ln>
      </a:spPr>
      <a:bodyPr rtlCol="0" anchor="ctr"/>
      <a:lstStyle>
        <a:defPPr algn="ctr">
          <a:defRPr kumimoji="1"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2700">
          <a:solidFill>
            <a:schemeClr val="bg1">
              <a:lumMod val="75000"/>
            </a:schemeClr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12374</TotalTime>
  <Words>370</Words>
  <Application>Microsoft Office PowerPoint</Application>
  <PresentationFormat>画面に合わせる (4:3)</PresentationFormat>
  <Paragraphs>61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m124371</dc:creator>
  <cp:lastModifiedBy>FURUNO MASANORI</cp:lastModifiedBy>
  <cp:revision>679</cp:revision>
  <cp:lastPrinted>2017-04-12T09:31:22Z</cp:lastPrinted>
  <dcterms:created xsi:type="dcterms:W3CDTF">2013-07-17T08:32:15Z</dcterms:created>
  <dcterms:modified xsi:type="dcterms:W3CDTF">2018-07-10T00:28:29Z</dcterms:modified>
</cp:coreProperties>
</file>