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8" r:id="rId2"/>
    <p:sldId id="328" r:id="rId3"/>
    <p:sldId id="326" r:id="rId4"/>
    <p:sldId id="329" r:id="rId5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867">
          <p15:clr>
            <a:srgbClr val="A4A3A4"/>
          </p15:clr>
        </p15:guide>
        <p15:guide id="2" pos="265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94" autoAdjust="0"/>
  </p:normalViewPr>
  <p:slideViewPr>
    <p:cSldViewPr>
      <p:cViewPr varScale="1">
        <p:scale>
          <a:sx n="81" d="100"/>
          <a:sy n="81" d="100"/>
        </p:scale>
        <p:origin x="-2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14" y="-102"/>
      </p:cViewPr>
      <p:guideLst>
        <p:guide orient="horz" pos="3867"/>
        <p:guide pos="26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652401" cy="613378"/>
          </a:xfrm>
          <a:prstGeom prst="rect">
            <a:avLst/>
          </a:prstGeom>
        </p:spPr>
        <p:txBody>
          <a:bodyPr vert="horz" lIns="109243" tIns="54622" rIns="109243" bIns="54622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773754" y="1"/>
            <a:ext cx="3652401" cy="613378"/>
          </a:xfrm>
          <a:prstGeom prst="rect">
            <a:avLst/>
          </a:prstGeom>
        </p:spPr>
        <p:txBody>
          <a:bodyPr vert="horz" lIns="109243" tIns="54622" rIns="109243" bIns="54622" rtlCol="0"/>
          <a:lstStyle>
            <a:lvl1pPr algn="r">
              <a:defRPr sz="1400"/>
            </a:lvl1pPr>
          </a:lstStyle>
          <a:p>
            <a:fld id="{AB46E9D8-EA1A-4924-9457-F8CACD53CC7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11665617"/>
            <a:ext cx="3652401" cy="613378"/>
          </a:xfrm>
          <a:prstGeom prst="rect">
            <a:avLst/>
          </a:prstGeom>
        </p:spPr>
        <p:txBody>
          <a:bodyPr vert="horz" lIns="109243" tIns="54622" rIns="109243" bIns="54622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773754" y="11665617"/>
            <a:ext cx="3652401" cy="613378"/>
          </a:xfrm>
          <a:prstGeom prst="rect">
            <a:avLst/>
          </a:prstGeom>
        </p:spPr>
        <p:txBody>
          <a:bodyPr vert="horz" lIns="109243" tIns="54622" rIns="109243" bIns="54622" rtlCol="0" anchor="b"/>
          <a:lstStyle>
            <a:lvl1pPr algn="r">
              <a:defRPr sz="1400"/>
            </a:lvl1pPr>
          </a:lstStyle>
          <a:p>
            <a:fld id="{69B0BE0A-CD29-409A-A1A7-D653AED6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45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5" y="5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/>
          <a:lstStyle>
            <a:lvl1pPr algn="r">
              <a:defRPr sz="1400"/>
            </a:lvl1pPr>
          </a:lstStyle>
          <a:p>
            <a:fld id="{799C1CCE-4943-47EA-A67E-4CD72011E9C2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922338"/>
            <a:ext cx="6135688" cy="460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516" tIns="52758" rIns="105516" bIns="527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1" y="5832810"/>
            <a:ext cx="6743184" cy="5526120"/>
          </a:xfrm>
          <a:prstGeom prst="rect">
            <a:avLst/>
          </a:prstGeom>
        </p:spPr>
        <p:txBody>
          <a:bodyPr vert="horz" lIns="105516" tIns="52758" rIns="105516" bIns="527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665620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5" y="11665620"/>
            <a:ext cx="3652402" cy="613377"/>
          </a:xfrm>
          <a:prstGeom prst="rect">
            <a:avLst/>
          </a:prstGeom>
        </p:spPr>
        <p:txBody>
          <a:bodyPr vert="horz" lIns="105516" tIns="52758" rIns="105516" bIns="52758" rtlCol="0" anchor="b"/>
          <a:lstStyle>
            <a:lvl1pPr algn="r">
              <a:defRPr sz="14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612708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No.01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</a:t>
            </a:r>
            <a:r>
              <a:rPr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授業の準備と化学について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759362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P4-5</a:t>
            </a:r>
            <a:r>
              <a:rPr kumimoji="1" lang="ja-JP" alt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（物質について学ぶ化学）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19" name="正方形/長方形 18"/>
          <p:cNvSpPr/>
          <p:nvPr/>
        </p:nvSpPr>
        <p:spPr>
          <a:xfrm>
            <a:off x="6492005" y="1743026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(1775-1836)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364088" y="1488793"/>
            <a:ext cx="1466331" cy="31284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altLang="ja-JP" sz="1400" dirty="0" smtClean="0"/>
              <a:t>André-Marie</a:t>
            </a:r>
            <a:endParaRPr lang="nl-NL" altLang="ja-JP" sz="14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6707055" y="1491869"/>
            <a:ext cx="889281" cy="3231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ja-JP" sz="1400" dirty="0"/>
              <a:t>Ampère</a:t>
            </a:r>
            <a:endParaRPr lang="ja-JP" altLang="en-US" sz="1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700144" y="1450675"/>
            <a:ext cx="950901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アンドレ － マ リ</a:t>
            </a:r>
            <a:endParaRPr lang="ja-JP" altLang="ja-JP" sz="900" dirty="0"/>
          </a:p>
        </p:txBody>
      </p:sp>
      <p:sp>
        <p:nvSpPr>
          <p:cNvPr id="23" name="正方形/長方形 22"/>
          <p:cNvSpPr/>
          <p:nvPr/>
        </p:nvSpPr>
        <p:spPr>
          <a:xfrm>
            <a:off x="6719385" y="1458886"/>
            <a:ext cx="723275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アンペール</a:t>
            </a:r>
            <a:endParaRPr lang="ja-JP" altLang="ja-JP" sz="9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823709" y="1959050"/>
            <a:ext cx="2132667" cy="27186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フランス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の物理学者・</a:t>
            </a: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数学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pic>
        <p:nvPicPr>
          <p:cNvPr id="58261" name="Picture 917" descr="http://upload.wikimedia.org/wikipedia/commons/thumb/c/c0/Ampere_Andre_1825.jpg/225px-Ampere_Andre_18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90" y="-84878"/>
            <a:ext cx="1713994" cy="23157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1657675"/>
            <a:ext cx="4581276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①：ファイルの準備　</a:t>
            </a:r>
            <a:r>
              <a:rPr kumimoji="1" lang="ja-JP" altLang="en-US" dirty="0" smtClean="0"/>
              <a:t>②：</a:t>
            </a:r>
            <a:r>
              <a:rPr lang="ja-JP" altLang="en-US" dirty="0" smtClean="0"/>
              <a:t>年間</a:t>
            </a:r>
            <a:r>
              <a:rPr lang="ja-JP" altLang="en-US" dirty="0"/>
              <a:t>の授業に</a:t>
            </a:r>
            <a:r>
              <a:rPr lang="ja-JP" altLang="en-US" dirty="0" smtClean="0"/>
              <a:t>ついて</a:t>
            </a:r>
            <a:endParaRPr lang="en-US" altLang="ja-JP" dirty="0" smtClean="0"/>
          </a:p>
          <a:p>
            <a:r>
              <a:rPr lang="ja-JP" altLang="en-US" dirty="0" smtClean="0"/>
              <a:t>③：化学では、何を学ぶのか？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■今日</a:t>
            </a:r>
            <a:r>
              <a:rPr lang="ja-JP" altLang="en-US" i="1" dirty="0"/>
              <a:t>の流れ</a:t>
            </a:r>
            <a:endParaRPr lang="en-US" altLang="ja-JP" i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35496" y="2474312"/>
            <a:ext cx="1741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■授業について</a:t>
            </a:r>
            <a:endParaRPr lang="en-US" altLang="ja-JP" i="1" u="sng" dirty="0"/>
          </a:p>
        </p:txBody>
      </p:sp>
      <p:sp>
        <p:nvSpPr>
          <p:cNvPr id="16" name="正方形/長方形 15"/>
          <p:cNvSpPr/>
          <p:nvPr/>
        </p:nvSpPr>
        <p:spPr>
          <a:xfrm>
            <a:off x="187896" y="2852936"/>
            <a:ext cx="603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１．準備するもの：　教科書、ファイル、筆記用具（色ペン２色）</a:t>
            </a:r>
            <a:endParaRPr lang="en-US" altLang="ja-JP" dirty="0"/>
          </a:p>
        </p:txBody>
      </p:sp>
      <p:sp>
        <p:nvSpPr>
          <p:cNvPr id="25" name="正方形/長方形 24"/>
          <p:cNvSpPr/>
          <p:nvPr/>
        </p:nvSpPr>
        <p:spPr>
          <a:xfrm>
            <a:off x="189137" y="3319234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２．成績について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341537" y="3751282"/>
            <a:ext cx="6582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・テスト：７０～８０点、平常点３０～２０点　の配分で成績をつけます</a:t>
            </a:r>
            <a:endParaRPr lang="en-US" altLang="ja-JP" dirty="0"/>
          </a:p>
        </p:txBody>
      </p:sp>
      <p:sp>
        <p:nvSpPr>
          <p:cNvPr id="27" name="正方形/長方形 26"/>
          <p:cNvSpPr/>
          <p:nvPr/>
        </p:nvSpPr>
        <p:spPr>
          <a:xfrm>
            <a:off x="251520" y="4139788"/>
            <a:ext cx="361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平常点は、加点法で評価します。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235302" y="4768943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□加点法について</a:t>
            </a:r>
            <a:endParaRPr lang="en-US" altLang="ja-JP" i="1" u="sng" dirty="0"/>
          </a:p>
        </p:txBody>
      </p:sp>
      <p:sp>
        <p:nvSpPr>
          <p:cNvPr id="30" name="正方形/長方形 29"/>
          <p:cNvSpPr/>
          <p:nvPr/>
        </p:nvSpPr>
        <p:spPr>
          <a:xfrm>
            <a:off x="387702" y="5138275"/>
            <a:ext cx="7048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・定期考査前に授業プリントを確認し、授業への取り組みを評価します。</a:t>
            </a:r>
            <a:endParaRPr lang="en-US" altLang="ja-JP" dirty="0"/>
          </a:p>
        </p:txBody>
      </p:sp>
      <p:sp>
        <p:nvSpPr>
          <p:cNvPr id="31" name="正方形/長方形 30"/>
          <p:cNvSpPr/>
          <p:nvPr/>
        </p:nvSpPr>
        <p:spPr>
          <a:xfrm>
            <a:off x="395536" y="5498315"/>
            <a:ext cx="5910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（１枚プリントにつき、Ａ・Ｂ・Ｃ・の３段階で点数をつけます。）</a:t>
            </a:r>
            <a:endParaRPr lang="en-US" altLang="ja-JP" dirty="0" smtClean="0"/>
          </a:p>
        </p:txBody>
      </p:sp>
      <p:sp>
        <p:nvSpPr>
          <p:cNvPr id="32" name="正方形/長方形 31"/>
          <p:cNvSpPr/>
          <p:nvPr/>
        </p:nvSpPr>
        <p:spPr>
          <a:xfrm>
            <a:off x="395536" y="5918921"/>
            <a:ext cx="6840761" cy="9233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Ａ：必要なところをきちんとメモ出来ている。</a:t>
            </a:r>
            <a:r>
              <a:rPr lang="en-US" altLang="ja-JP" dirty="0" smtClean="0"/>
              <a:t>		</a:t>
            </a:r>
            <a:r>
              <a:rPr lang="ja-JP" altLang="en-US" dirty="0" smtClean="0"/>
              <a:t>⇒　 １点</a:t>
            </a:r>
            <a:endParaRPr lang="en-US" altLang="ja-JP" dirty="0" smtClean="0"/>
          </a:p>
          <a:p>
            <a:r>
              <a:rPr lang="ja-JP" altLang="en-US" dirty="0" smtClean="0"/>
              <a:t>Ｂ：部分的に抜けているところがある。</a:t>
            </a:r>
            <a:r>
              <a:rPr lang="en-US" altLang="ja-JP" dirty="0" smtClean="0"/>
              <a:t>			</a:t>
            </a:r>
            <a:r>
              <a:rPr lang="ja-JP" altLang="en-US" dirty="0" smtClean="0"/>
              <a:t>⇒　 ０点</a:t>
            </a:r>
            <a:endParaRPr lang="en-US" altLang="ja-JP" dirty="0" smtClean="0"/>
          </a:p>
          <a:p>
            <a:r>
              <a:rPr lang="ja-JP" altLang="en-US" dirty="0" smtClean="0"/>
              <a:t>Ｃ：ある１部分もしくは全体がすべて抜けている。</a:t>
            </a:r>
            <a:r>
              <a:rPr lang="en-US" altLang="ja-JP" dirty="0" smtClean="0"/>
              <a:t>	</a:t>
            </a:r>
            <a:r>
              <a:rPr lang="ja-JP" altLang="en-US" dirty="0" smtClean="0"/>
              <a:t>⇒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１点</a:t>
            </a:r>
            <a:endParaRPr lang="en-US" altLang="ja-JP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509120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251520" y="-12793"/>
            <a:ext cx="829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Ｃの評価を受けたプリントは、やり直して再提出すれば、Ｂの評価まで上がります。</a:t>
            </a:r>
            <a:endParaRPr lang="en-US" altLang="ja-JP" dirty="0"/>
          </a:p>
        </p:txBody>
      </p:sp>
      <p:sp>
        <p:nvSpPr>
          <p:cNvPr id="22" name="正方形/長方形 21"/>
          <p:cNvSpPr/>
          <p:nvPr/>
        </p:nvSpPr>
        <p:spPr>
          <a:xfrm>
            <a:off x="387702" y="395372"/>
            <a:ext cx="6579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・小テストを実施する場合、小テストの取り組みも成績に含めます。</a:t>
            </a:r>
            <a:endParaRPr lang="en-US" altLang="ja-JP" dirty="0"/>
          </a:p>
        </p:txBody>
      </p:sp>
      <p:sp>
        <p:nvSpPr>
          <p:cNvPr id="23" name="正方形/長方形 22"/>
          <p:cNvSpPr/>
          <p:nvPr/>
        </p:nvSpPr>
        <p:spPr>
          <a:xfrm>
            <a:off x="235302" y="1328852"/>
            <a:ext cx="2654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□授業のルールについて</a:t>
            </a:r>
            <a:endParaRPr lang="en-US" altLang="ja-JP" i="1" u="sng" dirty="0"/>
          </a:p>
        </p:txBody>
      </p:sp>
      <p:sp>
        <p:nvSpPr>
          <p:cNvPr id="24" name="正方形/長方形 23"/>
          <p:cNvSpPr/>
          <p:nvPr/>
        </p:nvSpPr>
        <p:spPr>
          <a:xfrm>
            <a:off x="395535" y="1715031"/>
            <a:ext cx="8748465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１．</a:t>
            </a:r>
            <a:r>
              <a:rPr lang="ja-JP" altLang="en-US" u="sng" dirty="0" smtClean="0"/>
              <a:t>（　　　　　　　　　　　　</a:t>
            </a:r>
            <a:r>
              <a:rPr lang="ja-JP" altLang="en-US" u="sng" smtClean="0"/>
              <a:t>　　　　　</a:t>
            </a:r>
            <a:r>
              <a:rPr lang="ja-JP" altLang="en-US" u="sng" dirty="0" smtClean="0"/>
              <a:t>　　　</a:t>
            </a:r>
            <a:r>
              <a:rPr lang="ja-JP" altLang="en-US" u="sng" dirty="0"/>
              <a:t>　</a:t>
            </a:r>
            <a:r>
              <a:rPr lang="ja-JP" altLang="en-US" u="sng" dirty="0" smtClean="0"/>
              <a:t>　　）</a:t>
            </a:r>
            <a:r>
              <a:rPr lang="ja-JP" altLang="en-US" dirty="0" smtClean="0"/>
              <a:t>に、教室にいなければ入室です。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　（ただし、授業担当者が教室内にいる時のみ）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２．授業は、（　　　　　　　　　　　　　　）した後、号令（起立・礼）をかけてから始めます。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３．授業の終わりに、号令（起立・礼）をかけます。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号令をかけて授業が終了したら、携帯電話を返却します。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（予定より早く授業が終わることがあります。その時は、チャイムが鳴るまで</a:t>
            </a:r>
            <a:r>
              <a:rPr lang="ja-JP" altLang="en-US" sz="1600" u="sng" dirty="0" smtClean="0"/>
              <a:t>　　　　</a:t>
            </a:r>
            <a:r>
              <a:rPr lang="ja-JP" altLang="en-US" sz="1600" dirty="0" smtClean="0"/>
              <a:t>にいてください。）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４</a:t>
            </a:r>
            <a:r>
              <a:rPr lang="ja-JP" altLang="en-US" dirty="0" smtClean="0"/>
              <a:t>．（　　　　　　　　　　　）には、授業後ミニテストをやってもらうことがあります。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１学期中間考査終了後から、必要に応じて行っていきます。</a:t>
            </a:r>
            <a:endParaRPr lang="en-US" altLang="ja-JP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251520" y="518099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□その他の注意事項</a:t>
            </a:r>
            <a:endParaRPr lang="en-US" altLang="ja-JP" i="1" u="sng" dirty="0"/>
          </a:p>
        </p:txBody>
      </p:sp>
      <p:sp>
        <p:nvSpPr>
          <p:cNvPr id="2" name="正方形/長方形 1"/>
          <p:cNvSpPr/>
          <p:nvPr/>
        </p:nvSpPr>
        <p:spPr>
          <a:xfrm>
            <a:off x="551438" y="5613047"/>
            <a:ext cx="720816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★みんなで気持ち良く授業がくけられるように、次のことを守ってください。</a:t>
            </a:r>
          </a:p>
          <a:p>
            <a:r>
              <a:rPr lang="ja-JP" altLang="en-US" dirty="0"/>
              <a:t>　１）制服をきちんときてください。ピアスもだめ！預かります。</a:t>
            </a:r>
          </a:p>
          <a:p>
            <a:r>
              <a:rPr lang="ja-JP" altLang="en-US" dirty="0"/>
              <a:t>　２</a:t>
            </a:r>
            <a:r>
              <a:rPr lang="ja-JP" altLang="en-US" dirty="0" smtClean="0"/>
              <a:t>）話を聴くときなどは静かに聴いてください。</a:t>
            </a:r>
            <a:endParaRPr lang="ja-JP" altLang="en-US" dirty="0"/>
          </a:p>
          <a:p>
            <a:r>
              <a:rPr lang="ja-JP" altLang="en-US" dirty="0"/>
              <a:t>　　</a:t>
            </a:r>
            <a:r>
              <a:rPr lang="ja-JP" altLang="en-US" sz="1600" dirty="0" smtClean="0"/>
              <a:t>授業</a:t>
            </a:r>
            <a:r>
              <a:rPr lang="ja-JP" altLang="en-US" sz="1600" dirty="0"/>
              <a:t>に関係のない話を大きな声</a:t>
            </a:r>
            <a:r>
              <a:rPr lang="ja-JP" altLang="en-US" sz="1600" dirty="0" smtClean="0"/>
              <a:t>ですると、大事な話が聞こえなくなります。</a:t>
            </a:r>
            <a:endParaRPr lang="en-US" altLang="ja-JP" dirty="0" smtClean="0"/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1186872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66034" y="764704"/>
            <a:ext cx="7528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◎実験の授業では、各グループの後片付けの状態も成績として評価します。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17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435" y="4869161"/>
            <a:ext cx="1257898" cy="16153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891" y="4868014"/>
            <a:ext cx="1391573" cy="16114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右矢印 6"/>
          <p:cNvSpPr/>
          <p:nvPr/>
        </p:nvSpPr>
        <p:spPr>
          <a:xfrm>
            <a:off x="311496" y="6334564"/>
            <a:ext cx="8580984" cy="387838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9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50012" y="107340"/>
            <a:ext cx="418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■化学の授業で勉強すること</a:t>
            </a:r>
            <a:r>
              <a:rPr lang="ja-JP" altLang="en-US" dirty="0" smtClean="0"/>
              <a:t>　教科書Ｐ４</a:t>
            </a:r>
            <a:endParaRPr lang="en-US" altLang="ja-JP" dirty="0"/>
          </a:p>
        </p:txBody>
      </p:sp>
      <p:sp>
        <p:nvSpPr>
          <p:cNvPr id="34" name="正方形/長方形 33"/>
          <p:cNvSpPr/>
          <p:nvPr/>
        </p:nvSpPr>
        <p:spPr>
          <a:xfrm>
            <a:off x="24595" y="539388"/>
            <a:ext cx="93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【NOTE】</a:t>
            </a:r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1052736"/>
            <a:ext cx="5912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化学</a:t>
            </a:r>
            <a:r>
              <a:rPr lang="ja-JP" altLang="en-US" dirty="0" smtClean="0"/>
              <a:t>とは・・・（</a:t>
            </a:r>
            <a:r>
              <a:rPr lang="en-US" altLang="ja-JP" sz="1400" dirty="0" smtClean="0"/>
              <a:t>1.</a:t>
            </a:r>
            <a:r>
              <a:rPr lang="ja-JP" altLang="en-US" dirty="0" smtClean="0"/>
              <a:t>　　　　　　　　　　　　　　　　　　）学問である。　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7544" y="1566084"/>
            <a:ext cx="50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すべて</a:t>
            </a:r>
            <a:r>
              <a:rPr lang="ja-JP" altLang="en-US" dirty="0"/>
              <a:t>の</a:t>
            </a:r>
            <a:r>
              <a:rPr lang="ja-JP" altLang="en-US" dirty="0" smtClean="0"/>
              <a:t>物質は、（</a:t>
            </a:r>
            <a:r>
              <a:rPr lang="en-US" altLang="ja-JP" dirty="0" smtClean="0"/>
              <a:t>2.</a:t>
            </a:r>
            <a:r>
              <a:rPr lang="ja-JP" altLang="en-US" dirty="0" smtClean="0"/>
              <a:t>　　　　　）から出来ている。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171" y="2629452"/>
            <a:ext cx="502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物質について多くの経験と研究を重ねることにより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1171" y="3131676"/>
            <a:ext cx="837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物質の（</a:t>
            </a:r>
            <a:r>
              <a:rPr lang="en-US" altLang="ja-JP" sz="1400" dirty="0" smtClean="0"/>
              <a:t>3.</a:t>
            </a:r>
            <a:r>
              <a:rPr lang="ja-JP" altLang="en-US" dirty="0" smtClean="0"/>
              <a:t>　　　</a:t>
            </a:r>
            <a:r>
              <a:rPr lang="ja-JP" altLang="en-US" dirty="0"/>
              <a:t>　</a:t>
            </a:r>
            <a:r>
              <a:rPr lang="ja-JP" altLang="en-US" dirty="0" smtClean="0"/>
              <a:t>　）や（</a:t>
            </a:r>
            <a:r>
              <a:rPr lang="en-US" altLang="ja-JP" sz="1400" dirty="0" smtClean="0"/>
              <a:t>4.</a:t>
            </a:r>
            <a:r>
              <a:rPr lang="ja-JP" altLang="en-US" dirty="0" smtClean="0"/>
              <a:t>　　　　　）、（</a:t>
            </a:r>
            <a:r>
              <a:rPr lang="en-US" altLang="ja-JP" sz="1400" dirty="0" smtClean="0"/>
              <a:t>5.</a:t>
            </a:r>
            <a:r>
              <a:rPr lang="ja-JP" altLang="en-US" dirty="0" smtClean="0"/>
              <a:t>　　　　　　　　　　　）の知識や法則がわかった。　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5496" y="3923764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■文明は金属と共に</a:t>
            </a:r>
            <a:r>
              <a:rPr lang="ja-JP" altLang="en-US" dirty="0" smtClean="0"/>
              <a:t>　教科書Ｐ５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4293096"/>
            <a:ext cx="5357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課題１．教科書Ｐ５を参考に金属の歴史を整理しよう。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2750" y="4869160"/>
            <a:ext cx="400110" cy="1259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400" b="1" dirty="0" smtClean="0"/>
              <a:t>紀元前１３世紀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42101" y="4869160"/>
            <a:ext cx="400110" cy="1841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400" b="1" dirty="0" smtClean="0"/>
              <a:t>紀元前１３  ～１０ 世紀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2341" y="4869160"/>
            <a:ext cx="400110" cy="11567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400" b="1" dirty="0" smtClean="0"/>
              <a:t>紀元前</a:t>
            </a:r>
            <a:r>
              <a:rPr lang="ja-JP" altLang="en-US" sz="1400" b="1" dirty="0"/>
              <a:t>６</a:t>
            </a:r>
            <a:r>
              <a:rPr kumimoji="1" lang="ja-JP" altLang="en-US" sz="1400" b="1" dirty="0" smtClean="0"/>
              <a:t> 世紀</a:t>
            </a:r>
            <a:endParaRPr kumimoji="1" lang="ja-JP" alt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66527" y="4869160"/>
            <a:ext cx="400110" cy="444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400" b="1" dirty="0" smtClean="0"/>
              <a:t>現代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39806" y="4665866"/>
            <a:ext cx="430887" cy="22195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③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　　　　　　　　　</a:t>
            </a:r>
            <a:r>
              <a:rPr kumimoji="1" lang="en-US" altLang="ja-JP" sz="1600" dirty="0" smtClean="0"/>
              <a:t>)</a:t>
            </a:r>
            <a:r>
              <a:rPr kumimoji="1" lang="ja-JP" altLang="en-US" sz="1600" dirty="0" smtClean="0"/>
              <a:t>の利用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75310" y="4784791"/>
            <a:ext cx="430887" cy="16071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①</a:t>
            </a:r>
            <a:r>
              <a:rPr kumimoji="1" lang="ja-JP" altLang="en-US" sz="1600" dirty="0" smtClean="0"/>
              <a:t>青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　　　</a:t>
            </a:r>
            <a:r>
              <a:rPr kumimoji="1" lang="en-US" altLang="ja-JP" sz="1600" dirty="0" smtClean="0"/>
              <a:t>)</a:t>
            </a:r>
            <a:r>
              <a:rPr kumimoji="1" lang="ja-JP" altLang="en-US" sz="1600" dirty="0" smtClean="0"/>
              <a:t>の利用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03612" y="4789049"/>
            <a:ext cx="430887" cy="1401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②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　　　</a:t>
            </a:r>
            <a:r>
              <a:rPr kumimoji="1" lang="en-US" altLang="ja-JP" sz="1600" dirty="0" smtClean="0"/>
              <a:t>)</a:t>
            </a:r>
            <a:r>
              <a:rPr kumimoji="1" lang="ja-JP" altLang="en-US" sz="1600" dirty="0" smtClean="0"/>
              <a:t>の利用</a:t>
            </a:r>
            <a:endParaRPr kumimoji="1" lang="ja-JP" altLang="en-US" sz="1600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1070501" cy="16153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29" y="4869160"/>
            <a:ext cx="1401906" cy="16217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直線コネクタ 21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6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1967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951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940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印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25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16632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演習問題　次の問に答えよ。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692696"/>
            <a:ext cx="585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問１．人類が最初に利用したと言われる金属を２つ答えよ。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123564"/>
            <a:ext cx="580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問２．青銅に含まれている金属は、銅とあともう一つ何か。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51504"/>
              </p:ext>
            </p:extLst>
          </p:nvPr>
        </p:nvGraphicFramePr>
        <p:xfrm>
          <a:off x="515888" y="1196752"/>
          <a:ext cx="2615952" cy="56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67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07568" y="3645024"/>
            <a:ext cx="450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問３．鋼</a:t>
            </a:r>
            <a:r>
              <a:rPr kumimoji="1" lang="ja-JP" altLang="en-US" dirty="0" smtClean="0"/>
              <a:t>（こう）</a:t>
            </a:r>
            <a:r>
              <a:rPr kumimoji="1" lang="ja-JP" altLang="en-US" dirty="0" smtClean="0"/>
              <a:t>は、鉄に何が含まれているか。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8873"/>
              </p:ext>
            </p:extLst>
          </p:nvPr>
        </p:nvGraphicFramePr>
        <p:xfrm>
          <a:off x="515488" y="4154056"/>
          <a:ext cx="1319408" cy="57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10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13272"/>
              </p:ext>
            </p:extLst>
          </p:nvPr>
        </p:nvGraphicFramePr>
        <p:xfrm>
          <a:off x="515488" y="2576936"/>
          <a:ext cx="1319408" cy="57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10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12374</TotalTime>
  <Words>370</Words>
  <Application>Microsoft Office PowerPoint</Application>
  <PresentationFormat>画面に合わせる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FURUNO MASANORI</cp:lastModifiedBy>
  <cp:revision>679</cp:revision>
  <cp:lastPrinted>2017-04-12T09:31:22Z</cp:lastPrinted>
  <dcterms:created xsi:type="dcterms:W3CDTF">2013-07-17T08:32:15Z</dcterms:created>
  <dcterms:modified xsi:type="dcterms:W3CDTF">2018-07-10T00:28:29Z</dcterms:modified>
</cp:coreProperties>
</file>